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60"/>
  </p:normalViewPr>
  <p:slideViewPr>
    <p:cSldViewPr>
      <p:cViewPr varScale="1">
        <p:scale>
          <a:sx n="68" d="100"/>
          <a:sy n="68"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91B967A-9894-42C4-B012-D3D5A1066323}" type="datetimeFigureOut">
              <a:rPr lang="el-GR" smtClean="0"/>
              <a:pPr/>
              <a:t>13/1/2014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AE9B399-3F15-4FA2-B6B2-B9FE07D2512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B967A-9894-42C4-B012-D3D5A1066323}" type="datetimeFigureOut">
              <a:rPr lang="el-GR" smtClean="0"/>
              <a:pPr/>
              <a:t>13/1/2014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E9B399-3F15-4FA2-B6B2-B9FE07D2512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Quarter-life_crisis"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21.jpeg"/></Relationships>
</file>

<file path=ppt/slides/_rels/slide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slideLayout" Target="../slideLayouts/slideLayout2.xml"/><Relationship Id="rId1" Type="http://schemas.openxmlformats.org/officeDocument/2006/relationships/video" Target="file:///C:\Users\filareti\Downloads\RSA%20Animate%20-%20Drive-%20The%20surprising%20truth%20about%20what%20motivates%20us.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a:bodyPr>
          <a:lstStyle/>
          <a:p>
            <a:r>
              <a:rPr lang="en-US" sz="3200" dirty="0" smtClean="0">
                <a:solidFill>
                  <a:schemeClr val="bg1"/>
                </a:solidFill>
                <a:latin typeface="Cooper Black" pitchFamily="18" charset="0"/>
              </a:rPr>
              <a:t>               THE BIG QUESTION</a:t>
            </a:r>
            <a:endParaRPr lang="el-GR" sz="3200" dirty="0">
              <a:solidFill>
                <a:schemeClr val="bg1"/>
              </a:solidFill>
            </a:endParaRPr>
          </a:p>
        </p:txBody>
      </p:sp>
      <p:sp>
        <p:nvSpPr>
          <p:cNvPr id="5" name="4 - Θέση περιεχομένου"/>
          <p:cNvSpPr>
            <a:spLocks noGrp="1"/>
          </p:cNvSpPr>
          <p:nvPr>
            <p:ph idx="1"/>
          </p:nvPr>
        </p:nvSpPr>
        <p:spPr/>
        <p:txBody>
          <a:bodyPr>
            <a:normAutofit/>
          </a:bodyPr>
          <a:lstStyle/>
          <a:p>
            <a:r>
              <a:rPr lang="en-US" b="1" i="1" cap="all" dirty="0">
                <a:solidFill>
                  <a:srgbClr val="FF0000"/>
                </a:solidFill>
                <a:latin typeface="Cordia New" pitchFamily="34" charset="-34"/>
                <a:cs typeface="Cordia New" pitchFamily="34" charset="-34"/>
              </a:rPr>
              <a:t>WHAT SORT OF ADVICE WOULD YOU OFFER TO A YOUNG PERSON JUST ENTERING THE WORK FORCE? </a:t>
            </a:r>
            <a:r>
              <a:rPr lang="en-US" b="1" i="1" cap="all" dirty="0">
                <a:solidFill>
                  <a:srgbClr val="00B050"/>
                </a:solidFill>
                <a:latin typeface="Cordia New" pitchFamily="34" charset="-34"/>
                <a:cs typeface="Cordia New" pitchFamily="34" charset="-34"/>
              </a:rPr>
              <a:t>WHAT’S THE MOST IMPORTANT THING TO LOOK FOR IN A JOB?</a:t>
            </a:r>
            <a:r>
              <a:rPr lang="en-US" b="1" i="1" cap="all" dirty="0">
                <a:latin typeface="Cordia New" pitchFamily="34" charset="-34"/>
                <a:cs typeface="Cordia New" pitchFamily="34" charset="-34"/>
              </a:rPr>
              <a:t> </a:t>
            </a:r>
            <a:r>
              <a:rPr lang="en-US" b="1" i="1" cap="all" dirty="0">
                <a:solidFill>
                  <a:schemeClr val="accent4"/>
                </a:solidFill>
                <a:latin typeface="Cordia New" pitchFamily="34" charset="-34"/>
                <a:cs typeface="Cordia New" pitchFamily="34" charset="-34"/>
              </a:rPr>
              <a:t>IS MONEY THE TOP PRIORITY? JOB SATISFACTION?</a:t>
            </a:r>
            <a:r>
              <a:rPr lang="en-US" b="1" i="1" cap="all" dirty="0">
                <a:solidFill>
                  <a:schemeClr val="accent6">
                    <a:lumMod val="75000"/>
                  </a:schemeClr>
                </a:solidFill>
                <a:latin typeface="Cordia New" pitchFamily="34" charset="-34"/>
                <a:cs typeface="Cordia New" pitchFamily="34" charset="-34"/>
              </a:rPr>
              <a:t> </a:t>
            </a:r>
            <a:r>
              <a:rPr lang="en-US" b="1" i="1" cap="all" dirty="0">
                <a:solidFill>
                  <a:schemeClr val="accent5">
                    <a:lumMod val="20000"/>
                    <a:lumOff val="80000"/>
                  </a:schemeClr>
                </a:solidFill>
                <a:latin typeface="Cordia New" pitchFamily="34" charset="-34"/>
                <a:cs typeface="Cordia New" pitchFamily="34" charset="-34"/>
              </a:rPr>
              <a:t>IS IT BETTER TO BE IN A JOB YOU LOVE THAT BARELY PAYS THE RENT, OR TO BE MAKING A FORTUNE IN A JOB THAT SUCKS YOUR SOUL OUT AND SPITS IT ON THE FLOOR? </a:t>
            </a:r>
            <a:r>
              <a:rPr lang="en-US" b="1" i="1" cap="all" dirty="0">
                <a:solidFill>
                  <a:srgbClr val="FFFF00"/>
                </a:solidFill>
                <a:latin typeface="Cordia New" pitchFamily="34" charset="-34"/>
                <a:cs typeface="Cordia New" pitchFamily="34" charset="-34"/>
              </a:rPr>
              <a:t>HOW CAN YOU TELL WHAT YOU LOVE WHEN YOU’RE JUST STARTING OUT?</a:t>
            </a:r>
            <a:endParaRPr lang="el-GR" b="1" i="1" dirty="0">
              <a:solidFill>
                <a:srgbClr val="FFFF00"/>
              </a:solidFill>
              <a:cs typeface="Cordia New" pitchFamily="34" charset="-34"/>
            </a:endParaRPr>
          </a:p>
        </p:txBody>
      </p:sp>
      <p:pic>
        <p:nvPicPr>
          <p:cNvPr id="6" name="5 - Εικόνα" descr="bigdata_big.jpg"/>
          <p:cNvPicPr>
            <a:picLocks noChangeAspect="1"/>
          </p:cNvPicPr>
          <p:nvPr/>
        </p:nvPicPr>
        <p:blipFill>
          <a:blip r:embed="rId2" cstate="print"/>
          <a:stretch>
            <a:fillRect/>
          </a:stretch>
        </p:blipFill>
        <p:spPr>
          <a:xfrm>
            <a:off x="395536" y="332656"/>
            <a:ext cx="2304256" cy="10801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8229600" cy="1143000"/>
          </a:xfrm>
          <a:solidFill>
            <a:schemeClr val="tx1"/>
          </a:solidFill>
        </p:spPr>
        <p:txBody>
          <a:bodyPr>
            <a:normAutofit/>
          </a:bodyPr>
          <a:lstStyle/>
          <a:p>
            <a:r>
              <a:rPr lang="en-US" sz="2400" b="1" dirty="0" smtClean="0">
                <a:solidFill>
                  <a:srgbClr val="FF0000"/>
                </a:solidFill>
                <a:latin typeface="Segoe Print" pitchFamily="2" charset="0"/>
              </a:rPr>
              <a:t>Found  </a:t>
            </a:r>
            <a:r>
              <a:rPr lang="en-US" sz="2400" b="1" dirty="0">
                <a:solidFill>
                  <a:srgbClr val="FF0000"/>
                </a:solidFill>
                <a:latin typeface="Segoe Print" pitchFamily="2" charset="0"/>
              </a:rPr>
              <a:t>in </a:t>
            </a:r>
            <a:r>
              <a:rPr lang="en-US" sz="2400" b="1" dirty="0" smtClean="0">
                <a:solidFill>
                  <a:srgbClr val="FF0000"/>
                </a:solidFill>
                <a:latin typeface="Segoe Print" pitchFamily="2" charset="0"/>
              </a:rPr>
              <a:t>a world </a:t>
            </a:r>
            <a:r>
              <a:rPr lang="en-US" sz="2400" b="1" dirty="0">
                <a:solidFill>
                  <a:srgbClr val="FF0000"/>
                </a:solidFill>
                <a:latin typeface="Segoe Print" pitchFamily="2" charset="0"/>
              </a:rPr>
              <a:t>without a real strong grasp on what our true values and goals are</a:t>
            </a:r>
            <a:endParaRPr lang="el-GR" sz="2400" dirty="0">
              <a:solidFill>
                <a:srgbClr val="FF0000"/>
              </a:solidFill>
              <a:latin typeface="Segoe Print" pitchFamily="2" charset="0"/>
            </a:endParaRPr>
          </a:p>
        </p:txBody>
      </p:sp>
      <p:sp>
        <p:nvSpPr>
          <p:cNvPr id="3" name="2 - Θέση περιεχομένου"/>
          <p:cNvSpPr>
            <a:spLocks noGrp="1"/>
          </p:cNvSpPr>
          <p:nvPr>
            <p:ph idx="1"/>
          </p:nvPr>
        </p:nvSpPr>
        <p:spPr>
          <a:xfrm>
            <a:off x="539552" y="1556792"/>
            <a:ext cx="5976664" cy="4525963"/>
          </a:xfrm>
          <a:solidFill>
            <a:schemeClr val="tx1"/>
          </a:solidFill>
        </p:spPr>
        <p:txBody>
          <a:bodyPr>
            <a:normAutofit fontScale="92500" lnSpcReduction="10000"/>
          </a:bodyPr>
          <a:lstStyle/>
          <a:p>
            <a:r>
              <a:rPr lang="en-US" sz="2800" dirty="0" smtClean="0">
                <a:solidFill>
                  <a:srgbClr val="FFFF00"/>
                </a:solidFill>
                <a:latin typeface="Segoe Print" pitchFamily="2" charset="0"/>
              </a:rPr>
              <a:t>Most people nowadays </a:t>
            </a:r>
            <a:r>
              <a:rPr lang="en-US" sz="2800" dirty="0">
                <a:solidFill>
                  <a:srgbClr val="FFFF00"/>
                </a:solidFill>
                <a:latin typeface="Segoe Print" pitchFamily="2" charset="0"/>
              </a:rPr>
              <a:t>follow a traditional route of going through primary school, then secondary school, then college, and suddenly they’re dumped out into the </a:t>
            </a:r>
            <a:r>
              <a:rPr lang="en-US" sz="2800" dirty="0" smtClean="0">
                <a:solidFill>
                  <a:srgbClr val="FFFF00"/>
                </a:solidFill>
                <a:latin typeface="Segoe Print" pitchFamily="2" charset="0"/>
              </a:rPr>
              <a:t>work force without being able to </a:t>
            </a:r>
            <a:r>
              <a:rPr lang="en-US" sz="2800" dirty="0">
                <a:solidFill>
                  <a:srgbClr val="FFFF00"/>
                </a:solidFill>
                <a:latin typeface="Segoe Print" pitchFamily="2" charset="0"/>
              </a:rPr>
              <a:t>figure out who they are and what they want out of life. For a few very lucky ones, the answer becomes clear in high school; for a few more, it becomes clear in college.</a:t>
            </a:r>
            <a:endParaRPr lang="el-GR" sz="2800" dirty="0">
              <a:solidFill>
                <a:srgbClr val="FFFF00"/>
              </a:solidFill>
              <a:latin typeface="Segoe Print" pitchFamily="2" charset="0"/>
            </a:endParaRPr>
          </a:p>
        </p:txBody>
      </p:sp>
      <p:pic>
        <p:nvPicPr>
          <p:cNvPr id="4" name="3 - Εικόνα" descr="10202025-several-words-around-the-word-dreams-representing-our-goals-in-life-desires-passions-ambitions-hopes.jpg"/>
          <p:cNvPicPr>
            <a:picLocks noChangeAspect="1"/>
          </p:cNvPicPr>
          <p:nvPr/>
        </p:nvPicPr>
        <p:blipFill>
          <a:blip r:embed="rId2" cstate="print"/>
          <a:stretch>
            <a:fillRect/>
          </a:stretch>
        </p:blipFill>
        <p:spPr>
          <a:xfrm>
            <a:off x="6588224" y="1772816"/>
            <a:ext cx="2376264" cy="2304256"/>
          </a:xfrm>
          <a:prstGeom prst="rect">
            <a:avLst/>
          </a:prstGeom>
        </p:spPr>
      </p:pic>
      <p:pic>
        <p:nvPicPr>
          <p:cNvPr id="5" name="4 - Εικόνα" descr="αρχείο λήψης.jpg"/>
          <p:cNvPicPr>
            <a:picLocks noChangeAspect="1"/>
          </p:cNvPicPr>
          <p:nvPr/>
        </p:nvPicPr>
        <p:blipFill>
          <a:blip r:embed="rId3" cstate="print"/>
          <a:stretch>
            <a:fillRect/>
          </a:stretch>
        </p:blipFill>
        <p:spPr>
          <a:xfrm>
            <a:off x="6516216" y="4221088"/>
            <a:ext cx="2466975" cy="184785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66130"/>
          </a:xfrm>
        </p:spPr>
        <p:txBody>
          <a:bodyPr/>
          <a:lstStyle/>
          <a:p>
            <a:endParaRPr lang="el-GR" dirty="0"/>
          </a:p>
        </p:txBody>
      </p:sp>
      <p:sp>
        <p:nvSpPr>
          <p:cNvPr id="3" name="2 - Θέση περιεχομένου"/>
          <p:cNvSpPr>
            <a:spLocks noGrp="1"/>
          </p:cNvSpPr>
          <p:nvPr>
            <p:ph idx="1"/>
          </p:nvPr>
        </p:nvSpPr>
        <p:spPr>
          <a:xfrm>
            <a:off x="323528" y="3861048"/>
            <a:ext cx="8352928" cy="2625155"/>
          </a:xfrm>
        </p:spPr>
        <p:txBody>
          <a:bodyPr>
            <a:normAutofit lnSpcReduction="10000"/>
          </a:bodyPr>
          <a:lstStyle/>
          <a:p>
            <a:r>
              <a:rPr lang="en-US" sz="2400" b="1" dirty="0">
                <a:latin typeface="Segoe Print" pitchFamily="2" charset="0"/>
              </a:rPr>
              <a:t>We believe that we are supposed to work and make money and have certain things in life, but we’ve never been able to really sit down and figure out what that means for us. This is quite often referred to as a </a:t>
            </a:r>
            <a:r>
              <a:rPr lang="en-US" sz="2400" b="1" dirty="0">
                <a:latin typeface="Segoe Print" pitchFamily="2" charset="0"/>
                <a:hlinkClick r:id="rId2"/>
              </a:rPr>
              <a:t>quarter life crisis</a:t>
            </a:r>
            <a:r>
              <a:rPr lang="en-US" sz="2400" b="1" dirty="0">
                <a:latin typeface="Segoe Print" pitchFamily="2" charset="0"/>
              </a:rPr>
              <a:t>, when people reach the workforce and realize that they don’t know why they’re there</a:t>
            </a:r>
            <a:r>
              <a:rPr lang="en-US" b="1" dirty="0">
                <a:latin typeface="Segoe Print" pitchFamily="2" charset="0"/>
              </a:rPr>
              <a:t>.</a:t>
            </a:r>
            <a:endParaRPr lang="el-GR" b="1" dirty="0">
              <a:latin typeface="Segoe Print" pitchFamily="2" charset="0"/>
            </a:endParaRPr>
          </a:p>
        </p:txBody>
      </p:sp>
      <p:pic>
        <p:nvPicPr>
          <p:cNvPr id="4" name="3 - Εικόνα" descr="3476637461.jpg"/>
          <p:cNvPicPr>
            <a:picLocks noChangeAspect="1"/>
          </p:cNvPicPr>
          <p:nvPr/>
        </p:nvPicPr>
        <p:blipFill>
          <a:blip r:embed="rId3" cstate="print"/>
          <a:stretch>
            <a:fillRect/>
          </a:stretch>
        </p:blipFill>
        <p:spPr>
          <a:xfrm>
            <a:off x="251520" y="260648"/>
            <a:ext cx="2476500" cy="2476500"/>
          </a:xfrm>
          <a:prstGeom prst="rect">
            <a:avLst/>
          </a:prstGeom>
        </p:spPr>
      </p:pic>
      <p:pic>
        <p:nvPicPr>
          <p:cNvPr id="5" name="4 - Εικόνα" descr="images.jpg"/>
          <p:cNvPicPr>
            <a:picLocks noChangeAspect="1"/>
          </p:cNvPicPr>
          <p:nvPr/>
        </p:nvPicPr>
        <p:blipFill>
          <a:blip r:embed="rId4" cstate="print"/>
          <a:stretch>
            <a:fillRect/>
          </a:stretch>
        </p:blipFill>
        <p:spPr>
          <a:xfrm>
            <a:off x="2987824" y="764704"/>
            <a:ext cx="1743075" cy="2619375"/>
          </a:xfrm>
          <a:prstGeom prst="rect">
            <a:avLst/>
          </a:prstGeom>
        </p:spPr>
      </p:pic>
      <p:pic>
        <p:nvPicPr>
          <p:cNvPr id="6" name="5 - Εικόνα" descr="Quarter-life-crisis.png"/>
          <p:cNvPicPr>
            <a:picLocks noChangeAspect="1"/>
          </p:cNvPicPr>
          <p:nvPr/>
        </p:nvPicPr>
        <p:blipFill>
          <a:blip r:embed="rId5" cstate="print"/>
          <a:stretch>
            <a:fillRect/>
          </a:stretch>
        </p:blipFill>
        <p:spPr>
          <a:xfrm>
            <a:off x="5076056" y="0"/>
            <a:ext cx="4067944" cy="378904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a:xfrm>
            <a:off x="457200" y="3284984"/>
            <a:ext cx="8229600" cy="2841179"/>
          </a:xfrm>
        </p:spPr>
        <p:txBody>
          <a:bodyPr>
            <a:normAutofit fontScale="92500" lnSpcReduction="20000"/>
          </a:bodyPr>
          <a:lstStyle/>
          <a:p>
            <a:r>
              <a:rPr lang="en-US" sz="2400" b="1" dirty="0">
                <a:solidFill>
                  <a:srgbClr val="FF0000"/>
                </a:solidFill>
                <a:latin typeface="Segoe Print" pitchFamily="2" charset="0"/>
              </a:rPr>
              <a:t>Salary </a:t>
            </a:r>
            <a:r>
              <a:rPr lang="en-US" sz="2400" b="1" dirty="0">
                <a:latin typeface="Segoe Print" pitchFamily="2" charset="0"/>
              </a:rPr>
              <a:t>is something you negotiate once and take home once every thirty days. </a:t>
            </a:r>
            <a:r>
              <a:rPr lang="en-US" sz="2400" b="1" dirty="0">
                <a:solidFill>
                  <a:srgbClr val="FF0000"/>
                </a:solidFill>
                <a:latin typeface="Segoe Print" pitchFamily="2" charset="0"/>
              </a:rPr>
              <a:t>Job satisfaction </a:t>
            </a:r>
            <a:r>
              <a:rPr lang="en-US" sz="2400" b="1" dirty="0">
                <a:latin typeface="Segoe Print" pitchFamily="2" charset="0"/>
              </a:rPr>
              <a:t>keeps you happy every minute of every day. So ideally a good balance of both is required. But there is no doubt </a:t>
            </a:r>
            <a:r>
              <a:rPr lang="en-US" sz="2400" b="1" dirty="0" smtClean="0">
                <a:latin typeface="Segoe Print" pitchFamily="2" charset="0"/>
              </a:rPr>
              <a:t>that  </a:t>
            </a:r>
            <a:r>
              <a:rPr lang="en-US" sz="2400" b="1" dirty="0">
                <a:latin typeface="Segoe Print" pitchFamily="2" charset="0"/>
              </a:rPr>
              <a:t>of the two, JOB SATISFACTION IS DEFINITELY MORE IMPORTANT.</a:t>
            </a:r>
          </a:p>
          <a:p>
            <a:r>
              <a:rPr lang="en-US" sz="2400" b="1" dirty="0">
                <a:latin typeface="Segoe Print" pitchFamily="2" charset="0"/>
              </a:rPr>
              <a:t>It is the one thing that keeps you motivated. If you are motivated, you perform better and you grow. If you grow, you become even more satisfied.</a:t>
            </a:r>
          </a:p>
          <a:p>
            <a:endParaRPr lang="el-GR" sz="2400" dirty="0"/>
          </a:p>
        </p:txBody>
      </p:sp>
      <p:pic>
        <p:nvPicPr>
          <p:cNvPr id="8" name="7 - Εικόνα" descr="images.jpg"/>
          <p:cNvPicPr>
            <a:picLocks noChangeAspect="1"/>
          </p:cNvPicPr>
          <p:nvPr/>
        </p:nvPicPr>
        <p:blipFill>
          <a:blip r:embed="rId2" cstate="print"/>
          <a:stretch>
            <a:fillRect/>
          </a:stretch>
        </p:blipFill>
        <p:spPr>
          <a:xfrm>
            <a:off x="5292080" y="548680"/>
            <a:ext cx="3528392" cy="1944216"/>
          </a:xfrm>
          <a:prstGeom prst="rect">
            <a:avLst/>
          </a:prstGeom>
        </p:spPr>
      </p:pic>
      <p:pic>
        <p:nvPicPr>
          <p:cNvPr id="9" name="8 - Εικόνα" descr="iStock_job_satisfaction-3-e1349970676977.jpg"/>
          <p:cNvPicPr>
            <a:picLocks noChangeAspect="1"/>
          </p:cNvPicPr>
          <p:nvPr/>
        </p:nvPicPr>
        <p:blipFill>
          <a:blip r:embed="rId3" cstate="print"/>
          <a:stretch>
            <a:fillRect/>
          </a:stretch>
        </p:blipFill>
        <p:spPr>
          <a:xfrm>
            <a:off x="179512" y="0"/>
            <a:ext cx="4968552" cy="328498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latin typeface="Segoe Print" pitchFamily="2" charset="0"/>
              </a:rPr>
              <a:t> money buys you happiness but lack of money buys you misery</a:t>
            </a:r>
            <a:r>
              <a:rPr lang="en-US" dirty="0" smtClean="0"/>
              <a:t>.</a:t>
            </a:r>
            <a:endParaRPr lang="el-GR" dirty="0"/>
          </a:p>
        </p:txBody>
      </p:sp>
      <p:sp>
        <p:nvSpPr>
          <p:cNvPr id="3" name="2 - Θέση περιεχομένου"/>
          <p:cNvSpPr>
            <a:spLocks noGrp="1"/>
          </p:cNvSpPr>
          <p:nvPr>
            <p:ph idx="1"/>
          </p:nvPr>
        </p:nvSpPr>
        <p:spPr>
          <a:xfrm>
            <a:off x="457200" y="3645024"/>
            <a:ext cx="8229600" cy="2952328"/>
          </a:xfrm>
        </p:spPr>
        <p:txBody>
          <a:bodyPr>
            <a:normAutofit fontScale="92500"/>
          </a:bodyPr>
          <a:lstStyle/>
          <a:p>
            <a:r>
              <a:rPr lang="en-US" sz="2800" b="1" dirty="0">
                <a:latin typeface="Segoe Print" pitchFamily="2" charset="0"/>
              </a:rPr>
              <a:t>There is always a certain basic level of salary needed to keep a person comfortable in a job, anything less than that will cause dissatisfaction with the job. Beyond that level of salary, job satisfaction, freedom to do the job in the way best suited to you and recognition is the prime motivator. </a:t>
            </a:r>
            <a:endParaRPr lang="en-US" sz="2800" b="1" dirty="0" smtClean="0">
              <a:latin typeface="Segoe Print" pitchFamily="2" charset="0"/>
            </a:endParaRPr>
          </a:p>
          <a:p>
            <a:pPr>
              <a:buNone/>
            </a:pPr>
            <a:endParaRPr lang="en-US" sz="2800" dirty="0" smtClean="0"/>
          </a:p>
          <a:p>
            <a:endParaRPr lang="el-GR" sz="2800" dirty="0"/>
          </a:p>
        </p:txBody>
      </p:sp>
      <p:pic>
        <p:nvPicPr>
          <p:cNvPr id="4" name="3 - Εικόνα" descr="Money-cant-buy-happiness-but-it-sure-makes-misery-easier-to-live-with.jpg"/>
          <p:cNvPicPr>
            <a:picLocks noChangeAspect="1"/>
          </p:cNvPicPr>
          <p:nvPr/>
        </p:nvPicPr>
        <p:blipFill>
          <a:blip r:embed="rId2" cstate="print"/>
          <a:stretch>
            <a:fillRect/>
          </a:stretch>
        </p:blipFill>
        <p:spPr>
          <a:xfrm>
            <a:off x="467544" y="1484784"/>
            <a:ext cx="3024336" cy="2088232"/>
          </a:xfrm>
          <a:prstGeom prst="rect">
            <a:avLst/>
          </a:prstGeom>
        </p:spPr>
      </p:pic>
      <p:pic>
        <p:nvPicPr>
          <p:cNvPr id="5" name="4 - Εικόνα" descr="money-cant-buy-you-happiness-but-it-does-bring-you-a-more-pleasant-forn-of-misery-spike-milligan.jpg"/>
          <p:cNvPicPr>
            <a:picLocks noChangeAspect="1"/>
          </p:cNvPicPr>
          <p:nvPr/>
        </p:nvPicPr>
        <p:blipFill>
          <a:blip r:embed="rId3" cstate="print"/>
          <a:stretch>
            <a:fillRect/>
          </a:stretch>
        </p:blipFill>
        <p:spPr>
          <a:xfrm>
            <a:off x="3275856" y="1484784"/>
            <a:ext cx="4536504" cy="208823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smtClean="0">
                <a:latin typeface="Segoe Print" pitchFamily="2" charset="0"/>
              </a:rPr>
              <a:t>A matter of priorities</a:t>
            </a:r>
            <a:endParaRPr lang="el-GR" b="1" dirty="0">
              <a:latin typeface="Segoe Print" pitchFamily="2" charset="0"/>
            </a:endParaRPr>
          </a:p>
        </p:txBody>
      </p:sp>
      <p:sp>
        <p:nvSpPr>
          <p:cNvPr id="3" name="2 - Θέση περιεχομένου"/>
          <p:cNvSpPr>
            <a:spLocks noGrp="1"/>
          </p:cNvSpPr>
          <p:nvPr>
            <p:ph idx="1"/>
          </p:nvPr>
        </p:nvSpPr>
        <p:spPr>
          <a:xfrm>
            <a:off x="457200" y="3284984"/>
            <a:ext cx="8229600" cy="2841179"/>
          </a:xfrm>
        </p:spPr>
        <p:txBody>
          <a:bodyPr>
            <a:normAutofit fontScale="92500"/>
          </a:bodyPr>
          <a:lstStyle/>
          <a:p>
            <a:r>
              <a:rPr lang="en-US" b="1" dirty="0">
                <a:latin typeface="Segoe Print" pitchFamily="2" charset="0"/>
              </a:rPr>
              <a:t>It all depends on </a:t>
            </a:r>
            <a:r>
              <a:rPr lang="en-US" b="1" dirty="0" smtClean="0">
                <a:latin typeface="Segoe Print" pitchFamily="2" charset="0"/>
              </a:rPr>
              <a:t>priorities. Some </a:t>
            </a:r>
            <a:r>
              <a:rPr lang="en-US" b="1" dirty="0">
                <a:latin typeface="Segoe Print" pitchFamily="2" charset="0"/>
              </a:rPr>
              <a:t>people are willing to make lifestyle changes because the intrinsic rewards of following a passion or making a difference are more important than a high salary in an </a:t>
            </a:r>
            <a:r>
              <a:rPr lang="en-US" b="1" dirty="0" err="1">
                <a:latin typeface="Segoe Print" pitchFamily="2" charset="0"/>
              </a:rPr>
              <a:t>unenjoyable</a:t>
            </a:r>
            <a:r>
              <a:rPr lang="en-US" b="1" dirty="0">
                <a:latin typeface="Segoe Print" pitchFamily="2" charset="0"/>
              </a:rPr>
              <a:t> </a:t>
            </a:r>
            <a:r>
              <a:rPr lang="en-US" b="1" dirty="0" smtClean="0">
                <a:latin typeface="Segoe Print" pitchFamily="2" charset="0"/>
              </a:rPr>
              <a:t>career.</a:t>
            </a:r>
          </a:p>
          <a:p>
            <a:endParaRPr lang="el-GR" dirty="0"/>
          </a:p>
        </p:txBody>
      </p:sp>
      <p:pic>
        <p:nvPicPr>
          <p:cNvPr id="4" name="3 - Εικόνα" descr="130702155708-lean-out-620xa.jpg"/>
          <p:cNvPicPr>
            <a:picLocks noChangeAspect="1"/>
          </p:cNvPicPr>
          <p:nvPr/>
        </p:nvPicPr>
        <p:blipFill>
          <a:blip r:embed="rId2" cstate="print"/>
          <a:stretch>
            <a:fillRect/>
          </a:stretch>
        </p:blipFill>
        <p:spPr>
          <a:xfrm>
            <a:off x="323528" y="1196752"/>
            <a:ext cx="3312790" cy="1873374"/>
          </a:xfrm>
          <a:prstGeom prst="rect">
            <a:avLst/>
          </a:prstGeom>
        </p:spPr>
      </p:pic>
      <p:pic>
        <p:nvPicPr>
          <p:cNvPr id="5" name="4 - Εικόνα" descr="images (1).jpg"/>
          <p:cNvPicPr>
            <a:picLocks noChangeAspect="1"/>
          </p:cNvPicPr>
          <p:nvPr/>
        </p:nvPicPr>
        <p:blipFill>
          <a:blip r:embed="rId3" cstate="print"/>
          <a:stretch>
            <a:fillRect/>
          </a:stretch>
        </p:blipFill>
        <p:spPr>
          <a:xfrm>
            <a:off x="3275856" y="1340768"/>
            <a:ext cx="3114675" cy="1466850"/>
          </a:xfrm>
          <a:prstGeom prst="rect">
            <a:avLst/>
          </a:prstGeom>
        </p:spPr>
      </p:pic>
      <p:pic>
        <p:nvPicPr>
          <p:cNvPr id="6" name="5 - Εικόνα" descr="work-life-balance.jpg"/>
          <p:cNvPicPr>
            <a:picLocks noChangeAspect="1"/>
          </p:cNvPicPr>
          <p:nvPr/>
        </p:nvPicPr>
        <p:blipFill>
          <a:blip r:embed="rId4" cstate="print"/>
          <a:stretch>
            <a:fillRect/>
          </a:stretch>
        </p:blipFill>
        <p:spPr>
          <a:xfrm>
            <a:off x="6300192" y="1124744"/>
            <a:ext cx="2654424" cy="204482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descr="accepting-that-goals-in-life-are-hopeless-waste-of-time-1.jpg"/>
          <p:cNvPicPr>
            <a:picLocks noGrp="1" noChangeAspect="1"/>
          </p:cNvPicPr>
          <p:nvPr>
            <p:ph idx="1"/>
          </p:nvPr>
        </p:nvPicPr>
        <p:blipFill>
          <a:blip r:embed="rId2" cstate="print"/>
          <a:stretch>
            <a:fillRect/>
          </a:stretch>
        </p:blipFill>
        <p:spPr>
          <a:xfrm>
            <a:off x="179512" y="188640"/>
            <a:ext cx="2592288" cy="3345135"/>
          </a:xfrm>
        </p:spPr>
      </p:pic>
      <p:pic>
        <p:nvPicPr>
          <p:cNvPr id="5" name="4 - Εικόνα" descr="goals (1).jpg"/>
          <p:cNvPicPr>
            <a:picLocks noChangeAspect="1"/>
          </p:cNvPicPr>
          <p:nvPr/>
        </p:nvPicPr>
        <p:blipFill>
          <a:blip r:embed="rId3" cstate="print"/>
          <a:stretch>
            <a:fillRect/>
          </a:stretch>
        </p:blipFill>
        <p:spPr>
          <a:xfrm>
            <a:off x="5391150" y="3861048"/>
            <a:ext cx="3752850" cy="2762250"/>
          </a:xfrm>
          <a:prstGeom prst="rect">
            <a:avLst/>
          </a:prstGeom>
        </p:spPr>
      </p:pic>
      <p:pic>
        <p:nvPicPr>
          <p:cNvPr id="6" name="5 - Εικόνα" descr="images (1).jpg"/>
          <p:cNvPicPr>
            <a:picLocks noChangeAspect="1"/>
          </p:cNvPicPr>
          <p:nvPr/>
        </p:nvPicPr>
        <p:blipFill>
          <a:blip r:embed="rId4" cstate="print"/>
          <a:stretch>
            <a:fillRect/>
          </a:stretch>
        </p:blipFill>
        <p:spPr>
          <a:xfrm>
            <a:off x="3059832" y="260648"/>
            <a:ext cx="2664296" cy="3168352"/>
          </a:xfrm>
          <a:prstGeom prst="rect">
            <a:avLst/>
          </a:prstGeom>
        </p:spPr>
      </p:pic>
      <p:pic>
        <p:nvPicPr>
          <p:cNvPr id="7" name="6 - Εικόνα" descr="images (2).jpg"/>
          <p:cNvPicPr>
            <a:picLocks noChangeAspect="1"/>
          </p:cNvPicPr>
          <p:nvPr/>
        </p:nvPicPr>
        <p:blipFill>
          <a:blip r:embed="rId5" cstate="print"/>
          <a:stretch>
            <a:fillRect/>
          </a:stretch>
        </p:blipFill>
        <p:spPr>
          <a:xfrm>
            <a:off x="251520" y="3645024"/>
            <a:ext cx="4464496" cy="2952328"/>
          </a:xfrm>
          <a:prstGeom prst="rect">
            <a:avLst/>
          </a:prstGeom>
        </p:spPr>
      </p:pic>
      <p:pic>
        <p:nvPicPr>
          <p:cNvPr id="8" name="7 - Εικόνα" descr="week-20-goal-reset.jpg"/>
          <p:cNvPicPr>
            <a:picLocks noChangeAspect="1"/>
          </p:cNvPicPr>
          <p:nvPr/>
        </p:nvPicPr>
        <p:blipFill>
          <a:blip r:embed="rId6" cstate="print"/>
          <a:stretch>
            <a:fillRect/>
          </a:stretch>
        </p:blipFill>
        <p:spPr>
          <a:xfrm>
            <a:off x="5868144" y="0"/>
            <a:ext cx="3024336" cy="357187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74638"/>
            <a:ext cx="6336704" cy="1143000"/>
          </a:xfrm>
        </p:spPr>
        <p:txBody>
          <a:bodyPr>
            <a:normAutofit/>
          </a:bodyPr>
          <a:lstStyle/>
          <a:p>
            <a:r>
              <a:rPr lang="en-US" b="1" dirty="0" smtClean="0">
                <a:latin typeface="Segoe Print" pitchFamily="2" charset="0"/>
              </a:rPr>
              <a:t>It’s never too late</a:t>
            </a:r>
            <a:endParaRPr lang="el-GR" b="1" dirty="0">
              <a:latin typeface="Segoe Print" pitchFamily="2" charset="0"/>
            </a:endParaRPr>
          </a:p>
        </p:txBody>
      </p:sp>
      <p:sp>
        <p:nvSpPr>
          <p:cNvPr id="3" name="2 - Θέση περιεχομένου"/>
          <p:cNvSpPr>
            <a:spLocks noGrp="1"/>
          </p:cNvSpPr>
          <p:nvPr>
            <p:ph idx="1"/>
          </p:nvPr>
        </p:nvSpPr>
        <p:spPr>
          <a:xfrm>
            <a:off x="457200" y="3429000"/>
            <a:ext cx="5194920" cy="3168352"/>
          </a:xfrm>
        </p:spPr>
        <p:txBody>
          <a:bodyPr>
            <a:normAutofit fontScale="77500" lnSpcReduction="20000"/>
          </a:bodyPr>
          <a:lstStyle/>
          <a:p>
            <a:r>
              <a:rPr lang="en-US" b="1" i="1" dirty="0"/>
              <a:t>we should be asking ourselves lots and lots of “what if” questions to really open up the context and create new possibilities.”What if I had chosen THE ROAD NOT TAKEN, when standing at the fork carrying my backpack towards the true destination on this journey of life”.</a:t>
            </a:r>
            <a:endParaRPr lang="el-GR" dirty="0"/>
          </a:p>
          <a:p>
            <a:endParaRPr lang="el-GR" dirty="0"/>
          </a:p>
        </p:txBody>
      </p:sp>
      <p:pic>
        <p:nvPicPr>
          <p:cNvPr id="5" name="4 - Εικόνα" descr="images (3).jpg"/>
          <p:cNvPicPr>
            <a:picLocks noChangeAspect="1"/>
          </p:cNvPicPr>
          <p:nvPr/>
        </p:nvPicPr>
        <p:blipFill>
          <a:blip r:embed="rId3" cstate="print"/>
          <a:stretch>
            <a:fillRect/>
          </a:stretch>
        </p:blipFill>
        <p:spPr>
          <a:xfrm>
            <a:off x="6804248" y="260648"/>
            <a:ext cx="2143125" cy="2133600"/>
          </a:xfrm>
          <a:prstGeom prst="rect">
            <a:avLst/>
          </a:prstGeom>
        </p:spPr>
      </p:pic>
      <p:pic>
        <p:nvPicPr>
          <p:cNvPr id="7" name="6 - Εικόνα" descr="αρχείο λήψης.jpg"/>
          <p:cNvPicPr>
            <a:picLocks noChangeAspect="1"/>
          </p:cNvPicPr>
          <p:nvPr/>
        </p:nvPicPr>
        <p:blipFill>
          <a:blip r:embed="rId4" cstate="print"/>
          <a:stretch>
            <a:fillRect/>
          </a:stretch>
        </p:blipFill>
        <p:spPr>
          <a:xfrm>
            <a:off x="1187624" y="1340768"/>
            <a:ext cx="4968552" cy="2016224"/>
          </a:xfrm>
          <a:prstGeom prst="rect">
            <a:avLst/>
          </a:prstGeom>
        </p:spPr>
      </p:pic>
      <p:pic>
        <p:nvPicPr>
          <p:cNvPr id="8" name="7 - Εικόνα" descr="Never-Too-Late2-300x194.jpg"/>
          <p:cNvPicPr>
            <a:picLocks noChangeAspect="1"/>
          </p:cNvPicPr>
          <p:nvPr/>
        </p:nvPicPr>
        <p:blipFill>
          <a:blip r:embed="rId5" cstate="print"/>
          <a:stretch>
            <a:fillRect/>
          </a:stretch>
        </p:blipFill>
        <p:spPr>
          <a:xfrm rot="20574785">
            <a:off x="5940152" y="3501008"/>
            <a:ext cx="2857500" cy="184785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solidFill>
                  <a:schemeClr val="bg1"/>
                </a:solidFill>
                <a:latin typeface="Segoe Print" pitchFamily="2" charset="0"/>
              </a:rPr>
              <a:t>What makes people maximize their performance</a:t>
            </a:r>
            <a:endParaRPr lang="el-GR" dirty="0">
              <a:solidFill>
                <a:schemeClr val="bg1"/>
              </a:solidFill>
              <a:latin typeface="Segoe Print" pitchFamily="2" charset="0"/>
            </a:endParaRPr>
          </a:p>
        </p:txBody>
      </p:sp>
      <p:pic>
        <p:nvPicPr>
          <p:cNvPr id="4" name="RSA Animate - Drive- The surprising truth about what motivates us.mp4">
            <a:hlinkClick r:id="" action="ppaction://media"/>
          </p:cNvPr>
          <p:cNvPicPr>
            <a:picLocks noGrp="1" noRot="1" noChangeAspect="1"/>
          </p:cNvPicPr>
          <p:nvPr>
            <p:ph idx="1"/>
            <a:videoFile r:link="rId1"/>
          </p:nvPr>
        </p:nvPicPr>
        <p:blipFill>
          <a:blip r:embed="rId3" cstate="print"/>
          <a:stretch>
            <a:fillRect/>
          </a:stretch>
        </p:blipFill>
        <p:spPr>
          <a:xfrm>
            <a:off x="899592" y="1484784"/>
            <a:ext cx="7344816" cy="4536504"/>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485</Words>
  <Application>Microsoft Office PowerPoint</Application>
  <PresentationFormat>Προβολή στην οθόνη (4:3)</PresentationFormat>
  <Paragraphs>14</Paragraphs>
  <Slides>9</Slides>
  <Notes>0</Notes>
  <HiddenSlides>0</HiddenSlides>
  <MMClips>1</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               THE BIG QUESTION</vt:lpstr>
      <vt:lpstr>Found  in a world without a real strong grasp on what our true values and goals are</vt:lpstr>
      <vt:lpstr>Διαφάνεια 3</vt:lpstr>
      <vt:lpstr>Διαφάνεια 4</vt:lpstr>
      <vt:lpstr> money buys you happiness but lack of money buys you misery.</vt:lpstr>
      <vt:lpstr>A matter of priorities</vt:lpstr>
      <vt:lpstr>Διαφάνεια 7</vt:lpstr>
      <vt:lpstr>It’s never too late</vt:lpstr>
      <vt:lpstr>What makes people maximize their performance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Windows User</dc:creator>
  <cp:lastModifiedBy>Windows User</cp:lastModifiedBy>
  <cp:revision>22</cp:revision>
  <dcterms:created xsi:type="dcterms:W3CDTF">2014-01-12T14:18:12Z</dcterms:created>
  <dcterms:modified xsi:type="dcterms:W3CDTF">2014-01-13T20:59:23Z</dcterms:modified>
</cp:coreProperties>
</file>