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335B0-2287-4F87-8271-84BB39D1B6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FFEB273-AD6D-4EB9-8CFA-CABB83584736}">
      <dgm:prSet/>
      <dgm:spPr/>
      <dgm:t>
        <a:bodyPr/>
        <a:lstStyle/>
        <a:p>
          <a:pPr rtl="0"/>
          <a:r>
            <a:rPr lang="en-US" dirty="0" smtClean="0"/>
            <a:t>Testosterone is a sex hormone produced by male sexual organs that cause development of masculine body traits. </a:t>
          </a:r>
          <a:br>
            <a:rPr lang="en-US" dirty="0" smtClean="0"/>
          </a:br>
          <a:r>
            <a:rPr lang="en-US" dirty="0" smtClean="0"/>
            <a:t/>
          </a:r>
          <a:br>
            <a:rPr lang="en-US" dirty="0" smtClean="0"/>
          </a:br>
          <a:r>
            <a:rPr lang="en-US" dirty="0" smtClean="0"/>
            <a:t>Research suggested that when the </a:t>
          </a:r>
          <a:r>
            <a:rPr lang="en-US" dirty="0" err="1" smtClean="0"/>
            <a:t>cortisol</a:t>
          </a:r>
          <a:r>
            <a:rPr lang="en-US" dirty="0" smtClean="0"/>
            <a:t> level is high a person's attention is sharp and he or she is physically active. In contrast, researchers found low levels of </a:t>
          </a:r>
          <a:r>
            <a:rPr lang="en-US" dirty="0" err="1" smtClean="0"/>
            <a:t>cortisol</a:t>
          </a:r>
          <a:r>
            <a:rPr lang="en-US" dirty="0" smtClean="0"/>
            <a:t> were associated with short attention spans, lower activity levels, and often linked to antisocial behavior including crime. Studies of violent adults have shown lower levels of </a:t>
          </a:r>
          <a:r>
            <a:rPr lang="en-US" dirty="0" err="1" smtClean="0"/>
            <a:t>cortisol</a:t>
          </a:r>
          <a:r>
            <a:rPr lang="en-US" dirty="0" smtClean="0"/>
            <a:t>; some believe this low level serves to numb an offender to the usual fear associated with committing a crime and possibly getting caught.</a:t>
          </a:r>
          <a:br>
            <a:rPr lang="en-US" dirty="0" smtClean="0"/>
          </a:br>
          <a:r>
            <a:rPr lang="en-US" dirty="0" smtClean="0"/>
            <a:t/>
          </a:r>
          <a:br>
            <a:rPr lang="en-US" dirty="0" smtClean="0"/>
          </a:br>
          <a:endParaRPr lang="el-GR" dirty="0"/>
        </a:p>
      </dgm:t>
    </dgm:pt>
    <dgm:pt modelId="{D036DDE9-5403-45D8-ABEF-FCA5CA215608}" type="parTrans" cxnId="{5EB04978-67AF-42A5-9BF8-77989C3C7995}">
      <dgm:prSet/>
      <dgm:spPr/>
      <dgm:t>
        <a:bodyPr/>
        <a:lstStyle/>
        <a:p>
          <a:endParaRPr lang="el-GR"/>
        </a:p>
      </dgm:t>
    </dgm:pt>
    <dgm:pt modelId="{7F0342CB-6FFD-4024-B573-25E1EADCF7C8}" type="sibTrans" cxnId="{5EB04978-67AF-42A5-9BF8-77989C3C7995}">
      <dgm:prSet/>
      <dgm:spPr/>
      <dgm:t>
        <a:bodyPr/>
        <a:lstStyle/>
        <a:p>
          <a:endParaRPr lang="el-GR"/>
        </a:p>
      </dgm:t>
    </dgm:pt>
    <dgm:pt modelId="{17684E80-97D0-4713-9AF3-886479D06B72}" type="pres">
      <dgm:prSet presAssocID="{CD1335B0-2287-4F87-8271-84BB39D1B6C1}" presName="linear" presStyleCnt="0">
        <dgm:presLayoutVars>
          <dgm:animLvl val="lvl"/>
          <dgm:resizeHandles val="exact"/>
        </dgm:presLayoutVars>
      </dgm:prSet>
      <dgm:spPr/>
      <dgm:t>
        <a:bodyPr/>
        <a:lstStyle/>
        <a:p>
          <a:endParaRPr lang="el-GR"/>
        </a:p>
      </dgm:t>
    </dgm:pt>
    <dgm:pt modelId="{52E69EA3-1D6F-4FB4-8E01-9E324C7BCFFD}" type="pres">
      <dgm:prSet presAssocID="{0FFEB273-AD6D-4EB9-8CFA-CABB83584736}" presName="parentText" presStyleLbl="node1" presStyleIdx="0" presStyleCnt="1" custLinFactNeighborX="-1216" custLinFactNeighborY="32402">
        <dgm:presLayoutVars>
          <dgm:chMax val="0"/>
          <dgm:bulletEnabled val="1"/>
        </dgm:presLayoutVars>
      </dgm:prSet>
      <dgm:spPr/>
      <dgm:t>
        <a:bodyPr/>
        <a:lstStyle/>
        <a:p>
          <a:endParaRPr lang="el-GR"/>
        </a:p>
      </dgm:t>
    </dgm:pt>
  </dgm:ptLst>
  <dgm:cxnLst>
    <dgm:cxn modelId="{54491E6C-F0F4-4494-8588-32A6032024C4}" type="presOf" srcId="{CD1335B0-2287-4F87-8271-84BB39D1B6C1}" destId="{17684E80-97D0-4713-9AF3-886479D06B72}" srcOrd="0" destOrd="0" presId="urn:microsoft.com/office/officeart/2005/8/layout/vList2"/>
    <dgm:cxn modelId="{5EB04978-67AF-42A5-9BF8-77989C3C7995}" srcId="{CD1335B0-2287-4F87-8271-84BB39D1B6C1}" destId="{0FFEB273-AD6D-4EB9-8CFA-CABB83584736}" srcOrd="0" destOrd="0" parTransId="{D036DDE9-5403-45D8-ABEF-FCA5CA215608}" sibTransId="{7F0342CB-6FFD-4024-B573-25E1EADCF7C8}"/>
    <dgm:cxn modelId="{3738973D-AEC5-4838-8606-1708D7E533AE}" type="presOf" srcId="{0FFEB273-AD6D-4EB9-8CFA-CABB83584736}" destId="{52E69EA3-1D6F-4FB4-8E01-9E324C7BCFFD}" srcOrd="0" destOrd="0" presId="urn:microsoft.com/office/officeart/2005/8/layout/vList2"/>
    <dgm:cxn modelId="{5C8AB8C5-F819-44C3-A426-152A6BEEA1D0}" type="presParOf" srcId="{17684E80-97D0-4713-9AF3-886479D06B72}" destId="{52E69EA3-1D6F-4FB4-8E01-9E324C7BCFFD}"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083526-4A16-41F3-B6B4-37327ED1FE95}" type="datetimeFigureOut">
              <a:rPr lang="el-GR" smtClean="0"/>
              <a:pPr/>
              <a:t>13/12/2013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6255C9-75F5-427E-8EFB-2B0C778BE57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83526-4A16-41F3-B6B4-37327ED1FE95}" type="datetimeFigureOut">
              <a:rPr lang="el-GR" smtClean="0"/>
              <a:pPr/>
              <a:t>13/12/2013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55C9-75F5-427E-8EFB-2B0C778BE57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filareti\Downloads\What%20is%20the%20cause%20of%20crime-.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00043"/>
            <a:ext cx="7772400" cy="1214445"/>
          </a:xfrm>
        </p:spPr>
        <p:txBody>
          <a:bodyPr/>
          <a:lstStyle/>
          <a:p>
            <a:endParaRPr lang="el-GR" dirty="0"/>
          </a:p>
        </p:txBody>
      </p:sp>
      <p:sp>
        <p:nvSpPr>
          <p:cNvPr id="3" name="2 - Υπότιτλος"/>
          <p:cNvSpPr>
            <a:spLocks noGrp="1"/>
          </p:cNvSpPr>
          <p:nvPr>
            <p:ph type="subTitle" idx="1"/>
          </p:nvPr>
        </p:nvSpPr>
        <p:spPr>
          <a:xfrm>
            <a:off x="1371600" y="2071678"/>
            <a:ext cx="6400800" cy="3567122"/>
          </a:xfrm>
        </p:spPr>
        <p:txBody>
          <a:bodyPr>
            <a:normAutofit fontScale="85000" lnSpcReduction="20000"/>
          </a:bodyPr>
          <a:lstStyle/>
          <a:p>
            <a:r>
              <a:rPr lang="en-US" b="1" dirty="0">
                <a:solidFill>
                  <a:schemeClr val="accent4">
                    <a:lumMod val="50000"/>
                  </a:schemeClr>
                </a:solidFill>
                <a:latin typeface="Arial" pitchFamily="34" charset="0"/>
                <a:cs typeface="Arial" pitchFamily="34" charset="0"/>
              </a:rPr>
              <a:t>How do some people decide to commit a crime? Do they think about the benefits and the risks? Why do some people commit crimes regardless of the consequences? Why do others never commit a crime, no matter how desperate their circumstances? </a:t>
            </a:r>
            <a:br>
              <a:rPr lang="en-US" b="1" dirty="0">
                <a:solidFill>
                  <a:schemeClr val="accent4">
                    <a:lumMod val="50000"/>
                  </a:schemeClr>
                </a:solidFill>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endParaRPr lang="el-GR" b="1" dirty="0">
              <a:latin typeface="Arial" pitchFamily="34" charset="0"/>
              <a:cs typeface="Arial" pitchFamily="34" charset="0"/>
            </a:endParaRPr>
          </a:p>
        </p:txBody>
      </p:sp>
      <p:pic>
        <p:nvPicPr>
          <p:cNvPr id="9" name="8 - Εικόνα" descr="crime.jpg"/>
          <p:cNvPicPr>
            <a:picLocks noChangeAspect="1"/>
          </p:cNvPicPr>
          <p:nvPr/>
        </p:nvPicPr>
        <p:blipFill>
          <a:blip r:embed="rId2"/>
          <a:stretch>
            <a:fillRect/>
          </a:stretch>
        </p:blipFill>
        <p:spPr>
          <a:xfrm>
            <a:off x="285720" y="4500570"/>
            <a:ext cx="2571768" cy="2143140"/>
          </a:xfrm>
          <a:prstGeom prst="rect">
            <a:avLst/>
          </a:prstGeom>
        </p:spPr>
      </p:pic>
      <p:pic>
        <p:nvPicPr>
          <p:cNvPr id="10" name="9 - Εικόνα" descr="images (1).jpg"/>
          <p:cNvPicPr>
            <a:picLocks noChangeAspect="1"/>
          </p:cNvPicPr>
          <p:nvPr/>
        </p:nvPicPr>
        <p:blipFill>
          <a:blip r:embed="rId3"/>
          <a:stretch>
            <a:fillRect/>
          </a:stretch>
        </p:blipFill>
        <p:spPr>
          <a:xfrm>
            <a:off x="5943628" y="4572008"/>
            <a:ext cx="2628900" cy="1743075"/>
          </a:xfrm>
          <a:prstGeom prst="rect">
            <a:avLst/>
          </a:prstGeom>
        </p:spPr>
      </p:pic>
      <p:pic>
        <p:nvPicPr>
          <p:cNvPr id="11" name="10 - Εικόνα" descr="575-nitya-crime.jpg"/>
          <p:cNvPicPr>
            <a:picLocks noChangeAspect="1"/>
          </p:cNvPicPr>
          <p:nvPr/>
        </p:nvPicPr>
        <p:blipFill>
          <a:blip r:embed="rId4"/>
          <a:stretch>
            <a:fillRect/>
          </a:stretch>
        </p:blipFill>
        <p:spPr>
          <a:xfrm>
            <a:off x="285720" y="142853"/>
            <a:ext cx="2571768" cy="1571636"/>
          </a:xfrm>
          <a:prstGeom prst="rect">
            <a:avLst/>
          </a:prstGeom>
        </p:spPr>
      </p:pic>
      <p:pic>
        <p:nvPicPr>
          <p:cNvPr id="12" name="11 - Εικόνα" descr="images (3).jpg"/>
          <p:cNvPicPr>
            <a:picLocks noChangeAspect="1"/>
          </p:cNvPicPr>
          <p:nvPr/>
        </p:nvPicPr>
        <p:blipFill>
          <a:blip r:embed="rId5"/>
          <a:stretch>
            <a:fillRect/>
          </a:stretch>
        </p:blipFill>
        <p:spPr>
          <a:xfrm>
            <a:off x="6215074" y="214290"/>
            <a:ext cx="240982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8"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What’s the cause of crime?</a:t>
            </a:r>
            <a:endParaRPr lang="el-GR" dirty="0">
              <a:solidFill>
                <a:schemeClr val="bg1"/>
              </a:solidFill>
            </a:endParaRPr>
          </a:p>
        </p:txBody>
      </p:sp>
      <p:pic>
        <p:nvPicPr>
          <p:cNvPr id="4" name="What is the cause of crime-.mp4">
            <a:hlinkClick r:id="" action="ppaction://media"/>
          </p:cNvPr>
          <p:cNvPicPr>
            <a:picLocks noGrp="1" noRot="1" noChangeAspect="1"/>
          </p:cNvPicPr>
          <p:nvPr>
            <p:ph idx="1"/>
            <a:videoFile r:link="rId1"/>
          </p:nvPr>
        </p:nvPicPr>
        <p:blipFill>
          <a:blip r:embed="rId3"/>
          <a:stretch>
            <a:fillRect/>
          </a:stretch>
        </p:blipFill>
        <p:spPr>
          <a:xfrm>
            <a:off x="1285852" y="1714488"/>
            <a:ext cx="6500858" cy="38639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 effective change…</a:t>
            </a:r>
            <a:endParaRPr lang="el-GR" dirty="0"/>
          </a:p>
        </p:txBody>
      </p:sp>
      <p:sp>
        <p:nvSpPr>
          <p:cNvPr id="3" name="2 - Θέση περιεχομένου"/>
          <p:cNvSpPr>
            <a:spLocks noGrp="1"/>
          </p:cNvSpPr>
          <p:nvPr>
            <p:ph idx="1"/>
          </p:nvPr>
        </p:nvSpPr>
        <p:spPr>
          <a:xfrm>
            <a:off x="457200" y="3714752"/>
            <a:ext cx="8229600" cy="2411411"/>
          </a:xfrm>
        </p:spPr>
        <p:txBody>
          <a:bodyPr>
            <a:normAutofit fontScale="85000" lnSpcReduction="20000"/>
          </a:bodyPr>
          <a:lstStyle/>
          <a:p>
            <a:r>
              <a:rPr lang="en-US" dirty="0" smtClean="0"/>
              <a:t>Walk in your brother’s shoes so you can feel how his feet hurt or you won’t be motivated to buy him a new pair or fix the ones he has. If  you’ve already </a:t>
            </a:r>
            <a:r>
              <a:rPr lang="en-US" dirty="0" err="1" smtClean="0"/>
              <a:t>waiked</a:t>
            </a:r>
            <a:r>
              <a:rPr lang="en-US" dirty="0" smtClean="0"/>
              <a:t> in his shoes and know how they feel but you don’t have the resources to fix them by yourself, then you have to recruit others to also take a short hike in his shoes so they can help you get a new pair.</a:t>
            </a:r>
            <a:endParaRPr lang="el-GR" dirty="0"/>
          </a:p>
        </p:txBody>
      </p:sp>
      <p:pic>
        <p:nvPicPr>
          <p:cNvPr id="4" name="3 - Εικόνα" descr="dont-judge-my-path.jpg"/>
          <p:cNvPicPr>
            <a:picLocks noChangeAspect="1"/>
          </p:cNvPicPr>
          <p:nvPr/>
        </p:nvPicPr>
        <p:blipFill>
          <a:blip r:embed="rId2"/>
          <a:stretch>
            <a:fillRect/>
          </a:stretch>
        </p:blipFill>
        <p:spPr>
          <a:xfrm>
            <a:off x="214282" y="1285860"/>
            <a:ext cx="2214578" cy="2000264"/>
          </a:xfrm>
          <a:prstGeom prst="rect">
            <a:avLst/>
          </a:prstGeom>
        </p:spPr>
      </p:pic>
      <p:pic>
        <p:nvPicPr>
          <p:cNvPr id="5" name="4 - Εικόνα" descr="images (9).jpg"/>
          <p:cNvPicPr>
            <a:picLocks noChangeAspect="1"/>
          </p:cNvPicPr>
          <p:nvPr/>
        </p:nvPicPr>
        <p:blipFill>
          <a:blip r:embed="rId3"/>
          <a:stretch>
            <a:fillRect/>
          </a:stretch>
        </p:blipFill>
        <p:spPr>
          <a:xfrm>
            <a:off x="7072330" y="214290"/>
            <a:ext cx="1866896" cy="1571636"/>
          </a:xfrm>
          <a:prstGeom prst="rect">
            <a:avLst/>
          </a:prstGeom>
        </p:spPr>
      </p:pic>
      <p:pic>
        <p:nvPicPr>
          <p:cNvPr id="6" name="5 - Εικόνα" descr="images (10).jpg"/>
          <p:cNvPicPr>
            <a:picLocks noChangeAspect="1"/>
          </p:cNvPicPr>
          <p:nvPr/>
        </p:nvPicPr>
        <p:blipFill>
          <a:blip r:embed="rId4"/>
          <a:stretch>
            <a:fillRect/>
          </a:stretch>
        </p:blipFill>
        <p:spPr>
          <a:xfrm>
            <a:off x="6357950" y="2000240"/>
            <a:ext cx="2466975" cy="1571623"/>
          </a:xfrm>
          <a:prstGeom prst="rect">
            <a:avLst/>
          </a:prstGeom>
        </p:spPr>
      </p:pic>
      <p:pic>
        <p:nvPicPr>
          <p:cNvPr id="7" name="6 - Εικόνα" descr="Walking-In-Someone-Else-Shoes-will-be-a-meaningful-saying.jpg"/>
          <p:cNvPicPr>
            <a:picLocks noChangeAspect="1"/>
          </p:cNvPicPr>
          <p:nvPr/>
        </p:nvPicPr>
        <p:blipFill>
          <a:blip r:embed="rId5"/>
          <a:stretch>
            <a:fillRect/>
          </a:stretch>
        </p:blipFill>
        <p:spPr>
          <a:xfrm>
            <a:off x="2857488" y="1285861"/>
            <a:ext cx="3286148"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	</a:t>
            </a:r>
            <a:r>
              <a:rPr lang="en-US" sz="3200" dirty="0" smtClean="0">
                <a:latin typeface="Leelawadee" pitchFamily="34" charset="-34"/>
                <a:cs typeface="Leelawadee" pitchFamily="34" charset="-34"/>
              </a:rPr>
              <a:t>But why do they do so….???							</a:t>
            </a:r>
            <a:r>
              <a:rPr lang="en-US" sz="3200" dirty="0" smtClean="0"/>
              <a:t>		</a:t>
            </a:r>
            <a:endParaRPr lang="el-GR" sz="3200" dirty="0"/>
          </a:p>
        </p:txBody>
      </p:sp>
      <p:sp>
        <p:nvSpPr>
          <p:cNvPr id="3" name="2 - Θέση περιεχομένου"/>
          <p:cNvSpPr>
            <a:spLocks noGrp="1"/>
          </p:cNvSpPr>
          <p:nvPr>
            <p:ph idx="1"/>
          </p:nvPr>
        </p:nvSpPr>
        <p:spPr>
          <a:xfrm>
            <a:off x="457200" y="1285860"/>
            <a:ext cx="4257676" cy="5286412"/>
          </a:xfrm>
        </p:spPr>
        <p:txBody>
          <a:bodyPr>
            <a:normAutofit fontScale="92500" lnSpcReduction="10000"/>
          </a:bodyPr>
          <a:lstStyle/>
          <a:p>
            <a:r>
              <a:rPr lang="en-US" sz="2400" dirty="0"/>
              <a:t>Reasons for committing a crime include </a:t>
            </a:r>
            <a:r>
              <a:rPr lang="en-US" sz="2400" dirty="0">
                <a:solidFill>
                  <a:srgbClr val="FF0000"/>
                </a:solidFill>
              </a:rPr>
              <a:t>greed, anger, jealously, revenge, or pride</a:t>
            </a:r>
            <a:r>
              <a:rPr lang="en-US" sz="2400" dirty="0"/>
              <a:t>. Some people decide to commit a crime and carefully plan everything in advance </a:t>
            </a:r>
            <a:r>
              <a:rPr lang="en-US" sz="2400" dirty="0">
                <a:solidFill>
                  <a:srgbClr val="FF0000"/>
                </a:solidFill>
              </a:rPr>
              <a:t>to increase gain and decrease risk</a:t>
            </a:r>
            <a:r>
              <a:rPr lang="en-US" sz="2400" dirty="0"/>
              <a:t>. </a:t>
            </a:r>
            <a:r>
              <a:rPr lang="en-US" sz="2400" dirty="0" smtClean="0"/>
              <a:t> </a:t>
            </a:r>
            <a:r>
              <a:rPr lang="en-US" sz="2400" dirty="0"/>
              <a:t>some even consider </a:t>
            </a:r>
            <a:r>
              <a:rPr lang="en-US" sz="2400" dirty="0">
                <a:solidFill>
                  <a:srgbClr val="FF0000"/>
                </a:solidFill>
              </a:rPr>
              <a:t>a life of crime </a:t>
            </a:r>
            <a:r>
              <a:rPr lang="en-US" sz="2400" dirty="0"/>
              <a:t>better than a regular job—believing crime brings in greater rewards, admiration, and excitement—at least until they are caught. Others get an </a:t>
            </a:r>
            <a:r>
              <a:rPr lang="en-US" sz="2400" dirty="0">
                <a:solidFill>
                  <a:srgbClr val="FF0000"/>
                </a:solidFill>
              </a:rPr>
              <a:t>adrenaline rush </a:t>
            </a:r>
            <a:r>
              <a:rPr lang="en-US" sz="2400" dirty="0"/>
              <a:t>when successfully carrying out a dangerous crime. Others commit crimes </a:t>
            </a:r>
            <a:r>
              <a:rPr lang="en-US" sz="2400" dirty="0">
                <a:solidFill>
                  <a:srgbClr val="FF0000"/>
                </a:solidFill>
              </a:rPr>
              <a:t>on impulse, out of rage or fear</a:t>
            </a:r>
            <a:r>
              <a:rPr lang="en-US" sz="2400" dirty="0" smtClean="0">
                <a:solidFill>
                  <a:srgbClr val="FF0000"/>
                </a:solidFill>
              </a:rPr>
              <a:t>.</a:t>
            </a:r>
            <a:endParaRPr lang="el-GR" sz="2400" dirty="0">
              <a:solidFill>
                <a:srgbClr val="FF0000"/>
              </a:solidFill>
            </a:endParaRPr>
          </a:p>
        </p:txBody>
      </p:sp>
      <p:pic>
        <p:nvPicPr>
          <p:cNvPr id="4" name="3 - Εικόνα" descr="images (4).jpg"/>
          <p:cNvPicPr>
            <a:picLocks noChangeAspect="1"/>
          </p:cNvPicPr>
          <p:nvPr/>
        </p:nvPicPr>
        <p:blipFill>
          <a:blip r:embed="rId2"/>
          <a:stretch>
            <a:fillRect/>
          </a:stretch>
        </p:blipFill>
        <p:spPr>
          <a:xfrm>
            <a:off x="5929322" y="857232"/>
            <a:ext cx="2619375" cy="2428892"/>
          </a:xfrm>
          <a:prstGeom prst="rect">
            <a:avLst/>
          </a:prstGeom>
        </p:spPr>
      </p:pic>
      <p:pic>
        <p:nvPicPr>
          <p:cNvPr id="5" name="4 - Εικόνα" descr="images.jpg"/>
          <p:cNvPicPr>
            <a:picLocks noChangeAspect="1"/>
          </p:cNvPicPr>
          <p:nvPr/>
        </p:nvPicPr>
        <p:blipFill>
          <a:blip r:embed="rId3"/>
          <a:stretch>
            <a:fillRect/>
          </a:stretch>
        </p:blipFill>
        <p:spPr>
          <a:xfrm>
            <a:off x="6000760" y="3357562"/>
            <a:ext cx="2581275" cy="1571636"/>
          </a:xfrm>
          <a:prstGeom prst="rect">
            <a:avLst/>
          </a:prstGeom>
        </p:spPr>
      </p:pic>
      <p:pic>
        <p:nvPicPr>
          <p:cNvPr id="6" name="5 - Εικόνα" descr="1295972263_Stalking_Facts.jpg"/>
          <p:cNvPicPr>
            <a:picLocks noChangeAspect="1"/>
          </p:cNvPicPr>
          <p:nvPr/>
        </p:nvPicPr>
        <p:blipFill>
          <a:blip r:embed="rId4"/>
          <a:stretch>
            <a:fillRect/>
          </a:stretch>
        </p:blipFill>
        <p:spPr>
          <a:xfrm>
            <a:off x="6143636" y="5072074"/>
            <a:ext cx="250033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786182" y="274638"/>
            <a:ext cx="4900618" cy="2582858"/>
          </a:xfrm>
          <a:solidFill>
            <a:schemeClr val="tx1"/>
          </a:solidFill>
        </p:spPr>
        <p:txBody>
          <a:bodyPr>
            <a:normAutofit/>
          </a:bodyPr>
          <a:lstStyle/>
          <a:p>
            <a:r>
              <a:rPr lang="en-US" b="1" dirty="0">
                <a:solidFill>
                  <a:srgbClr val="FF0000"/>
                </a:solidFill>
              </a:rPr>
              <a:t>a</a:t>
            </a:r>
            <a:r>
              <a:rPr lang="en-US" b="1" dirty="0" smtClean="0">
                <a:solidFill>
                  <a:srgbClr val="FF0000"/>
                </a:solidFill>
              </a:rPr>
              <a:t> problem ….or a symptom?</a:t>
            </a:r>
            <a:endParaRPr lang="el-GR" b="1" dirty="0">
              <a:solidFill>
                <a:srgbClr val="FF0000"/>
              </a:solidFill>
            </a:endParaRPr>
          </a:p>
        </p:txBody>
      </p:sp>
      <p:sp>
        <p:nvSpPr>
          <p:cNvPr id="3" name="2 - Θέση περιεχομένου"/>
          <p:cNvSpPr>
            <a:spLocks noGrp="1"/>
          </p:cNvSpPr>
          <p:nvPr>
            <p:ph idx="1"/>
          </p:nvPr>
        </p:nvSpPr>
        <p:spPr>
          <a:xfrm>
            <a:off x="457200" y="3500438"/>
            <a:ext cx="8229600" cy="2625725"/>
          </a:xfrm>
        </p:spPr>
        <p:txBody>
          <a:bodyPr>
            <a:normAutofit lnSpcReduction="10000"/>
          </a:bodyPr>
          <a:lstStyle/>
          <a:p>
            <a:r>
              <a:rPr lang="en-US" sz="2800" dirty="0" smtClean="0"/>
              <a:t>Crime is a problem, but more importantly, </a:t>
            </a:r>
            <a:r>
              <a:rPr lang="en-US" sz="2800" b="1" u="sng" dirty="0" smtClean="0">
                <a:solidFill>
                  <a:srgbClr val="FF0000"/>
                </a:solidFill>
              </a:rPr>
              <a:t>crime is a symptom </a:t>
            </a:r>
            <a:r>
              <a:rPr lang="en-US" sz="2800" dirty="0" smtClean="0"/>
              <a:t>of a much deeper social problem …… a societal dysfunction in which every one of us, by omission or commission plays a part.</a:t>
            </a:r>
          </a:p>
          <a:p>
            <a:r>
              <a:rPr lang="en-US" sz="2800" dirty="0" smtClean="0"/>
              <a:t>So the answer to the question of why people commit crime lies within each of us.</a:t>
            </a:r>
            <a:endParaRPr lang="el-GR" sz="2800" dirty="0"/>
          </a:p>
        </p:txBody>
      </p:sp>
      <p:pic>
        <p:nvPicPr>
          <p:cNvPr id="4" name="3 - Εικόνα" descr="symptoms.png"/>
          <p:cNvPicPr>
            <a:picLocks noChangeAspect="1"/>
          </p:cNvPicPr>
          <p:nvPr/>
        </p:nvPicPr>
        <p:blipFill>
          <a:blip r:embed="rId2"/>
          <a:stretch>
            <a:fillRect/>
          </a:stretch>
        </p:blipFill>
        <p:spPr>
          <a:xfrm>
            <a:off x="857224" y="1071546"/>
            <a:ext cx="2191471" cy="2214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Parental relations</a:t>
            </a:r>
            <a:br>
              <a:rPr lang="en-US" b="1" dirty="0"/>
            </a:br>
            <a:endParaRPr lang="el-GR" dirty="0"/>
          </a:p>
        </p:txBody>
      </p:sp>
      <p:sp>
        <p:nvSpPr>
          <p:cNvPr id="3" name="2 - Θέση περιεχομένου"/>
          <p:cNvSpPr>
            <a:spLocks noGrp="1"/>
          </p:cNvSpPr>
          <p:nvPr>
            <p:ph idx="1"/>
          </p:nvPr>
        </p:nvSpPr>
        <p:spPr>
          <a:xfrm>
            <a:off x="457200" y="928670"/>
            <a:ext cx="3186106" cy="5715040"/>
          </a:xfrm>
        </p:spPr>
        <p:txBody>
          <a:bodyPr>
            <a:normAutofit fontScale="85000" lnSpcReduction="10000"/>
          </a:bodyPr>
          <a:lstStyle/>
          <a:p>
            <a:r>
              <a:rPr lang="en-US" dirty="0"/>
              <a:t>Children who are neglected or abused are more likely to commit crimes later in life than others. Similarly, sexual abuse in childhood often leads these victims to become sexual predators as adults. </a:t>
            </a:r>
            <a:br>
              <a:rPr lang="en-US" dirty="0"/>
            </a:br>
            <a:r>
              <a:rPr lang="en-US" dirty="0"/>
              <a:t/>
            </a:r>
            <a:br>
              <a:rPr lang="en-US" dirty="0"/>
            </a:br>
            <a:endParaRPr lang="el-GR" dirty="0"/>
          </a:p>
        </p:txBody>
      </p:sp>
      <p:pic>
        <p:nvPicPr>
          <p:cNvPr id="4" name="3 - Εικόνα" descr="child-abuse-1.jpeg"/>
          <p:cNvPicPr>
            <a:picLocks noChangeAspect="1"/>
          </p:cNvPicPr>
          <p:nvPr/>
        </p:nvPicPr>
        <p:blipFill>
          <a:blip r:embed="rId2"/>
          <a:stretch>
            <a:fillRect/>
          </a:stretch>
        </p:blipFill>
        <p:spPr>
          <a:xfrm>
            <a:off x="3786182" y="1195387"/>
            <a:ext cx="5000660" cy="5019695"/>
          </a:xfrm>
          <a:prstGeom prst="rect">
            <a:avLst/>
          </a:prstGeom>
        </p:spPr>
      </p:pic>
      <p:pic>
        <p:nvPicPr>
          <p:cNvPr id="5" name="4 - Εικόνα" descr="parent-child-relationships-2199.jpg"/>
          <p:cNvPicPr>
            <a:picLocks noChangeAspect="1"/>
          </p:cNvPicPr>
          <p:nvPr/>
        </p:nvPicPr>
        <p:blipFill>
          <a:blip r:embed="rId3"/>
          <a:stretch>
            <a:fillRect/>
          </a:stretch>
        </p:blipFill>
        <p:spPr>
          <a:xfrm>
            <a:off x="6715140" y="214290"/>
            <a:ext cx="1857388" cy="850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solidFill>
                  <a:schemeClr val="tx2">
                    <a:lumMod val="60000"/>
                    <a:lumOff val="40000"/>
                  </a:schemeClr>
                </a:solidFill>
              </a:rPr>
              <a:t>Heredity and brain activity</a:t>
            </a:r>
            <a:r>
              <a:rPr lang="en-US" b="1" dirty="0"/>
              <a:t/>
            </a:r>
            <a:br>
              <a:rPr lang="en-US" b="1" dirty="0"/>
            </a:br>
            <a:endParaRPr lang="el-GR" dirty="0"/>
          </a:p>
        </p:txBody>
      </p:sp>
      <p:sp>
        <p:nvSpPr>
          <p:cNvPr id="3" name="2 - Θέση περιεχομένου"/>
          <p:cNvSpPr>
            <a:spLocks noGrp="1"/>
          </p:cNvSpPr>
          <p:nvPr>
            <p:ph idx="1"/>
          </p:nvPr>
        </p:nvSpPr>
        <p:spPr>
          <a:xfrm>
            <a:off x="457200" y="3857628"/>
            <a:ext cx="8229600" cy="2268535"/>
          </a:xfrm>
        </p:spPr>
        <p:txBody>
          <a:bodyPr>
            <a:normAutofit fontScale="40000" lnSpcReduction="20000"/>
          </a:bodyPr>
          <a:lstStyle/>
          <a:p>
            <a:r>
              <a:rPr lang="en-US" sz="5100" b="1" dirty="0"/>
              <a:t>Studies indicated that increased levels of some </a:t>
            </a:r>
            <a:r>
              <a:rPr lang="en-US" sz="5100" b="1" dirty="0" err="1"/>
              <a:t>neurochemicals</a:t>
            </a:r>
            <a:r>
              <a:rPr lang="en-US" sz="5100" b="1" dirty="0"/>
              <a:t>, such as </a:t>
            </a:r>
            <a:r>
              <a:rPr lang="en-US" sz="5100" b="1" dirty="0">
                <a:solidFill>
                  <a:srgbClr val="FF0000"/>
                </a:solidFill>
              </a:rPr>
              <a:t>serotonin</a:t>
            </a:r>
            <a:r>
              <a:rPr lang="en-US" sz="5100" b="1" dirty="0"/>
              <a:t>, decreases aggression. Serotonin is a substance produced by the central nervous system that has broad sweeping effects on the emotional state of the individual. In contrast higher levels of others, such as </a:t>
            </a:r>
            <a:r>
              <a:rPr lang="en-US" sz="5100" b="1" dirty="0">
                <a:solidFill>
                  <a:srgbClr val="FF0000"/>
                </a:solidFill>
              </a:rPr>
              <a:t>dopamine</a:t>
            </a:r>
            <a:r>
              <a:rPr lang="en-US" sz="5100" b="1" dirty="0"/>
              <a:t>, increased aggression</a:t>
            </a:r>
            <a:r>
              <a:rPr lang="en-US" sz="5100" b="1" dirty="0" smtClean="0"/>
              <a:t>. </a:t>
            </a:r>
            <a:r>
              <a:rPr lang="en-US" sz="5100" b="1" dirty="0"/>
              <a:t>Researchers expected to find that persons who committed violent crimes have reduced levels of serotonin </a:t>
            </a:r>
            <a:r>
              <a:rPr lang="en-US" sz="5100" b="1" dirty="0" smtClean="0"/>
              <a:t>and higher levels of dopamine. </a:t>
            </a:r>
            <a:r>
              <a:rPr lang="en-US" sz="5100" dirty="0" smtClean="0"/>
              <a:t/>
            </a:r>
            <a:br>
              <a:rPr lang="en-US" sz="5100" dirty="0" smtClean="0"/>
            </a:br>
            <a:r>
              <a:rPr lang="en-US" dirty="0" smtClean="0"/>
              <a:t/>
            </a:r>
            <a:br>
              <a:rPr lang="en-US" dirty="0" smtClean="0"/>
            </a:br>
            <a:endParaRPr lang="el-GR" dirty="0"/>
          </a:p>
        </p:txBody>
      </p:sp>
      <p:pic>
        <p:nvPicPr>
          <p:cNvPr id="4" name="3 - Εικόνα" descr="serotonindopamine.jpg"/>
          <p:cNvPicPr>
            <a:picLocks noChangeAspect="1"/>
          </p:cNvPicPr>
          <p:nvPr/>
        </p:nvPicPr>
        <p:blipFill>
          <a:blip r:embed="rId3"/>
          <a:stretch>
            <a:fillRect/>
          </a:stretch>
        </p:blipFill>
        <p:spPr>
          <a:xfrm>
            <a:off x="571472" y="785794"/>
            <a:ext cx="3786214" cy="2357454"/>
          </a:xfrm>
          <a:prstGeom prst="rect">
            <a:avLst/>
          </a:prstGeom>
        </p:spPr>
      </p:pic>
      <p:pic>
        <p:nvPicPr>
          <p:cNvPr id="6" name="5 - Εικόνα" descr="ntcircle (2).jpg"/>
          <p:cNvPicPr>
            <a:picLocks noChangeAspect="1"/>
          </p:cNvPicPr>
          <p:nvPr/>
        </p:nvPicPr>
        <p:blipFill>
          <a:blip r:embed="rId4"/>
          <a:stretch>
            <a:fillRect/>
          </a:stretch>
        </p:blipFill>
        <p:spPr>
          <a:xfrm>
            <a:off x="4643438" y="785794"/>
            <a:ext cx="3786214" cy="300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Hormones</a:t>
            </a:r>
            <a:br>
              <a:rPr lang="en-US" b="1" dirty="0"/>
            </a:br>
            <a:r>
              <a:rPr lang="en-US" dirty="0" smtClean="0"/>
              <a:t>Testosterone		</a:t>
            </a:r>
            <a:r>
              <a:rPr lang="en-US" dirty="0" err="1"/>
              <a:t>Cortisol</a:t>
            </a:r>
            <a:r>
              <a:rPr lang="en-US" dirty="0"/>
              <a:t> </a:t>
            </a:r>
            <a:r>
              <a:rPr lang="en-US" dirty="0" smtClean="0"/>
              <a:t>	</a:t>
            </a:r>
            <a:r>
              <a:rPr lang="en-US" dirty="0"/>
              <a:t> </a:t>
            </a:r>
            <a:endParaRPr lang="el-GR" dirty="0"/>
          </a:p>
        </p:txBody>
      </p:sp>
      <p:graphicFrame>
        <p:nvGraphicFramePr>
          <p:cNvPr id="4" name="3 - Θέση περιεχομένου"/>
          <p:cNvGraphicFramePr>
            <a:graphicFrameLocks noGrp="1"/>
          </p:cNvGraphicFramePr>
          <p:nvPr>
            <p:ph idx="1"/>
          </p:nvPr>
        </p:nvGraphicFramePr>
        <p:xfrm>
          <a:off x="457200" y="1600201"/>
          <a:ext cx="8229600" cy="3971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Education</a:t>
            </a:r>
            <a:br>
              <a:rPr lang="en-US" b="1" dirty="0"/>
            </a:br>
            <a:endParaRPr lang="el-GR" dirty="0"/>
          </a:p>
        </p:txBody>
      </p:sp>
      <p:sp>
        <p:nvSpPr>
          <p:cNvPr id="3" name="2 - Θέση περιεχομένου"/>
          <p:cNvSpPr>
            <a:spLocks noGrp="1"/>
          </p:cNvSpPr>
          <p:nvPr>
            <p:ph idx="1"/>
          </p:nvPr>
        </p:nvSpPr>
        <p:spPr>
          <a:xfrm>
            <a:off x="457200" y="4500570"/>
            <a:ext cx="8229600" cy="1625593"/>
          </a:xfrm>
        </p:spPr>
        <p:txBody>
          <a:bodyPr>
            <a:normAutofit fontScale="77500" lnSpcReduction="20000"/>
          </a:bodyPr>
          <a:lstStyle/>
          <a:p>
            <a:r>
              <a:rPr lang="en-US" dirty="0"/>
              <a:t>poor educational </a:t>
            </a:r>
            <a:r>
              <a:rPr lang="en-US" dirty="0" smtClean="0"/>
              <a:t>backgrounds entail employment histories  consisting  </a:t>
            </a:r>
            <a:r>
              <a:rPr lang="en-US" dirty="0"/>
              <a:t>of mostly low wage jobs with frequent periods of </a:t>
            </a:r>
            <a:r>
              <a:rPr lang="en-US" dirty="0" smtClean="0"/>
              <a:t>unemployment</a:t>
            </a:r>
            <a:r>
              <a:rPr lang="en-US" dirty="0"/>
              <a:t/>
            </a:r>
            <a:br>
              <a:rPr lang="en-US" dirty="0"/>
            </a:br>
            <a:r>
              <a:rPr lang="en-US" dirty="0"/>
              <a:t/>
            </a:r>
            <a:br>
              <a:rPr lang="en-US" dirty="0"/>
            </a:br>
            <a:endParaRPr lang="el-GR" dirty="0"/>
          </a:p>
        </p:txBody>
      </p:sp>
      <p:pic>
        <p:nvPicPr>
          <p:cNvPr id="4" name="3 - Εικόνα" descr="education-teaching-crime-criminal-juvenile_deliquents-prisoner-exam-forn520l.jpg"/>
          <p:cNvPicPr>
            <a:picLocks noChangeAspect="1"/>
          </p:cNvPicPr>
          <p:nvPr/>
        </p:nvPicPr>
        <p:blipFill>
          <a:blip r:embed="rId2"/>
          <a:stretch>
            <a:fillRect/>
          </a:stretch>
        </p:blipFill>
        <p:spPr>
          <a:xfrm>
            <a:off x="1000100" y="714356"/>
            <a:ext cx="3810532" cy="3857652"/>
          </a:xfrm>
          <a:prstGeom prst="rect">
            <a:avLst/>
          </a:prstGeom>
        </p:spPr>
      </p:pic>
      <p:pic>
        <p:nvPicPr>
          <p:cNvPr id="5" name="4 - Εικόνα" descr="αρχείο λήψης (3).jpg"/>
          <p:cNvPicPr>
            <a:picLocks noChangeAspect="1"/>
          </p:cNvPicPr>
          <p:nvPr/>
        </p:nvPicPr>
        <p:blipFill>
          <a:blip r:embed="rId3"/>
          <a:stretch>
            <a:fillRect/>
          </a:stretch>
        </p:blipFill>
        <p:spPr>
          <a:xfrm>
            <a:off x="5214942" y="1000108"/>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Peer influence</a:t>
            </a:r>
            <a:br>
              <a:rPr lang="en-US" b="1" dirty="0"/>
            </a:br>
            <a:endParaRPr lang="el-GR" dirty="0"/>
          </a:p>
        </p:txBody>
      </p:sp>
      <p:sp>
        <p:nvSpPr>
          <p:cNvPr id="3" name="2 - Θέση περιεχομένου"/>
          <p:cNvSpPr>
            <a:spLocks noGrp="1"/>
          </p:cNvSpPr>
          <p:nvPr>
            <p:ph idx="1"/>
          </p:nvPr>
        </p:nvSpPr>
        <p:spPr>
          <a:xfrm>
            <a:off x="457200" y="1857364"/>
            <a:ext cx="3114668" cy="4268799"/>
          </a:xfrm>
        </p:spPr>
        <p:txBody>
          <a:bodyPr>
            <a:normAutofit fontScale="70000" lnSpcReduction="20000"/>
          </a:bodyPr>
          <a:lstStyle/>
          <a:p>
            <a:r>
              <a:rPr lang="en-US" dirty="0"/>
              <a:t>youth may abandon schoolmates in favor of criminal gangs, since membership in a gang earns respect and status in a different manner. In gangs, antisocial behavior and criminal activity earns respect and street credibility.</a:t>
            </a:r>
            <a:br>
              <a:rPr lang="en-US" dirty="0"/>
            </a:br>
            <a:r>
              <a:rPr lang="en-US" dirty="0"/>
              <a:t/>
            </a:r>
            <a:br>
              <a:rPr lang="en-US" dirty="0"/>
            </a:br>
            <a:endParaRPr lang="el-GR" dirty="0"/>
          </a:p>
        </p:txBody>
      </p:sp>
      <p:sp>
        <p:nvSpPr>
          <p:cNvPr id="4" name="3 - Ορθογώνιο"/>
          <p:cNvSpPr/>
          <p:nvPr/>
        </p:nvSpPr>
        <p:spPr>
          <a:xfrm>
            <a:off x="4786314" y="1859340"/>
            <a:ext cx="2786082" cy="2308324"/>
          </a:xfrm>
          <a:prstGeom prst="rect">
            <a:avLst/>
          </a:prstGeom>
        </p:spPr>
        <p:txBody>
          <a:bodyPr wrap="square">
            <a:spAutoFit/>
          </a:bodyPr>
          <a:lstStyle/>
          <a:p>
            <a:r>
              <a:rPr lang="en-US" dirty="0"/>
              <a:t>Like society in general, criminal gangs are usually focused on material gain. Gangs, however, resort to extortion, fraud, and theft as a means of achieving it.</a:t>
            </a:r>
            <a:br>
              <a:rPr lang="en-US" dirty="0"/>
            </a:br>
            <a:r>
              <a:rPr lang="en-US" dirty="0"/>
              <a:t/>
            </a:r>
            <a:br>
              <a:rPr lang="en-US" dirty="0"/>
            </a:br>
            <a:endParaRPr lang="el-GR" dirty="0"/>
          </a:p>
        </p:txBody>
      </p:sp>
      <p:sp>
        <p:nvSpPr>
          <p:cNvPr id="5" name="4 - Ορθογώνιο"/>
          <p:cNvSpPr/>
          <p:nvPr/>
        </p:nvSpPr>
        <p:spPr>
          <a:xfrm>
            <a:off x="2286000" y="928670"/>
            <a:ext cx="6286528" cy="1477328"/>
          </a:xfrm>
          <a:prstGeom prst="rect">
            <a:avLst/>
          </a:prstGeom>
        </p:spPr>
        <p:txBody>
          <a:bodyPr wrap="square">
            <a:spAutoFit/>
          </a:bodyPr>
          <a:lstStyle/>
          <a:p>
            <a:r>
              <a:rPr lang="en-US" dirty="0"/>
              <a:t>young boys and girls who do not fit into expected standards of academic achievement or participate in sports or social programs can </a:t>
            </a:r>
            <a:r>
              <a:rPr lang="en-US" b="1" dirty="0"/>
              <a:t> </a:t>
            </a:r>
            <a:r>
              <a:rPr lang="en-US" b="1" dirty="0" smtClean="0"/>
              <a:t>become </a:t>
            </a:r>
            <a:r>
              <a:rPr lang="en-US" dirty="0" smtClean="0"/>
              <a:t>lost </a:t>
            </a:r>
            <a:r>
              <a:rPr lang="en-US" dirty="0"/>
              <a:t>in the competition.</a:t>
            </a:r>
            <a:br>
              <a:rPr lang="en-US" dirty="0"/>
            </a:br>
            <a:r>
              <a:rPr lang="en-US" dirty="0"/>
              <a:t/>
            </a:r>
            <a:br>
              <a:rPr lang="en-US" dirty="0"/>
            </a:br>
            <a:endParaRPr lang="el-GR" dirty="0"/>
          </a:p>
        </p:txBody>
      </p:sp>
      <p:pic>
        <p:nvPicPr>
          <p:cNvPr id="7" name="6 - Εικόνα" descr="hdr_image_gangpressure.jpg"/>
          <p:cNvPicPr>
            <a:picLocks noChangeAspect="1"/>
          </p:cNvPicPr>
          <p:nvPr/>
        </p:nvPicPr>
        <p:blipFill>
          <a:blip r:embed="rId2"/>
          <a:stretch>
            <a:fillRect/>
          </a:stretch>
        </p:blipFill>
        <p:spPr>
          <a:xfrm>
            <a:off x="357158" y="5072074"/>
            <a:ext cx="5214974" cy="1162050"/>
          </a:xfrm>
          <a:prstGeom prst="rect">
            <a:avLst/>
          </a:prstGeom>
        </p:spPr>
      </p:pic>
      <p:pic>
        <p:nvPicPr>
          <p:cNvPr id="9" name="8 - Εικόνα" descr="med_18866_13331437684e4a77f47a64c.jpg"/>
          <p:cNvPicPr>
            <a:picLocks noChangeAspect="1"/>
          </p:cNvPicPr>
          <p:nvPr/>
        </p:nvPicPr>
        <p:blipFill>
          <a:blip r:embed="rId3"/>
          <a:stretch>
            <a:fillRect/>
          </a:stretch>
        </p:blipFill>
        <p:spPr>
          <a:xfrm>
            <a:off x="5786446" y="3714752"/>
            <a:ext cx="3175000" cy="237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Drugs and alcohol</a:t>
            </a:r>
            <a:br>
              <a:rPr lang="en-US" b="1" dirty="0"/>
            </a:br>
            <a:endParaRPr lang="el-GR" dirty="0"/>
          </a:p>
        </p:txBody>
      </p:sp>
      <p:sp>
        <p:nvSpPr>
          <p:cNvPr id="3" name="2 - Θέση περιεχομένου"/>
          <p:cNvSpPr>
            <a:spLocks noGrp="1"/>
          </p:cNvSpPr>
          <p:nvPr>
            <p:ph idx="1"/>
          </p:nvPr>
        </p:nvSpPr>
        <p:spPr>
          <a:xfrm>
            <a:off x="457200" y="3500438"/>
            <a:ext cx="8229600" cy="2625725"/>
          </a:xfrm>
        </p:spPr>
        <p:txBody>
          <a:bodyPr>
            <a:normAutofit fontScale="92500" lnSpcReduction="20000"/>
          </a:bodyPr>
          <a:lstStyle/>
          <a:p>
            <a:r>
              <a:rPr lang="en-US" sz="2600" dirty="0"/>
              <a:t>The urge to commit crime to support a drug habit definitely influences the decision process. Both drugs and alcohol impair judgment and reduce inhibitions (socially defined rules of behavior), giving a person greater courage to commit a crime. Deterrents such as long prison sentences have little meaning when a person is high or drunk.</a:t>
            </a:r>
            <a:br>
              <a:rPr lang="en-US" sz="2600" dirty="0"/>
            </a:br>
            <a:r>
              <a:rPr lang="en-US" dirty="0"/>
              <a:t/>
            </a:r>
            <a:br>
              <a:rPr lang="en-US" dirty="0"/>
            </a:br>
            <a:endParaRPr lang="el-GR" dirty="0"/>
          </a:p>
        </p:txBody>
      </p:sp>
      <p:pic>
        <p:nvPicPr>
          <p:cNvPr id="4" name="3 - Εικόνα" descr="6851_iStock_000005007947Small.jpg"/>
          <p:cNvPicPr>
            <a:picLocks noChangeAspect="1"/>
          </p:cNvPicPr>
          <p:nvPr/>
        </p:nvPicPr>
        <p:blipFill>
          <a:blip r:embed="rId2"/>
          <a:stretch>
            <a:fillRect/>
          </a:stretch>
        </p:blipFill>
        <p:spPr>
          <a:xfrm>
            <a:off x="642910" y="1428736"/>
            <a:ext cx="1500198" cy="1357322"/>
          </a:xfrm>
          <a:prstGeom prst="rect">
            <a:avLst/>
          </a:prstGeom>
        </p:spPr>
      </p:pic>
      <p:pic>
        <p:nvPicPr>
          <p:cNvPr id="5" name="4 - Εικόνα" descr="images (4).jpg"/>
          <p:cNvPicPr>
            <a:picLocks noChangeAspect="1"/>
          </p:cNvPicPr>
          <p:nvPr/>
        </p:nvPicPr>
        <p:blipFill>
          <a:blip r:embed="rId3"/>
          <a:stretch>
            <a:fillRect/>
          </a:stretch>
        </p:blipFill>
        <p:spPr>
          <a:xfrm>
            <a:off x="6500826" y="785794"/>
            <a:ext cx="2286000" cy="1524000"/>
          </a:xfrm>
          <a:prstGeom prst="rect">
            <a:avLst/>
          </a:prstGeom>
        </p:spPr>
      </p:pic>
      <p:pic>
        <p:nvPicPr>
          <p:cNvPr id="6" name="5 - Εικόνα" descr="images (7).jpg"/>
          <p:cNvPicPr>
            <a:picLocks noChangeAspect="1"/>
          </p:cNvPicPr>
          <p:nvPr/>
        </p:nvPicPr>
        <p:blipFill>
          <a:blip r:embed="rId4"/>
          <a:stretch>
            <a:fillRect/>
          </a:stretch>
        </p:blipFill>
        <p:spPr>
          <a:xfrm>
            <a:off x="2786050" y="857232"/>
            <a:ext cx="3357586" cy="2714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603</Words>
  <Application>Microsoft Office PowerPoint</Application>
  <PresentationFormat>Προβολή στην οθόνη (4:3)</PresentationFormat>
  <Paragraphs>23</Paragraphs>
  <Slides>11</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Διαφάνεια 1</vt:lpstr>
      <vt:lpstr> But why do they do so….???         </vt:lpstr>
      <vt:lpstr>a problem ….or a symptom?</vt:lpstr>
      <vt:lpstr>Parental relations </vt:lpstr>
      <vt:lpstr>Heredity and brain activity </vt:lpstr>
      <vt:lpstr>Hormones Testosterone  Cortisol   </vt:lpstr>
      <vt:lpstr>Education </vt:lpstr>
      <vt:lpstr>Peer influence </vt:lpstr>
      <vt:lpstr>Drugs and alcohol </vt:lpstr>
      <vt:lpstr>What’s the cause of crime?</vt:lpstr>
      <vt:lpstr>An effective change…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Windows User</dc:creator>
  <cp:lastModifiedBy>Windows User</cp:lastModifiedBy>
  <cp:revision>22</cp:revision>
  <dcterms:created xsi:type="dcterms:W3CDTF">2013-12-12T19:23:14Z</dcterms:created>
  <dcterms:modified xsi:type="dcterms:W3CDTF">2013-12-12T22:09:48Z</dcterms:modified>
</cp:coreProperties>
</file>