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5" r:id="rId9"/>
    <p:sldId id="266" r:id="rId10"/>
    <p:sldId id="267" r:id="rId11"/>
    <p:sldId id="262" r:id="rId12"/>
    <p:sldId id="263" r:id="rId13"/>
    <p:sldId id="269" r:id="rId14"/>
    <p:sldId id="271" r:id="rId15"/>
    <p:sldId id="272" r:id="rId16"/>
    <p:sldId id="273" r:id="rId17"/>
    <p:sldId id="274"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F97544A-EEA0-4FDD-9AC0-D04A50D54FF4}" type="datetimeFigureOut">
              <a:rPr lang="el-GR" smtClean="0"/>
              <a:pPr/>
              <a:t>17/12/2013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A6E604B-57E9-4BF1-A0FB-83FDE52E51E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F97544A-EEA0-4FDD-9AC0-D04A50D54FF4}" type="datetimeFigureOut">
              <a:rPr lang="el-GR" smtClean="0"/>
              <a:pPr/>
              <a:t>17/12/2013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A6E604B-57E9-4BF1-A0FB-83FDE52E51E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F97544A-EEA0-4FDD-9AC0-D04A50D54FF4}" type="datetimeFigureOut">
              <a:rPr lang="el-GR" smtClean="0"/>
              <a:pPr/>
              <a:t>17/12/2013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A6E604B-57E9-4BF1-A0FB-83FDE52E51E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F97544A-EEA0-4FDD-9AC0-D04A50D54FF4}" type="datetimeFigureOut">
              <a:rPr lang="el-GR" smtClean="0"/>
              <a:pPr/>
              <a:t>17/12/2013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A6E604B-57E9-4BF1-A0FB-83FDE52E51E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F97544A-EEA0-4FDD-9AC0-D04A50D54FF4}" type="datetimeFigureOut">
              <a:rPr lang="el-GR" smtClean="0"/>
              <a:pPr/>
              <a:t>17/12/2013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A6E604B-57E9-4BF1-A0FB-83FDE52E51E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F97544A-EEA0-4FDD-9AC0-D04A50D54FF4}" type="datetimeFigureOut">
              <a:rPr lang="el-GR" smtClean="0"/>
              <a:pPr/>
              <a:t>17/12/2013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A6E604B-57E9-4BF1-A0FB-83FDE52E51E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F97544A-EEA0-4FDD-9AC0-D04A50D54FF4}" type="datetimeFigureOut">
              <a:rPr lang="el-GR" smtClean="0"/>
              <a:pPr/>
              <a:t>17/12/2013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A6E604B-57E9-4BF1-A0FB-83FDE52E51E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F97544A-EEA0-4FDD-9AC0-D04A50D54FF4}" type="datetimeFigureOut">
              <a:rPr lang="el-GR" smtClean="0"/>
              <a:pPr/>
              <a:t>17/12/2013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A6E604B-57E9-4BF1-A0FB-83FDE52E51E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F97544A-EEA0-4FDD-9AC0-D04A50D54FF4}" type="datetimeFigureOut">
              <a:rPr lang="el-GR" smtClean="0"/>
              <a:pPr/>
              <a:t>17/12/2013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A6E604B-57E9-4BF1-A0FB-83FDE52E51E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F97544A-EEA0-4FDD-9AC0-D04A50D54FF4}" type="datetimeFigureOut">
              <a:rPr lang="el-GR" smtClean="0"/>
              <a:pPr/>
              <a:t>17/12/2013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A6E604B-57E9-4BF1-A0FB-83FDE52E51E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F97544A-EEA0-4FDD-9AC0-D04A50D54FF4}" type="datetimeFigureOut">
              <a:rPr lang="el-GR" smtClean="0"/>
              <a:pPr/>
              <a:t>17/12/2013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A6E604B-57E9-4BF1-A0FB-83FDE52E51E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7544A-EEA0-4FDD-9AC0-D04A50D54FF4}" type="datetimeFigureOut">
              <a:rPr lang="el-GR" smtClean="0"/>
              <a:pPr/>
              <a:t>17/12/2013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E604B-57E9-4BF1-A0FB-83FDE52E51E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ideo" Target="file:///C:\Users\filareti\Downloads\Twas%20The%20Night%20Before%20Christmas%20as%20told%20by%20Perry%20Como.mp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filareti\Downloads\John%20Lewis%20Christmas%20Advert%202012%20-%20The%20Journey.mp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714357"/>
            <a:ext cx="7772400" cy="1143007"/>
          </a:xfrm>
        </p:spPr>
        <p:txBody>
          <a:bodyPr>
            <a:normAutofit fontScale="90000"/>
          </a:bodyPr>
          <a:lstStyle/>
          <a:p>
            <a:r>
              <a:rPr lang="en-US" b="1" dirty="0"/>
              <a:t>A Very Merry Un-Birthday?</a:t>
            </a:r>
            <a:br>
              <a:rPr lang="en-US" b="1" dirty="0"/>
            </a:br>
            <a:endParaRPr lang="el-GR" dirty="0"/>
          </a:p>
        </p:txBody>
      </p:sp>
      <p:sp>
        <p:nvSpPr>
          <p:cNvPr id="3" name="2 - Υπότιτλος"/>
          <p:cNvSpPr>
            <a:spLocks noGrp="1"/>
          </p:cNvSpPr>
          <p:nvPr>
            <p:ph type="subTitle" idx="1"/>
          </p:nvPr>
        </p:nvSpPr>
        <p:spPr>
          <a:xfrm>
            <a:off x="714348" y="2285992"/>
            <a:ext cx="7715304" cy="3352808"/>
          </a:xfrm>
        </p:spPr>
        <p:txBody>
          <a:bodyPr>
            <a:normAutofit fontScale="70000" lnSpcReduction="20000"/>
          </a:bodyPr>
          <a:lstStyle/>
          <a:p>
            <a:r>
              <a:rPr lang="en-US" b="1" dirty="0">
                <a:solidFill>
                  <a:schemeClr val="tx1"/>
                </a:solidFill>
              </a:rPr>
              <a:t>Contrary to popular belief, the Bible doesn't actually mention a specific date for Jesus' birth. In fact, most historians believe he was probably born in the spring, hence the Bible's description of shepherds herding animals. But in the 4th century, when the Catholic Church decided to recognize Jesus' birth as an official holiday, Pope Julius I chose December 25 for the Feast of the Nativity. That the date happened to coincide with the pagan festival known as Saturnalia must have been pure coincidence.</a:t>
            </a:r>
            <a:r>
              <a:rPr lang="en-US" dirty="0"/>
              <a:t/>
            </a:r>
            <a:br>
              <a:rPr lang="en-US" dirty="0"/>
            </a:br>
            <a:r>
              <a:rPr lang="en-US" dirty="0"/>
              <a:t/>
            </a:r>
            <a:br>
              <a:rPr lang="en-US" dirty="0"/>
            </a:b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457200" y="2857496"/>
            <a:ext cx="8229600" cy="3786214"/>
          </a:xfrm>
        </p:spPr>
        <p:txBody>
          <a:bodyPr>
            <a:normAutofit fontScale="70000" lnSpcReduction="20000"/>
          </a:bodyPr>
          <a:lstStyle/>
          <a:p>
            <a:r>
              <a:rPr lang="en-US" dirty="0"/>
              <a:t>Rudolph's story was originally written in verse by Robert L. May for the Montgomery Ward chain of department stores in 1939, and published as a book to be given to children in the store at Christmas time. According to this story, Rudolph's glowing red nose made him a social outcast among the other reindeer. However, one Christmas Eve Santa Claus was having a lot of difficulty making his flight around the world because it was too foggy. When Santa went to Rudolph's house to deliver his presents he noticed the glowing red nose in the darkened bedroom and decided it could be a makeshift lamp to guide his sleigh. He asked Rudolph to lead the sleigh for the rest of the night, Rudolph accepted and returned home a hero for having helped Santa Claus.</a:t>
            </a:r>
            <a:endParaRPr lang="el-GR" dirty="0"/>
          </a:p>
        </p:txBody>
      </p:sp>
      <p:pic>
        <p:nvPicPr>
          <p:cNvPr id="4" name="3 - Εικόνα" descr="RudolphNoseGlowsBrightly.gif"/>
          <p:cNvPicPr>
            <a:picLocks noChangeAspect="1"/>
          </p:cNvPicPr>
          <p:nvPr/>
        </p:nvPicPr>
        <p:blipFill>
          <a:blip r:embed="rId2"/>
          <a:stretch>
            <a:fillRect/>
          </a:stretch>
        </p:blipFill>
        <p:spPr>
          <a:xfrm>
            <a:off x="2928926" y="285728"/>
            <a:ext cx="2857500" cy="2571772"/>
          </a:xfrm>
          <a:prstGeom prst="rect">
            <a:avLst/>
          </a:prstGeom>
        </p:spPr>
      </p:pic>
      <p:pic>
        <p:nvPicPr>
          <p:cNvPr id="5" name="4 - Εικόνα" descr="images (7).jpg"/>
          <p:cNvPicPr>
            <a:picLocks noChangeAspect="1"/>
          </p:cNvPicPr>
          <p:nvPr/>
        </p:nvPicPr>
        <p:blipFill>
          <a:blip r:embed="rId3"/>
          <a:stretch>
            <a:fillRect/>
          </a:stretch>
        </p:blipFill>
        <p:spPr>
          <a:xfrm>
            <a:off x="214282" y="857232"/>
            <a:ext cx="2543175" cy="1800225"/>
          </a:xfrm>
          <a:prstGeom prst="rect">
            <a:avLst/>
          </a:prstGeom>
        </p:spPr>
      </p:pic>
      <p:pic>
        <p:nvPicPr>
          <p:cNvPr id="6" name="5 - Εικόνα" descr="rudolph-reindeer56-43996.gif"/>
          <p:cNvPicPr>
            <a:picLocks noChangeAspect="1"/>
          </p:cNvPicPr>
          <p:nvPr/>
        </p:nvPicPr>
        <p:blipFill>
          <a:blip r:embed="rId4"/>
          <a:stretch>
            <a:fillRect/>
          </a:stretch>
        </p:blipFill>
        <p:spPr>
          <a:xfrm>
            <a:off x="6072198" y="357166"/>
            <a:ext cx="2352675" cy="247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Jesus “tucked” in a web?</a:t>
            </a:r>
            <a:endParaRPr lang="el-GR" dirty="0"/>
          </a:p>
        </p:txBody>
      </p:sp>
      <p:sp>
        <p:nvSpPr>
          <p:cNvPr id="3" name="2 - Θέση περιεχομένου"/>
          <p:cNvSpPr>
            <a:spLocks noGrp="1"/>
          </p:cNvSpPr>
          <p:nvPr>
            <p:ph idx="1"/>
          </p:nvPr>
        </p:nvSpPr>
        <p:spPr>
          <a:xfrm>
            <a:off x="457200" y="4000504"/>
            <a:ext cx="8401080" cy="2125659"/>
          </a:xfrm>
        </p:spPr>
        <p:txBody>
          <a:bodyPr>
            <a:normAutofit fontScale="92500" lnSpcReduction="20000"/>
          </a:bodyPr>
          <a:lstStyle/>
          <a:p>
            <a:r>
              <a:rPr lang="en-US" dirty="0"/>
              <a:t>In Poland, spiders or spider webs are common Christmas trees decorations because according to legend, a spider wove a blanket for Baby Jesus. In fact, Polish people consider spiders to be symbols of goodness and prosperity at Christmas</a:t>
            </a:r>
            <a:r>
              <a:rPr lang="en-US" dirty="0" smtClean="0"/>
              <a:t>.</a:t>
            </a:r>
            <a:endParaRPr lang="en-US" dirty="0"/>
          </a:p>
          <a:p>
            <a:endParaRPr lang="el-GR" dirty="0"/>
          </a:p>
        </p:txBody>
      </p:sp>
      <p:pic>
        <p:nvPicPr>
          <p:cNvPr id="7" name="6 - Εικόνα" descr="cute_spider_and_web_throw_blanket.jpg"/>
          <p:cNvPicPr>
            <a:picLocks noChangeAspect="1"/>
          </p:cNvPicPr>
          <p:nvPr/>
        </p:nvPicPr>
        <p:blipFill>
          <a:blip r:embed="rId2"/>
          <a:stretch>
            <a:fillRect/>
          </a:stretch>
        </p:blipFill>
        <p:spPr>
          <a:xfrm>
            <a:off x="142844" y="120291"/>
            <a:ext cx="1571636" cy="2260959"/>
          </a:xfrm>
          <a:prstGeom prst="rect">
            <a:avLst/>
          </a:prstGeom>
        </p:spPr>
      </p:pic>
      <p:pic>
        <p:nvPicPr>
          <p:cNvPr id="8" name="7 - Εικόνα" descr="images (8).jpg"/>
          <p:cNvPicPr>
            <a:picLocks noChangeAspect="1"/>
          </p:cNvPicPr>
          <p:nvPr/>
        </p:nvPicPr>
        <p:blipFill>
          <a:blip r:embed="rId3"/>
          <a:stretch>
            <a:fillRect/>
          </a:stretch>
        </p:blipFill>
        <p:spPr>
          <a:xfrm>
            <a:off x="3071802" y="1357298"/>
            <a:ext cx="2466975" cy="1847850"/>
          </a:xfrm>
          <a:prstGeom prst="rect">
            <a:avLst/>
          </a:prstGeom>
        </p:spPr>
      </p:pic>
      <p:pic>
        <p:nvPicPr>
          <p:cNvPr id="9" name="8 - Εικόνα" descr="images (10).jpg"/>
          <p:cNvPicPr>
            <a:picLocks noChangeAspect="1"/>
          </p:cNvPicPr>
          <p:nvPr/>
        </p:nvPicPr>
        <p:blipFill>
          <a:blip r:embed="rId4"/>
          <a:stretch>
            <a:fillRect/>
          </a:stretch>
        </p:blipFill>
        <p:spPr>
          <a:xfrm>
            <a:off x="7358082" y="285728"/>
            <a:ext cx="1581150" cy="2895600"/>
          </a:xfrm>
          <a:prstGeom prst="rect">
            <a:avLst/>
          </a:prstGeom>
        </p:spPr>
      </p:pic>
      <p:pic>
        <p:nvPicPr>
          <p:cNvPr id="10" name="9 - Εικόνα" descr="images (12).jpg"/>
          <p:cNvPicPr>
            <a:picLocks noChangeAspect="1"/>
          </p:cNvPicPr>
          <p:nvPr/>
        </p:nvPicPr>
        <p:blipFill>
          <a:blip r:embed="rId5"/>
          <a:stretch>
            <a:fillRect/>
          </a:stretch>
        </p:blipFill>
        <p:spPr>
          <a:xfrm>
            <a:off x="285720" y="2143116"/>
            <a:ext cx="2466975" cy="1847850"/>
          </a:xfrm>
          <a:prstGeom prst="rect">
            <a:avLst/>
          </a:prstGeom>
        </p:spPr>
      </p:pic>
      <p:pic>
        <p:nvPicPr>
          <p:cNvPr id="11" name="10 - Εικόνα" descr="images (7).jpg"/>
          <p:cNvPicPr>
            <a:picLocks noChangeAspect="1"/>
          </p:cNvPicPr>
          <p:nvPr/>
        </p:nvPicPr>
        <p:blipFill>
          <a:blip r:embed="rId6"/>
          <a:stretch>
            <a:fillRect/>
          </a:stretch>
        </p:blipFill>
        <p:spPr>
          <a:xfrm>
            <a:off x="5429256" y="2214554"/>
            <a:ext cx="2619375" cy="1743075"/>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rgbClr val="FF0000"/>
                </a:solidFill>
                <a:latin typeface="Bradley Hand ITC" pitchFamily="66" charset="0"/>
              </a:rPr>
              <a:t>Kiss me below the mistletoe</a:t>
            </a:r>
            <a:endParaRPr lang="el-GR" b="1" dirty="0">
              <a:solidFill>
                <a:srgbClr val="FF0000"/>
              </a:solidFill>
            </a:endParaRPr>
          </a:p>
        </p:txBody>
      </p:sp>
      <p:sp>
        <p:nvSpPr>
          <p:cNvPr id="3" name="2 - Θέση περιεχομένου"/>
          <p:cNvSpPr>
            <a:spLocks noGrp="1"/>
          </p:cNvSpPr>
          <p:nvPr>
            <p:ph idx="1"/>
          </p:nvPr>
        </p:nvSpPr>
        <p:spPr>
          <a:xfrm>
            <a:off x="457200" y="3929066"/>
            <a:ext cx="8229600" cy="2571767"/>
          </a:xfrm>
        </p:spPr>
        <p:txBody>
          <a:bodyPr>
            <a:normAutofit fontScale="85000" lnSpcReduction="20000"/>
          </a:bodyPr>
          <a:lstStyle/>
          <a:p>
            <a:r>
              <a:rPr lang="en-US" dirty="0"/>
              <a:t>Ancient peoples, such as the Druids, considered mistletoe sacred because it remains green and bears fruit during the winter when all other plants appear to die. Druids would cut the plant with golden sickles and never let it touch the ground. They thought it had the power to cure infertility and nervous diseases and to ward off evil</a:t>
            </a:r>
            <a:endParaRPr lang="el-GR" dirty="0"/>
          </a:p>
        </p:txBody>
      </p:sp>
      <p:pic>
        <p:nvPicPr>
          <p:cNvPr id="4" name="3 - Εικόνα" descr="first_mistletoe_kiss_by_wafflenaw-d5jmj4g.jpg"/>
          <p:cNvPicPr>
            <a:picLocks noChangeAspect="1"/>
          </p:cNvPicPr>
          <p:nvPr/>
        </p:nvPicPr>
        <p:blipFill>
          <a:blip r:embed="rId2" cstate="print"/>
          <a:stretch>
            <a:fillRect/>
          </a:stretch>
        </p:blipFill>
        <p:spPr>
          <a:xfrm>
            <a:off x="214283" y="1428736"/>
            <a:ext cx="2571768" cy="2409233"/>
          </a:xfrm>
          <a:prstGeom prst="rect">
            <a:avLst/>
          </a:prstGeom>
        </p:spPr>
      </p:pic>
      <p:pic>
        <p:nvPicPr>
          <p:cNvPr id="5" name="4 - Εικόνα" descr="images.jpg"/>
          <p:cNvPicPr>
            <a:picLocks noChangeAspect="1"/>
          </p:cNvPicPr>
          <p:nvPr/>
        </p:nvPicPr>
        <p:blipFill>
          <a:blip r:embed="rId3"/>
          <a:stretch>
            <a:fillRect/>
          </a:stretch>
        </p:blipFill>
        <p:spPr>
          <a:xfrm>
            <a:off x="6500826" y="1142984"/>
            <a:ext cx="2362200" cy="1933575"/>
          </a:xfrm>
          <a:prstGeom prst="rect">
            <a:avLst/>
          </a:prstGeom>
        </p:spPr>
      </p:pic>
      <p:pic>
        <p:nvPicPr>
          <p:cNvPr id="7" name="6 - Εικόνα" descr="large.jpg"/>
          <p:cNvPicPr>
            <a:picLocks noChangeAspect="1"/>
          </p:cNvPicPr>
          <p:nvPr/>
        </p:nvPicPr>
        <p:blipFill>
          <a:blip r:embed="rId4"/>
          <a:stretch>
            <a:fillRect/>
          </a:stretch>
        </p:blipFill>
        <p:spPr>
          <a:xfrm>
            <a:off x="3143240" y="1214422"/>
            <a:ext cx="2928958" cy="2428892"/>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47500" lnSpcReduction="20000"/>
          </a:bodyPr>
          <a:lstStyle/>
          <a:p>
            <a:r>
              <a:rPr lang="en-US" b="1" dirty="0"/>
              <a:t>A Tale of Two Christmases</a:t>
            </a:r>
          </a:p>
          <a:p>
            <a:r>
              <a:rPr lang="en-US" i="1" dirty="0"/>
              <a:t>by Jim Smith</a:t>
            </a:r>
            <a:endParaRPr lang="en-US" dirty="0"/>
          </a:p>
          <a:p>
            <a:r>
              <a:rPr lang="en-US" dirty="0" smtClean="0"/>
              <a:t/>
            </a:r>
            <a:br>
              <a:rPr lang="en-US" dirty="0" smtClean="0"/>
            </a:br>
            <a:r>
              <a:rPr lang="en-US" dirty="0"/>
              <a:t>It is the worst of times. It is the best of times.</a:t>
            </a:r>
            <a:br>
              <a:rPr lang="en-US" dirty="0"/>
            </a:br>
            <a:r>
              <a:rPr lang="en-US" dirty="0"/>
              <a:t>The Christmas you have depends upon you.</a:t>
            </a:r>
            <a:br>
              <a:rPr lang="en-US" dirty="0"/>
            </a:br>
            <a:r>
              <a:rPr lang="en-US" dirty="0"/>
              <a:t>May you be blessed to follow the Light and choose the </a:t>
            </a:r>
            <a:r>
              <a:rPr lang="en-US" dirty="0" err="1"/>
              <a:t>right.A</a:t>
            </a:r>
            <a:r>
              <a:rPr lang="en-US" dirty="0"/>
              <a:t> Christmas Poem</a:t>
            </a:r>
          </a:p>
          <a:p>
            <a:r>
              <a:rPr lang="en-US" dirty="0"/>
              <a:t>C is for Credit Cards that make buying a breeze.</a:t>
            </a:r>
            <a:br>
              <a:rPr lang="en-US" dirty="0"/>
            </a:br>
            <a:r>
              <a:rPr lang="en-US" dirty="0"/>
              <a:t>H is for your Headache when your cards are seized.</a:t>
            </a:r>
            <a:br>
              <a:rPr lang="en-US" dirty="0"/>
            </a:br>
            <a:r>
              <a:rPr lang="en-US" dirty="0"/>
              <a:t>R is for Remembering everyone on your list.</a:t>
            </a:r>
            <a:br>
              <a:rPr lang="en-US" dirty="0"/>
            </a:br>
            <a:r>
              <a:rPr lang="en-US" dirty="0"/>
              <a:t>I is for feeling Insulted when your gifts are </a:t>
            </a:r>
            <a:r>
              <a:rPr lang="en-US" dirty="0" err="1"/>
              <a:t>dissed</a:t>
            </a:r>
            <a:r>
              <a:rPr lang="en-US" dirty="0"/>
              <a:t>.</a:t>
            </a:r>
            <a:br>
              <a:rPr lang="en-US" dirty="0"/>
            </a:br>
            <a:r>
              <a:rPr lang="en-US" dirty="0"/>
              <a:t>S is for feeling Stressed when you're on the fly. </a:t>
            </a:r>
            <a:br>
              <a:rPr lang="en-US" dirty="0"/>
            </a:br>
            <a:r>
              <a:rPr lang="en-US" dirty="0"/>
              <a:t>T is for the Truckloads of presents that you buy.</a:t>
            </a:r>
            <a:br>
              <a:rPr lang="en-US" dirty="0"/>
            </a:br>
            <a:r>
              <a:rPr lang="en-US" dirty="0"/>
              <a:t>M is for your Massive debt that soars into the sky.</a:t>
            </a:r>
            <a:br>
              <a:rPr lang="en-US" dirty="0"/>
            </a:br>
            <a:r>
              <a:rPr lang="en-US" dirty="0"/>
              <a:t>A is for the Awful feeling that you've gone astray.</a:t>
            </a:r>
            <a:br>
              <a:rPr lang="en-US" dirty="0"/>
            </a:br>
            <a:r>
              <a:rPr lang="en-US" dirty="0"/>
              <a:t>S is for your Sorrow and the tears you'll shed </a:t>
            </a:r>
            <a:r>
              <a:rPr lang="en-US" dirty="0" err="1"/>
              <a:t>today.The</a:t>
            </a:r>
            <a:r>
              <a:rPr lang="en-US" dirty="0"/>
              <a:t> True Christmas Poem</a:t>
            </a:r>
          </a:p>
          <a:p>
            <a:r>
              <a:rPr lang="en-US" dirty="0"/>
              <a:t>C is for the Christ child lying in a manager.</a:t>
            </a:r>
            <a:br>
              <a:rPr lang="en-US" dirty="0"/>
            </a:br>
            <a:r>
              <a:rPr lang="en-US" dirty="0"/>
              <a:t>H is for the Holy One who saved us all from danger.</a:t>
            </a:r>
            <a:br>
              <a:rPr lang="en-US" dirty="0"/>
            </a:br>
            <a:r>
              <a:rPr lang="en-US" dirty="0"/>
              <a:t>R is to Remember Him who died that we may live.</a:t>
            </a:r>
            <a:br>
              <a:rPr lang="en-US" dirty="0"/>
            </a:br>
            <a:r>
              <a:rPr lang="en-US" dirty="0"/>
              <a:t>I is to Inspire us that we may always give.</a:t>
            </a:r>
            <a:br>
              <a:rPr lang="en-US" dirty="0"/>
            </a:br>
            <a:r>
              <a:rPr lang="en-US" dirty="0"/>
              <a:t>S is for joyful Songs and sacred hymns that praise.</a:t>
            </a:r>
            <a:br>
              <a:rPr lang="en-US" dirty="0"/>
            </a:br>
            <a:r>
              <a:rPr lang="en-US" dirty="0"/>
              <a:t>T is to Thank the Lord for showing us the way.</a:t>
            </a:r>
            <a:br>
              <a:rPr lang="en-US" dirty="0"/>
            </a:br>
            <a:r>
              <a:rPr lang="en-US" dirty="0"/>
              <a:t>M is for the Miracles that bless us each day.</a:t>
            </a:r>
            <a:br>
              <a:rPr lang="en-US" dirty="0"/>
            </a:br>
            <a:r>
              <a:rPr lang="en-US" dirty="0"/>
              <a:t>A is for the Almighty who always puts us first.</a:t>
            </a:r>
            <a:br>
              <a:rPr lang="en-US" dirty="0"/>
            </a:br>
            <a:r>
              <a:rPr lang="en-US" dirty="0"/>
              <a:t>S is for the Shepherd who guides us on earth.</a:t>
            </a:r>
          </a:p>
          <a:p>
            <a:r>
              <a:rPr lang="en-US" dirty="0" smtClean="0"/>
              <a:t/>
            </a:r>
            <a:br>
              <a:rPr lang="en-US" dirty="0" smtClean="0"/>
            </a:br>
            <a:endParaRPr lang="el-GR" dirty="0"/>
          </a:p>
        </p:txBody>
      </p:sp>
      <p:sp>
        <p:nvSpPr>
          <p:cNvPr id="4" name="3 - Θέση κειμένου"/>
          <p:cNvSpPr>
            <a:spLocks noGrp="1"/>
          </p:cNvSpPr>
          <p:nvPr>
            <p:ph type="body" sz="half" idx="2"/>
          </p:nvPr>
        </p:nvSpPr>
        <p:spPr/>
        <p:txBody>
          <a:bodyPr/>
          <a:lstStyle/>
          <a:p>
            <a:endParaRPr lang="el-GR"/>
          </a:p>
        </p:txBody>
      </p:sp>
      <p:pic>
        <p:nvPicPr>
          <p:cNvPr id="5" name="4 - Εικόνα" descr="images (5).jpg"/>
          <p:cNvPicPr>
            <a:picLocks noChangeAspect="1"/>
          </p:cNvPicPr>
          <p:nvPr/>
        </p:nvPicPr>
        <p:blipFill>
          <a:blip r:embed="rId2"/>
          <a:stretch>
            <a:fillRect/>
          </a:stretch>
        </p:blipFill>
        <p:spPr>
          <a:xfrm>
            <a:off x="285720" y="428604"/>
            <a:ext cx="3609975" cy="1266825"/>
          </a:xfrm>
          <a:prstGeom prst="rect">
            <a:avLst/>
          </a:prstGeom>
        </p:spPr>
      </p:pic>
      <p:pic>
        <p:nvPicPr>
          <p:cNvPr id="6" name="5 - Εικόνα" descr="jesus_is_the_reason_for_the_christmas_season_button-p145879243881657969t5sj_400.jpg"/>
          <p:cNvPicPr>
            <a:picLocks noChangeAspect="1"/>
          </p:cNvPicPr>
          <p:nvPr/>
        </p:nvPicPr>
        <p:blipFill>
          <a:blip r:embed="rId3"/>
          <a:stretch>
            <a:fillRect/>
          </a:stretch>
        </p:blipFill>
        <p:spPr>
          <a:xfrm>
            <a:off x="0" y="1643050"/>
            <a:ext cx="3810000" cy="38100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3"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Entering  Heaven</a:t>
            </a:r>
            <a:r>
              <a:rPr lang="en-US" dirty="0" smtClean="0"/>
              <a:t/>
            </a:r>
            <a:br>
              <a:rPr lang="en-US" dirty="0" smtClean="0"/>
            </a:br>
            <a:endParaRPr lang="el-GR" dirty="0"/>
          </a:p>
        </p:txBody>
      </p:sp>
      <p:sp>
        <p:nvSpPr>
          <p:cNvPr id="3" name="2 - Θέση περιεχομένου"/>
          <p:cNvSpPr>
            <a:spLocks noGrp="1"/>
          </p:cNvSpPr>
          <p:nvPr>
            <p:ph idx="1"/>
          </p:nvPr>
        </p:nvSpPr>
        <p:spPr/>
        <p:txBody>
          <a:bodyPr>
            <a:normAutofit fontScale="62500" lnSpcReduction="20000"/>
          </a:bodyPr>
          <a:lstStyle/>
          <a:p>
            <a:pPr>
              <a:buNone/>
            </a:pPr>
            <a:r>
              <a:rPr lang="en-US" b="1" dirty="0" smtClean="0"/>
              <a:t>Three men died on Christmas Eve and were met by Saint Peter at the pearly gates.</a:t>
            </a:r>
            <a:endParaRPr lang="en-US" dirty="0" smtClean="0"/>
          </a:p>
          <a:p>
            <a:pPr>
              <a:buNone/>
            </a:pPr>
            <a:r>
              <a:rPr lang="en-US" b="1" dirty="0" smtClean="0"/>
              <a:t>«In honor of this holy season,» Saint Peter said, «You must each possess something that symbolizes  Christmas to get into heaven.»</a:t>
            </a:r>
          </a:p>
          <a:p>
            <a:pPr>
              <a:buNone/>
            </a:pPr>
            <a:r>
              <a:rPr lang="en-US" b="1" dirty="0" smtClean="0"/>
              <a:t>The first man fumbled through his pockets and pulled out a lighter. He flicked it on. «It represents a candle,» he said. «You may pass through the pearly gates,» Saint Peter said.</a:t>
            </a:r>
          </a:p>
          <a:p>
            <a:pPr>
              <a:buNone/>
            </a:pPr>
            <a:r>
              <a:rPr lang="en-US" b="1" dirty="0" smtClean="0"/>
              <a:t>The second man reached into his pocket and pulled out a set of keys. He shook them and said, «They’re bells.» Saint Peter said, «You may pass through the pearly gates.»</a:t>
            </a:r>
          </a:p>
          <a:p>
            <a:pPr>
              <a:buNone/>
            </a:pPr>
            <a:r>
              <a:rPr lang="en-US" b="1" dirty="0" smtClean="0"/>
              <a:t>The third man started searching desperately through his pockets and finally pulled out a pair of women’s glasses.</a:t>
            </a:r>
          </a:p>
          <a:p>
            <a:pPr>
              <a:buNone/>
            </a:pPr>
            <a:r>
              <a:rPr lang="en-US" b="1" dirty="0" smtClean="0"/>
              <a:t>St. Peter looked at the man with a raised eyebrow and asked, «And just what do those symbolize?»</a:t>
            </a:r>
          </a:p>
          <a:p>
            <a:pPr>
              <a:buNone/>
            </a:pPr>
            <a:r>
              <a:rPr lang="en-US" b="1" dirty="0" smtClean="0"/>
              <a:t>The man replied, «They’re Carol’s.»</a:t>
            </a:r>
            <a:endParaRPr lang="en-US" dirty="0" smtClean="0"/>
          </a:p>
          <a:p>
            <a:endParaRPr lang="el-GR" dirty="0"/>
          </a:p>
        </p:txBody>
      </p:sp>
      <p:pic>
        <p:nvPicPr>
          <p:cNvPr id="5" name="4 - Εικόνα" descr="images (10).jpg"/>
          <p:cNvPicPr>
            <a:picLocks noChangeAspect="1"/>
          </p:cNvPicPr>
          <p:nvPr/>
        </p:nvPicPr>
        <p:blipFill>
          <a:blip r:embed="rId3"/>
          <a:stretch>
            <a:fillRect/>
          </a:stretch>
        </p:blipFill>
        <p:spPr>
          <a:xfrm>
            <a:off x="428596" y="214290"/>
            <a:ext cx="2305050" cy="1390647"/>
          </a:xfrm>
          <a:prstGeom prst="rect">
            <a:avLst/>
          </a:prstGeom>
        </p:spPr>
      </p:pic>
      <p:pic>
        <p:nvPicPr>
          <p:cNvPr id="6" name="5 - Εικόνα" descr="αρχείο λήψης.jpg"/>
          <p:cNvPicPr>
            <a:picLocks noChangeAspect="1"/>
          </p:cNvPicPr>
          <p:nvPr/>
        </p:nvPicPr>
        <p:blipFill>
          <a:blip r:embed="rId4"/>
          <a:stretch>
            <a:fillRect/>
          </a:stretch>
        </p:blipFill>
        <p:spPr>
          <a:xfrm>
            <a:off x="6500826" y="214290"/>
            <a:ext cx="2286000" cy="1419225"/>
          </a:xfrm>
          <a:prstGeom prst="rect">
            <a:avLst/>
          </a:prstGeom>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chemeClr val="bg1"/>
                </a:solidFill>
              </a:rPr>
              <a:t>Clement Clarke Moore’s poem</a:t>
            </a:r>
            <a:endParaRPr lang="el-GR" dirty="0">
              <a:solidFill>
                <a:schemeClr val="bg1"/>
              </a:solidFill>
            </a:endParaRPr>
          </a:p>
        </p:txBody>
      </p:sp>
      <p:pic>
        <p:nvPicPr>
          <p:cNvPr id="4" name="Twas The Night Before Christmas as told by Perry Como.mp4">
            <a:hlinkClick r:id="" action="ppaction://media"/>
          </p:cNvPr>
          <p:cNvPicPr>
            <a:picLocks noGrp="1" noRot="1" noChangeAspect="1"/>
          </p:cNvPicPr>
          <p:nvPr>
            <p:ph idx="1"/>
            <a:videoFile r:link="rId1"/>
          </p:nvPr>
        </p:nvPicPr>
        <p:blipFill>
          <a:blip r:embed="rId3"/>
          <a:stretch>
            <a:fillRect/>
          </a:stretch>
        </p:blipFill>
        <p:spPr>
          <a:xfrm>
            <a:off x="1357290" y="1428736"/>
            <a:ext cx="6500858" cy="414973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9" name="8 - Θέση περιεχομένου" descr="Dear-Santa-Been-Good2 (1).jpg"/>
          <p:cNvPicPr>
            <a:picLocks noGrp="1" noChangeAspect="1"/>
          </p:cNvPicPr>
          <p:nvPr>
            <p:ph idx="1"/>
          </p:nvPr>
        </p:nvPicPr>
        <p:blipFill>
          <a:blip r:embed="rId2"/>
          <a:stretch>
            <a:fillRect/>
          </a:stretch>
        </p:blipFill>
        <p:spPr>
          <a:xfrm>
            <a:off x="285721" y="714356"/>
            <a:ext cx="3571900" cy="3811607"/>
          </a:xfrm>
        </p:spPr>
      </p:pic>
      <p:pic>
        <p:nvPicPr>
          <p:cNvPr id="10" name="9 - Εικόνα" descr="christmas-wreath-words-26658680.jpg"/>
          <p:cNvPicPr>
            <a:picLocks noChangeAspect="1"/>
          </p:cNvPicPr>
          <p:nvPr/>
        </p:nvPicPr>
        <p:blipFill>
          <a:blip r:embed="rId3"/>
          <a:stretch>
            <a:fillRect/>
          </a:stretch>
        </p:blipFill>
        <p:spPr>
          <a:xfrm>
            <a:off x="3929058" y="500042"/>
            <a:ext cx="5000660" cy="507209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00B050"/>
          </a:solidFill>
        </p:spPr>
        <p:txBody>
          <a:bodyPr/>
          <a:lstStyle/>
          <a:p>
            <a:r>
              <a:rPr lang="en-US" dirty="0" smtClean="0">
                <a:solidFill>
                  <a:srgbClr val="FF0000"/>
                </a:solidFill>
              </a:rPr>
              <a:t>Christmas movies</a:t>
            </a:r>
            <a:endParaRPr lang="el-GR" dirty="0">
              <a:solidFill>
                <a:srgbClr val="FF0000"/>
              </a:solidFill>
            </a:endParaRPr>
          </a:p>
        </p:txBody>
      </p:sp>
      <p:pic>
        <p:nvPicPr>
          <p:cNvPr id="4" name="3 - Θέση περιεχομένου" descr="christmas-films-2.jpg"/>
          <p:cNvPicPr>
            <a:picLocks noGrp="1" noChangeAspect="1"/>
          </p:cNvPicPr>
          <p:nvPr>
            <p:ph idx="1"/>
          </p:nvPr>
        </p:nvPicPr>
        <p:blipFill>
          <a:blip r:embed="rId2"/>
          <a:stretch>
            <a:fillRect/>
          </a:stretch>
        </p:blipFill>
        <p:spPr>
          <a:xfrm>
            <a:off x="428596" y="1357298"/>
            <a:ext cx="2857500" cy="2857500"/>
          </a:xfrm>
        </p:spPr>
      </p:pic>
      <p:pic>
        <p:nvPicPr>
          <p:cNvPr id="5" name="4 - Εικόνα" descr="images (5).jpg"/>
          <p:cNvPicPr>
            <a:picLocks noChangeAspect="1"/>
          </p:cNvPicPr>
          <p:nvPr/>
        </p:nvPicPr>
        <p:blipFill>
          <a:blip r:embed="rId3"/>
          <a:stretch>
            <a:fillRect/>
          </a:stretch>
        </p:blipFill>
        <p:spPr>
          <a:xfrm>
            <a:off x="3143240" y="1643050"/>
            <a:ext cx="1762125" cy="2600325"/>
          </a:xfrm>
          <a:prstGeom prst="rect">
            <a:avLst/>
          </a:prstGeom>
        </p:spPr>
      </p:pic>
      <p:pic>
        <p:nvPicPr>
          <p:cNvPr id="6" name="5 - Εικόνα" descr="images (6).jpg"/>
          <p:cNvPicPr>
            <a:picLocks noChangeAspect="1"/>
          </p:cNvPicPr>
          <p:nvPr/>
        </p:nvPicPr>
        <p:blipFill>
          <a:blip r:embed="rId4"/>
          <a:stretch>
            <a:fillRect/>
          </a:stretch>
        </p:blipFill>
        <p:spPr>
          <a:xfrm>
            <a:off x="6786578" y="785794"/>
            <a:ext cx="1971675" cy="2324100"/>
          </a:xfrm>
          <a:prstGeom prst="rect">
            <a:avLst/>
          </a:prstGeom>
        </p:spPr>
      </p:pic>
      <p:pic>
        <p:nvPicPr>
          <p:cNvPr id="7" name="6 - Εικόνα" descr="images.jpg"/>
          <p:cNvPicPr>
            <a:picLocks noChangeAspect="1"/>
          </p:cNvPicPr>
          <p:nvPr/>
        </p:nvPicPr>
        <p:blipFill>
          <a:blip r:embed="rId5"/>
          <a:stretch>
            <a:fillRect/>
          </a:stretch>
        </p:blipFill>
        <p:spPr>
          <a:xfrm>
            <a:off x="357158" y="4214818"/>
            <a:ext cx="2362200" cy="1933575"/>
          </a:xfrm>
          <a:prstGeom prst="rect">
            <a:avLst/>
          </a:prstGeom>
        </p:spPr>
      </p:pic>
      <p:pic>
        <p:nvPicPr>
          <p:cNvPr id="8" name="7 - Εικόνα" descr="Jingle-All-The-Way-Poster.jpeg"/>
          <p:cNvPicPr>
            <a:picLocks noChangeAspect="1"/>
          </p:cNvPicPr>
          <p:nvPr/>
        </p:nvPicPr>
        <p:blipFill>
          <a:blip r:embed="rId6"/>
          <a:stretch>
            <a:fillRect/>
          </a:stretch>
        </p:blipFill>
        <p:spPr>
          <a:xfrm>
            <a:off x="4929190" y="1500174"/>
            <a:ext cx="2000254" cy="2900367"/>
          </a:xfrm>
          <a:prstGeom prst="rect">
            <a:avLst/>
          </a:prstGeom>
        </p:spPr>
      </p:pic>
      <p:pic>
        <p:nvPicPr>
          <p:cNvPr id="9" name="8 - Εικόνα" descr="top-ten-the-holiday.jpg"/>
          <p:cNvPicPr>
            <a:picLocks noChangeAspect="1"/>
          </p:cNvPicPr>
          <p:nvPr/>
        </p:nvPicPr>
        <p:blipFill>
          <a:blip r:embed="rId7"/>
          <a:stretch>
            <a:fillRect/>
          </a:stretch>
        </p:blipFill>
        <p:spPr>
          <a:xfrm>
            <a:off x="6786578" y="3786190"/>
            <a:ext cx="2198684" cy="2840038"/>
          </a:xfrm>
          <a:prstGeom prst="rect">
            <a:avLst/>
          </a:prstGeom>
        </p:spPr>
      </p:pic>
      <p:pic>
        <p:nvPicPr>
          <p:cNvPr id="10" name="9 - Εικόνα" descr="Top-Ten-Christmas-Movies.jpg"/>
          <p:cNvPicPr>
            <a:picLocks noChangeAspect="1"/>
          </p:cNvPicPr>
          <p:nvPr/>
        </p:nvPicPr>
        <p:blipFill>
          <a:blip r:embed="rId8"/>
          <a:stretch>
            <a:fillRect/>
          </a:stretch>
        </p:blipFill>
        <p:spPr>
          <a:xfrm>
            <a:off x="2357422" y="4786322"/>
            <a:ext cx="3214694" cy="1857364"/>
          </a:xfrm>
          <a:prstGeom prst="rect">
            <a:avLst/>
          </a:prstGeom>
        </p:spPr>
      </p:pic>
      <p:pic>
        <p:nvPicPr>
          <p:cNvPr id="11" name="10 - Εικόνα" descr="the_grinch.jpg"/>
          <p:cNvPicPr>
            <a:picLocks noChangeAspect="1"/>
          </p:cNvPicPr>
          <p:nvPr/>
        </p:nvPicPr>
        <p:blipFill>
          <a:blip r:embed="rId9" cstate="print"/>
          <a:stretch>
            <a:fillRect/>
          </a:stretch>
        </p:blipFill>
        <p:spPr>
          <a:xfrm>
            <a:off x="4929190" y="4572008"/>
            <a:ext cx="2214546" cy="1500162"/>
          </a:xfrm>
          <a:prstGeom prst="rect">
            <a:avLst/>
          </a:prstGeom>
        </p:spPr>
      </p:pic>
    </p:spTree>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 name="John Lewis Christmas Advert 2012 - The Journey.mp4">
            <a:hlinkClick r:id="" action="ppaction://media"/>
          </p:cNvPr>
          <p:cNvPicPr>
            <a:picLocks noGrp="1" noRot="1" noChangeAspect="1"/>
          </p:cNvPicPr>
          <p:nvPr>
            <p:ph idx="1"/>
            <a:videoFile r:link="rId1"/>
          </p:nvPr>
        </p:nvPicPr>
        <p:blipFill>
          <a:blip r:embed="rId3"/>
          <a:stretch>
            <a:fillRect/>
          </a:stretch>
        </p:blipFill>
        <p:spPr>
          <a:xfrm>
            <a:off x="1000100" y="1428736"/>
            <a:ext cx="7215238" cy="457203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Kiss Me; I'm Celtic</a:t>
            </a:r>
            <a:br>
              <a:rPr lang="en-US" b="1" dirty="0" smtClean="0"/>
            </a:br>
            <a:endParaRPr lang="el-GR" dirty="0"/>
          </a:p>
        </p:txBody>
      </p:sp>
      <p:sp>
        <p:nvSpPr>
          <p:cNvPr id="3" name="2 - Θέση περιεχομένου"/>
          <p:cNvSpPr>
            <a:spLocks noGrp="1"/>
          </p:cNvSpPr>
          <p:nvPr>
            <p:ph idx="1"/>
          </p:nvPr>
        </p:nvSpPr>
        <p:spPr>
          <a:xfrm>
            <a:off x="457200" y="1142984"/>
            <a:ext cx="5186370" cy="4983179"/>
          </a:xfrm>
        </p:spPr>
        <p:txBody>
          <a:bodyPr>
            <a:normAutofit fontScale="85000" lnSpcReduction="20000"/>
          </a:bodyPr>
          <a:lstStyle/>
          <a:p>
            <a:pPr>
              <a:buNone/>
            </a:pPr>
            <a:endParaRPr lang="en-US" b="1" dirty="0" smtClean="0"/>
          </a:p>
          <a:p>
            <a:pPr>
              <a:buNone/>
            </a:pPr>
            <a:endParaRPr lang="en-US" dirty="0"/>
          </a:p>
          <a:p>
            <a:r>
              <a:rPr lang="en-US" dirty="0"/>
              <a:t>According to Celtic and Teutonic legend, mistletoe is magical — it can heal wounds, increase fertility, bring good luck and ward off evil spirits. The tradition of kissing under the mistletoe didn't begin until the Victorian era, a surprising origin given the stuffy and sexually repressive behavior of the time. Actually, it's not very surprising at all</a:t>
            </a:r>
            <a:r>
              <a:rPr lang="en-US" dirty="0" smtClean="0"/>
              <a:t>.</a:t>
            </a:r>
            <a:r>
              <a:rPr lang="en-US" dirty="0"/>
              <a:t/>
            </a:r>
            <a:br>
              <a:rPr lang="en-US" dirty="0"/>
            </a:br>
            <a:endParaRPr lang="el-GR" dirty="0"/>
          </a:p>
        </p:txBody>
      </p:sp>
      <p:pic>
        <p:nvPicPr>
          <p:cNvPr id="4" name="3 - Εικόνα" descr="mistletoe.jpg"/>
          <p:cNvPicPr>
            <a:picLocks noChangeAspect="1"/>
          </p:cNvPicPr>
          <p:nvPr/>
        </p:nvPicPr>
        <p:blipFill>
          <a:blip r:embed="rId2"/>
          <a:stretch>
            <a:fillRect/>
          </a:stretch>
        </p:blipFill>
        <p:spPr>
          <a:xfrm>
            <a:off x="5929346" y="1357298"/>
            <a:ext cx="3000372" cy="35004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t>O </a:t>
            </a:r>
            <a:r>
              <a:rPr lang="en-US" b="1" dirty="0" err="1"/>
              <a:t>Tannenbaum</a:t>
            </a:r>
            <a:r>
              <a:rPr lang="en-US" b="1" dirty="0"/>
              <a:t>!</a:t>
            </a:r>
            <a:br>
              <a:rPr lang="en-US" b="1" dirty="0"/>
            </a:br>
            <a:endParaRPr lang="el-GR" dirty="0"/>
          </a:p>
        </p:txBody>
      </p:sp>
      <p:sp>
        <p:nvSpPr>
          <p:cNvPr id="3" name="2 - Θέση περιεχομένου"/>
          <p:cNvSpPr>
            <a:spLocks noGrp="1"/>
          </p:cNvSpPr>
          <p:nvPr>
            <p:ph idx="1"/>
          </p:nvPr>
        </p:nvSpPr>
        <p:spPr>
          <a:xfrm>
            <a:off x="357158" y="1357298"/>
            <a:ext cx="4757742" cy="4929222"/>
          </a:xfrm>
        </p:spPr>
        <p:txBody>
          <a:bodyPr>
            <a:noAutofit/>
          </a:bodyPr>
          <a:lstStyle/>
          <a:p>
            <a:pPr>
              <a:buNone/>
            </a:pPr>
            <a:r>
              <a:rPr lang="en-US" sz="2000" b="1" dirty="0"/>
              <a:t>Even before the arrival of Christianity, Germans decorated evergreen trees to brighten the dark, gloomy days of the winter solstice. The first "Christmas trees" appeared in Strasbourg in the 17th century and spread to Pennsylvania in the 1820s with the arrival of German immigrants. When Queen Victoria married Germany's Prince Albert in 1840, he brought the tradition to England. Eight years later, the first American newspaper ran a picture of the royal Christmas tree, and Americans outside Pennsylvania quickly followed suit.</a:t>
            </a:r>
            <a:br>
              <a:rPr lang="en-US" sz="2000" b="1" dirty="0"/>
            </a:br>
            <a:endParaRPr lang="el-GR" sz="2000" b="1" dirty="0"/>
          </a:p>
        </p:txBody>
      </p:sp>
      <p:pic>
        <p:nvPicPr>
          <p:cNvPr id="4" name="3 - Εικόνα" descr="images (1).jpg"/>
          <p:cNvPicPr>
            <a:picLocks noChangeAspect="1"/>
          </p:cNvPicPr>
          <p:nvPr/>
        </p:nvPicPr>
        <p:blipFill>
          <a:blip r:embed="rId2"/>
          <a:stretch>
            <a:fillRect/>
          </a:stretch>
        </p:blipFill>
        <p:spPr>
          <a:xfrm>
            <a:off x="6858016" y="357166"/>
            <a:ext cx="1847850" cy="2466975"/>
          </a:xfrm>
          <a:prstGeom prst="rect">
            <a:avLst/>
          </a:prstGeom>
        </p:spPr>
      </p:pic>
      <p:pic>
        <p:nvPicPr>
          <p:cNvPr id="5" name="4 - Εικόνα" descr="images.jpg"/>
          <p:cNvPicPr>
            <a:picLocks noChangeAspect="1"/>
          </p:cNvPicPr>
          <p:nvPr/>
        </p:nvPicPr>
        <p:blipFill>
          <a:blip r:embed="rId3"/>
          <a:stretch>
            <a:fillRect/>
          </a:stretch>
        </p:blipFill>
        <p:spPr>
          <a:xfrm>
            <a:off x="6858016" y="4214818"/>
            <a:ext cx="1771650" cy="1943100"/>
          </a:xfrm>
          <a:prstGeom prst="rect">
            <a:avLst/>
          </a:prstGeom>
        </p:spPr>
      </p:pic>
      <p:pic>
        <p:nvPicPr>
          <p:cNvPr id="6" name="5 - Εικόνα" descr="images (2).jpg"/>
          <p:cNvPicPr>
            <a:picLocks noChangeAspect="1"/>
          </p:cNvPicPr>
          <p:nvPr/>
        </p:nvPicPr>
        <p:blipFill>
          <a:blip r:embed="rId4"/>
          <a:stretch>
            <a:fillRect/>
          </a:stretch>
        </p:blipFill>
        <p:spPr>
          <a:xfrm>
            <a:off x="4857752" y="2357430"/>
            <a:ext cx="1885950" cy="2428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143116"/>
            <a:ext cx="4900618" cy="3983047"/>
          </a:xfrm>
        </p:spPr>
        <p:txBody>
          <a:bodyPr>
            <a:normAutofit lnSpcReduction="10000"/>
          </a:bodyPr>
          <a:lstStyle/>
          <a:p>
            <a:pPr>
              <a:buNone/>
            </a:pPr>
            <a:r>
              <a:rPr lang="en-US" dirty="0" smtClean="0"/>
              <a:t>THE COLORS OF CHRISTMAS</a:t>
            </a:r>
          </a:p>
          <a:p>
            <a:pPr>
              <a:buNone/>
            </a:pPr>
            <a:endParaRPr lang="en-US" dirty="0" smtClean="0"/>
          </a:p>
          <a:p>
            <a:pPr>
              <a:buNone/>
            </a:pPr>
            <a:r>
              <a:rPr lang="en-US" sz="2600" dirty="0" smtClean="0"/>
              <a:t>The </a:t>
            </a:r>
            <a:r>
              <a:rPr lang="en-US" sz="2600" dirty="0"/>
              <a:t>traditional three colors of Christmas are green, red, and gold. Green has long been a symbol of life and rebirth; red symbolizes the blood of Christ, and gold represents light as well as wealth and royalty</a:t>
            </a:r>
            <a:r>
              <a:rPr lang="en-US" sz="2600" dirty="0" smtClean="0"/>
              <a:t>.</a:t>
            </a:r>
            <a:endParaRPr lang="en-US" sz="2600" dirty="0"/>
          </a:p>
          <a:p>
            <a:endParaRPr lang="el-GR" dirty="0"/>
          </a:p>
        </p:txBody>
      </p:sp>
      <p:pic>
        <p:nvPicPr>
          <p:cNvPr id="4" name="3 - Εικόνα" descr="images (3).jpg"/>
          <p:cNvPicPr>
            <a:picLocks noChangeAspect="1"/>
          </p:cNvPicPr>
          <p:nvPr/>
        </p:nvPicPr>
        <p:blipFill>
          <a:blip r:embed="rId2"/>
          <a:stretch>
            <a:fillRect/>
          </a:stretch>
        </p:blipFill>
        <p:spPr>
          <a:xfrm>
            <a:off x="214282" y="214290"/>
            <a:ext cx="8643998" cy="1847850"/>
          </a:xfrm>
          <a:prstGeom prst="rect">
            <a:avLst/>
          </a:prstGeom>
        </p:spPr>
      </p:pic>
      <p:pic>
        <p:nvPicPr>
          <p:cNvPr id="5" name="4 - Εικόνα" descr="41-v0eCFPPL.jpg"/>
          <p:cNvPicPr>
            <a:picLocks noChangeAspect="1"/>
          </p:cNvPicPr>
          <p:nvPr/>
        </p:nvPicPr>
        <p:blipFill>
          <a:blip r:embed="rId3"/>
          <a:stretch>
            <a:fillRect/>
          </a:stretch>
        </p:blipFill>
        <p:spPr>
          <a:xfrm>
            <a:off x="6357950" y="2214554"/>
            <a:ext cx="2357434" cy="2428872"/>
          </a:xfrm>
          <a:prstGeom prst="rect">
            <a:avLst/>
          </a:prstGeom>
        </p:spPr>
      </p:pic>
      <p:pic>
        <p:nvPicPr>
          <p:cNvPr id="6" name="5 - Εικόνα" descr="thumb_COLOURBOX4994337.jpg"/>
          <p:cNvPicPr>
            <a:picLocks noChangeAspect="1"/>
          </p:cNvPicPr>
          <p:nvPr/>
        </p:nvPicPr>
        <p:blipFill>
          <a:blip r:embed="rId4" cstate="print"/>
          <a:stretch>
            <a:fillRect/>
          </a:stretch>
        </p:blipFill>
        <p:spPr>
          <a:xfrm>
            <a:off x="357158" y="5786454"/>
            <a:ext cx="1219200" cy="811530"/>
          </a:xfrm>
          <a:prstGeom prst="rect">
            <a:avLst/>
          </a:prstGeom>
        </p:spPr>
      </p:pic>
      <p:pic>
        <p:nvPicPr>
          <p:cNvPr id="8" name="7 - Εικόνα" descr="images.jpg"/>
          <p:cNvPicPr>
            <a:picLocks noChangeAspect="1"/>
          </p:cNvPicPr>
          <p:nvPr/>
        </p:nvPicPr>
        <p:blipFill>
          <a:blip r:embed="rId5"/>
          <a:stretch>
            <a:fillRect/>
          </a:stretch>
        </p:blipFill>
        <p:spPr>
          <a:xfrm>
            <a:off x="6429388" y="4772025"/>
            <a:ext cx="2190750" cy="18716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63" presetClass="path" presetSubtype="0" accel="50000" decel="50000" fill="hold" nodeType="withEffect">
                                  <p:stCondLst>
                                    <p:cond delay="0"/>
                                  </p:stCondLst>
                                  <p:childTnLst>
                                    <p:animMotion origin="layout" path="M 0 0  L 0.25 0  E" pathEditMode="relative" ptsTypes="">
                                      <p:cBhvr>
                                        <p:cTn id="15"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latin typeface="Bradley Hand ITC" pitchFamily="66" charset="0"/>
              </a:rPr>
              <a:t>Last Year I Gave You My </a:t>
            </a:r>
            <a:r>
              <a:rPr lang="en-US" b="1" dirty="0" smtClean="0">
                <a:solidFill>
                  <a:srgbClr val="FF0000"/>
                </a:solidFill>
                <a:latin typeface="Bradley Hand ITC" pitchFamily="66" charset="0"/>
              </a:rPr>
              <a:t>Heart</a:t>
            </a:r>
            <a:endParaRPr lang="el-GR" b="1" dirty="0"/>
          </a:p>
        </p:txBody>
      </p:sp>
      <p:sp>
        <p:nvSpPr>
          <p:cNvPr id="3" name="2 - Θέση περιεχομένου"/>
          <p:cNvSpPr>
            <a:spLocks noGrp="1"/>
          </p:cNvSpPr>
          <p:nvPr>
            <p:ph idx="1"/>
          </p:nvPr>
        </p:nvSpPr>
        <p:spPr>
          <a:xfrm>
            <a:off x="457200" y="1600200"/>
            <a:ext cx="3757610" cy="4525963"/>
          </a:xfrm>
        </p:spPr>
        <p:txBody>
          <a:bodyPr>
            <a:normAutofit fontScale="92500" lnSpcReduction="20000"/>
          </a:bodyPr>
          <a:lstStyle/>
          <a:p>
            <a:r>
              <a:rPr lang="en-US" dirty="0"/>
              <a:t>According to data analyzed from </a:t>
            </a:r>
            <a:r>
              <a:rPr lang="en-US" dirty="0" err="1"/>
              <a:t>Facebook</a:t>
            </a:r>
            <a:r>
              <a:rPr lang="en-US" dirty="0"/>
              <a:t> posts, two weeks before Christmas is one of the two most popular times for couples to break up. However, Christmas Day is the least favorite day for breakups.</a:t>
            </a:r>
            <a:endParaRPr lang="el-GR" dirty="0"/>
          </a:p>
        </p:txBody>
      </p:sp>
      <p:pic>
        <p:nvPicPr>
          <p:cNvPr id="4" name="3 - Εικόνα" descr="christmas-breakup.jpg"/>
          <p:cNvPicPr>
            <a:picLocks noChangeAspect="1"/>
          </p:cNvPicPr>
          <p:nvPr/>
        </p:nvPicPr>
        <p:blipFill>
          <a:blip r:embed="rId2"/>
          <a:stretch>
            <a:fillRect/>
          </a:stretch>
        </p:blipFill>
        <p:spPr>
          <a:xfrm>
            <a:off x="6572264" y="1142984"/>
            <a:ext cx="2389182" cy="2286016"/>
          </a:xfrm>
          <a:prstGeom prst="rect">
            <a:avLst/>
          </a:prstGeom>
        </p:spPr>
      </p:pic>
      <p:pic>
        <p:nvPicPr>
          <p:cNvPr id="5" name="4 - Εικόνα" descr="images (1).jpg"/>
          <p:cNvPicPr>
            <a:picLocks noChangeAspect="1"/>
          </p:cNvPicPr>
          <p:nvPr/>
        </p:nvPicPr>
        <p:blipFill>
          <a:blip r:embed="rId3"/>
          <a:stretch>
            <a:fillRect/>
          </a:stretch>
        </p:blipFill>
        <p:spPr>
          <a:xfrm>
            <a:off x="4071934" y="3571876"/>
            <a:ext cx="2466975" cy="1847850"/>
          </a:xfrm>
          <a:prstGeom prst="rect">
            <a:avLst/>
          </a:prstGeom>
        </p:spPr>
      </p:pic>
      <p:pic>
        <p:nvPicPr>
          <p:cNvPr id="6" name="5 - Εικόνα" descr="images (2).jpg"/>
          <p:cNvPicPr>
            <a:picLocks noChangeAspect="1"/>
          </p:cNvPicPr>
          <p:nvPr/>
        </p:nvPicPr>
        <p:blipFill>
          <a:blip r:embed="rId4"/>
          <a:stretch>
            <a:fillRect/>
          </a:stretch>
        </p:blipFill>
        <p:spPr>
          <a:xfrm>
            <a:off x="6643702" y="3714752"/>
            <a:ext cx="2214578" cy="1743075"/>
          </a:xfrm>
          <a:prstGeom prst="rect">
            <a:avLst/>
          </a:prstGeom>
        </p:spPr>
      </p:pic>
      <p:pic>
        <p:nvPicPr>
          <p:cNvPr id="7" name="6 - Εικόνα" descr="images (5).jpg"/>
          <p:cNvPicPr>
            <a:picLocks noChangeAspect="1"/>
          </p:cNvPicPr>
          <p:nvPr/>
        </p:nvPicPr>
        <p:blipFill>
          <a:blip r:embed="rId5"/>
          <a:stretch>
            <a:fillRect/>
          </a:stretch>
        </p:blipFill>
        <p:spPr>
          <a:xfrm>
            <a:off x="4071934" y="1214422"/>
            <a:ext cx="2390772" cy="2047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par>
                                <p:cTn id="11" presetID="16" presetClass="entr" presetSubtype="2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Horizontal)">
                                      <p:cBhvr>
                                        <p:cTn id="13" dur="500"/>
                                        <p:tgtEl>
                                          <p:spTgt spid="5"/>
                                        </p:tgtEl>
                                      </p:cBhvr>
                                    </p:animEffect>
                                  </p:childTnLst>
                                </p:cTn>
                              </p:par>
                              <p:par>
                                <p:cTn id="14" presetID="16" presetClass="entr" presetSubtype="2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Burns away all evil spirits</a:t>
            </a:r>
            <a:endParaRPr lang="el-GR" dirty="0"/>
          </a:p>
        </p:txBody>
      </p:sp>
      <p:sp>
        <p:nvSpPr>
          <p:cNvPr id="3" name="2 - Θέση περιεχομένου"/>
          <p:cNvSpPr>
            <a:spLocks noGrp="1"/>
          </p:cNvSpPr>
          <p:nvPr>
            <p:ph idx="1"/>
          </p:nvPr>
        </p:nvSpPr>
        <p:spPr>
          <a:xfrm>
            <a:off x="457200" y="3000372"/>
            <a:ext cx="8229600" cy="3125791"/>
          </a:xfrm>
        </p:spPr>
        <p:txBody>
          <a:bodyPr>
            <a:normAutofit fontScale="92500" lnSpcReduction="20000"/>
          </a:bodyPr>
          <a:lstStyle/>
          <a:p>
            <a:r>
              <a:rPr lang="en-US" dirty="0"/>
              <a:t>A Yule log is an enormous log that is typically burned during the Twelve Days of Christmas (December 25-January 6). Some scholars suggest that the word </a:t>
            </a:r>
            <a:r>
              <a:rPr lang="en-US" i="1" dirty="0" err="1" smtClean="0"/>
              <a:t>yule</a:t>
            </a:r>
            <a:r>
              <a:rPr lang="en-US" i="1" dirty="0" smtClean="0"/>
              <a:t> </a:t>
            </a:r>
            <a:r>
              <a:rPr lang="en-US" dirty="0" smtClean="0"/>
              <a:t>means </a:t>
            </a:r>
            <a:r>
              <a:rPr lang="en-US" dirty="0"/>
              <a:t>“revolution” or “wheel,” which symbolizes the cyclical return of the sun. A burning log or its charred remains is said to offer health, fertility, and luck as well as the ability to ward off evil spirits</a:t>
            </a:r>
            <a:r>
              <a:rPr lang="en-US" dirty="0" smtClean="0"/>
              <a:t>.</a:t>
            </a:r>
            <a:endParaRPr lang="en-US" dirty="0"/>
          </a:p>
        </p:txBody>
      </p:sp>
      <p:pic>
        <p:nvPicPr>
          <p:cNvPr id="4" name="3 - Εικόνα" descr="αρχείο λήψης (1).jpg"/>
          <p:cNvPicPr>
            <a:picLocks noChangeAspect="1"/>
          </p:cNvPicPr>
          <p:nvPr/>
        </p:nvPicPr>
        <p:blipFill>
          <a:blip r:embed="rId2"/>
          <a:stretch>
            <a:fillRect/>
          </a:stretch>
        </p:blipFill>
        <p:spPr>
          <a:xfrm>
            <a:off x="2714612" y="1285860"/>
            <a:ext cx="3214710" cy="1724025"/>
          </a:xfrm>
          <a:prstGeom prst="rect">
            <a:avLst/>
          </a:prstGeom>
        </p:spPr>
      </p:pic>
      <p:pic>
        <p:nvPicPr>
          <p:cNvPr id="6" name="5 - Εικόνα" descr="αρχείο λήψης.jpg"/>
          <p:cNvPicPr>
            <a:picLocks noChangeAspect="1"/>
          </p:cNvPicPr>
          <p:nvPr/>
        </p:nvPicPr>
        <p:blipFill>
          <a:blip r:embed="rId3"/>
          <a:stretch>
            <a:fillRect/>
          </a:stretch>
        </p:blipFill>
        <p:spPr>
          <a:xfrm>
            <a:off x="285720" y="1285860"/>
            <a:ext cx="2357422" cy="1666875"/>
          </a:xfrm>
          <a:prstGeom prst="rect">
            <a:avLst/>
          </a:prstGeom>
        </p:spPr>
      </p:pic>
      <p:pic>
        <p:nvPicPr>
          <p:cNvPr id="7" name="6 - Εικόνα" descr="images.jpg"/>
          <p:cNvPicPr>
            <a:picLocks noChangeAspect="1"/>
          </p:cNvPicPr>
          <p:nvPr/>
        </p:nvPicPr>
        <p:blipFill>
          <a:blip r:embed="rId4"/>
          <a:stretch>
            <a:fillRect/>
          </a:stretch>
        </p:blipFill>
        <p:spPr>
          <a:xfrm>
            <a:off x="6000760" y="1357298"/>
            <a:ext cx="2867025"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par>
                                <p:cTn id="11" presetID="8"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solidFill>
                  <a:srgbClr val="FF0000"/>
                </a:solidFill>
                <a:latin typeface="Bradley Hand ITC" pitchFamily="66" charset="0"/>
              </a:rPr>
              <a:t>The stockings were hung by the chimney with care…..</a:t>
            </a:r>
            <a:endParaRPr lang="el-GR" b="1" dirty="0">
              <a:solidFill>
                <a:srgbClr val="FF0000"/>
              </a:solidFill>
            </a:endParaRPr>
          </a:p>
        </p:txBody>
      </p:sp>
      <p:sp>
        <p:nvSpPr>
          <p:cNvPr id="3" name="2 - Θέση περιεχομένου"/>
          <p:cNvSpPr>
            <a:spLocks noGrp="1"/>
          </p:cNvSpPr>
          <p:nvPr>
            <p:ph idx="1"/>
          </p:nvPr>
        </p:nvSpPr>
        <p:spPr>
          <a:xfrm>
            <a:off x="457200" y="3429000"/>
            <a:ext cx="8229600" cy="2697163"/>
          </a:xfrm>
          <a:gradFill>
            <a:gsLst>
              <a:gs pos="0">
                <a:srgbClr val="FFC000"/>
              </a:gs>
              <a:gs pos="50000">
                <a:schemeClr val="accent1">
                  <a:tint val="44500"/>
                  <a:satMod val="160000"/>
                </a:schemeClr>
              </a:gs>
              <a:gs pos="100000">
                <a:schemeClr val="accent1">
                  <a:tint val="23500"/>
                  <a:satMod val="160000"/>
                </a:schemeClr>
              </a:gs>
            </a:gsLst>
            <a:lin ang="5400000" scaled="0"/>
          </a:gradFill>
        </p:spPr>
        <p:txBody>
          <a:bodyPr>
            <a:normAutofit fontScale="85000" lnSpcReduction="10000"/>
          </a:bodyPr>
          <a:lstStyle/>
          <a:p>
            <a:r>
              <a:rPr lang="en-US" dirty="0"/>
              <a:t>Christmas stockings allegedly evolved from three sisters who were too poor to afford a marriage dowry and were, therefore, doomed to a life of prostitution. They were saved, however, when the wealthy Bishop Saint Nicholas of Smyrna (the precursor to Santa Claus) crept down their chimney and generously filled their stockings with gold coins</a:t>
            </a:r>
            <a:r>
              <a:rPr lang="en-US" dirty="0" smtClean="0"/>
              <a:t>.</a:t>
            </a:r>
            <a:endParaRPr lang="en-US" dirty="0"/>
          </a:p>
          <a:p>
            <a:endParaRPr lang="el-GR" dirty="0"/>
          </a:p>
        </p:txBody>
      </p:sp>
      <p:pic>
        <p:nvPicPr>
          <p:cNvPr id="5" name="4 - Εικόνα" descr="FM139_main_thumb[1].jpg"/>
          <p:cNvPicPr>
            <a:picLocks noChangeAspect="1"/>
          </p:cNvPicPr>
          <p:nvPr/>
        </p:nvPicPr>
        <p:blipFill>
          <a:blip r:embed="rId2"/>
          <a:stretch>
            <a:fillRect/>
          </a:stretch>
        </p:blipFill>
        <p:spPr>
          <a:xfrm>
            <a:off x="285720" y="1357298"/>
            <a:ext cx="2376488" cy="1876422"/>
          </a:xfrm>
          <a:prstGeom prst="rect">
            <a:avLst/>
          </a:prstGeom>
        </p:spPr>
      </p:pic>
      <p:pic>
        <p:nvPicPr>
          <p:cNvPr id="6" name="5 - Εικόνα" descr="The-stockings-were-hung-by-the-chimney.jpg"/>
          <p:cNvPicPr>
            <a:picLocks noChangeAspect="1"/>
          </p:cNvPicPr>
          <p:nvPr/>
        </p:nvPicPr>
        <p:blipFill>
          <a:blip r:embed="rId3"/>
          <a:stretch>
            <a:fillRect/>
          </a:stretch>
        </p:blipFill>
        <p:spPr>
          <a:xfrm>
            <a:off x="2928926" y="1571612"/>
            <a:ext cx="3143272" cy="1714512"/>
          </a:xfrm>
          <a:prstGeom prst="rect">
            <a:avLst/>
          </a:prstGeom>
        </p:spPr>
      </p:pic>
      <p:pic>
        <p:nvPicPr>
          <p:cNvPr id="7" name="6 - Εικόνα" descr="images (2).jpg"/>
          <p:cNvPicPr>
            <a:picLocks noChangeAspect="1"/>
          </p:cNvPicPr>
          <p:nvPr/>
        </p:nvPicPr>
        <p:blipFill>
          <a:blip r:embed="rId4"/>
          <a:stretch>
            <a:fillRect/>
          </a:stretch>
        </p:blipFill>
        <p:spPr>
          <a:xfrm>
            <a:off x="7072330" y="928670"/>
            <a:ext cx="1733550" cy="255746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011354"/>
          </a:xfrm>
        </p:spPr>
        <p:txBody>
          <a:bodyPr>
            <a:normAutofit fontScale="90000"/>
          </a:bodyPr>
          <a:lstStyle/>
          <a:p>
            <a:r>
              <a:rPr lang="en-US" dirty="0"/>
              <a:t>"</a:t>
            </a:r>
            <a:r>
              <a:rPr lang="en-US" sz="2700" b="1" dirty="0">
                <a:solidFill>
                  <a:srgbClr val="FF0000"/>
                </a:solidFill>
              </a:rPr>
              <a:t>Now, Dasher! Now, Dancer! Now, </a:t>
            </a:r>
            <a:r>
              <a:rPr lang="en-US" sz="2700" b="1" dirty="0" err="1">
                <a:solidFill>
                  <a:srgbClr val="FF0000"/>
                </a:solidFill>
              </a:rPr>
              <a:t>Prancer</a:t>
            </a:r>
            <a:r>
              <a:rPr lang="en-US" sz="2700" b="1" dirty="0">
                <a:solidFill>
                  <a:srgbClr val="FF0000"/>
                </a:solidFill>
              </a:rPr>
              <a:t>, and Vixen!</a:t>
            </a:r>
            <a:r>
              <a:rPr lang="en-US" sz="2700" b="1" dirty="0" smtClean="0">
                <a:solidFill>
                  <a:srgbClr val="FF0000"/>
                </a:solidFill>
              </a:rPr>
              <a:t/>
            </a:r>
            <a:br>
              <a:rPr lang="en-US" sz="2700" b="1" dirty="0" smtClean="0">
                <a:solidFill>
                  <a:srgbClr val="FF0000"/>
                </a:solidFill>
              </a:rPr>
            </a:br>
            <a:r>
              <a:rPr lang="en-US" sz="2700" b="1" dirty="0">
                <a:solidFill>
                  <a:srgbClr val="FF0000"/>
                </a:solidFill>
              </a:rPr>
              <a:t>"On, Comet! On, Cupid! On, </a:t>
            </a:r>
            <a:r>
              <a:rPr lang="en-US" sz="2700" b="1" dirty="0" err="1">
                <a:solidFill>
                  <a:srgbClr val="FF0000"/>
                </a:solidFill>
              </a:rPr>
              <a:t>Donder</a:t>
            </a:r>
            <a:r>
              <a:rPr lang="en-US" sz="2700" b="1" dirty="0">
                <a:solidFill>
                  <a:srgbClr val="FF0000"/>
                </a:solidFill>
              </a:rPr>
              <a:t> and </a:t>
            </a:r>
            <a:r>
              <a:rPr lang="en-US" sz="2700" b="1" dirty="0" err="1">
                <a:solidFill>
                  <a:srgbClr val="FF0000"/>
                </a:solidFill>
              </a:rPr>
              <a:t>Blitzen</a:t>
            </a:r>
            <a:r>
              <a:rPr lang="en-US" sz="2700" b="1" dirty="0">
                <a:solidFill>
                  <a:srgbClr val="FF0000"/>
                </a:solidFill>
              </a:rPr>
              <a:t>!</a:t>
            </a:r>
            <a:r>
              <a:rPr lang="en-US" sz="2700" b="1" dirty="0" smtClean="0">
                <a:solidFill>
                  <a:srgbClr val="FF0000"/>
                </a:solidFill>
              </a:rPr>
              <a:t/>
            </a:r>
            <a:br>
              <a:rPr lang="en-US" sz="2700" b="1" dirty="0" smtClean="0">
                <a:solidFill>
                  <a:srgbClr val="FF0000"/>
                </a:solidFill>
              </a:rPr>
            </a:br>
            <a:r>
              <a:rPr lang="en-US" sz="2700" b="1" dirty="0" smtClean="0">
                <a:solidFill>
                  <a:srgbClr val="FF0000"/>
                </a:solidFill>
              </a:rPr>
              <a:t/>
            </a:r>
            <a:br>
              <a:rPr lang="en-US" sz="2700" b="1" dirty="0" smtClean="0">
                <a:solidFill>
                  <a:srgbClr val="FF0000"/>
                </a:solidFill>
              </a:rPr>
            </a:br>
            <a:r>
              <a:rPr lang="en-US" sz="2700" b="1" dirty="0">
                <a:solidFill>
                  <a:srgbClr val="FF0000"/>
                </a:solidFill>
              </a:rPr>
              <a:t>"To the top of the porch! to the top of the wall!</a:t>
            </a:r>
            <a:r>
              <a:rPr lang="en-US" sz="2700" b="1" dirty="0" smtClean="0">
                <a:solidFill>
                  <a:srgbClr val="FF0000"/>
                </a:solidFill>
              </a:rPr>
              <a:t/>
            </a:r>
            <a:br>
              <a:rPr lang="en-US" sz="2700" b="1" dirty="0" smtClean="0">
                <a:solidFill>
                  <a:srgbClr val="FF0000"/>
                </a:solidFill>
              </a:rPr>
            </a:br>
            <a:r>
              <a:rPr lang="en-US" sz="2700" b="1" dirty="0">
                <a:solidFill>
                  <a:srgbClr val="FF0000"/>
                </a:solidFill>
              </a:rPr>
              <a:t>"Now dash away! dash away! dash away all!"</a:t>
            </a:r>
            <a:endParaRPr lang="el-GR" sz="2700" b="1" dirty="0">
              <a:solidFill>
                <a:srgbClr val="FF0000"/>
              </a:solidFill>
            </a:endParaRPr>
          </a:p>
        </p:txBody>
      </p:sp>
      <p:sp>
        <p:nvSpPr>
          <p:cNvPr id="5" name="4 - Θέση περιεχομένου"/>
          <p:cNvSpPr>
            <a:spLocks noGrp="1"/>
          </p:cNvSpPr>
          <p:nvPr>
            <p:ph idx="1"/>
          </p:nvPr>
        </p:nvSpPr>
        <p:spPr>
          <a:xfrm>
            <a:off x="457200" y="2857496"/>
            <a:ext cx="3471858" cy="3268667"/>
          </a:xfrm>
        </p:spPr>
        <p:txBody>
          <a:bodyPr>
            <a:normAutofit fontScale="70000" lnSpcReduction="20000"/>
          </a:bodyPr>
          <a:lstStyle/>
          <a:p>
            <a:r>
              <a:rPr lang="en-US" dirty="0"/>
              <a:t>Most of Santa’s reindeer have male-sounding names, such as Blitzer, Comet, and Cupid. However, male reindeers shed their antlers around Christmas, so the reindeer pulling Santa’s sleigh are likely not male, but female or castrati.</a:t>
            </a:r>
            <a:r>
              <a:rPr lang="en-US" dirty="0" smtClean="0"/>
              <a:t/>
            </a:r>
            <a:br>
              <a:rPr lang="en-US" dirty="0" smtClean="0"/>
            </a:br>
            <a:endParaRPr lang="el-GR" dirty="0"/>
          </a:p>
        </p:txBody>
      </p:sp>
      <p:pic>
        <p:nvPicPr>
          <p:cNvPr id="7" name="6 - Εικόνα" descr="Rudolf_reindeer_blinking_lights_hg_clr.gif"/>
          <p:cNvPicPr>
            <a:picLocks noChangeAspect="1"/>
          </p:cNvPicPr>
          <p:nvPr/>
        </p:nvPicPr>
        <p:blipFill>
          <a:blip r:embed="rId2"/>
          <a:stretch>
            <a:fillRect/>
          </a:stretch>
        </p:blipFill>
        <p:spPr>
          <a:xfrm>
            <a:off x="6215074" y="2357430"/>
            <a:ext cx="2447925" cy="3333750"/>
          </a:xfrm>
          <a:prstGeom prst="rect">
            <a:avLst/>
          </a:prstGeom>
        </p:spPr>
      </p:pic>
      <p:pic>
        <p:nvPicPr>
          <p:cNvPr id="8" name="7 - Εικόνα" descr="images (5).jpg"/>
          <p:cNvPicPr>
            <a:picLocks noChangeAspect="1"/>
          </p:cNvPicPr>
          <p:nvPr/>
        </p:nvPicPr>
        <p:blipFill>
          <a:blip r:embed="rId3"/>
          <a:stretch>
            <a:fillRect/>
          </a:stretch>
        </p:blipFill>
        <p:spPr>
          <a:xfrm>
            <a:off x="3929058" y="3643314"/>
            <a:ext cx="2143125" cy="21431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730</Words>
  <Application>Microsoft Office PowerPoint</Application>
  <PresentationFormat>Προβολή στην οθόνη (4:3)</PresentationFormat>
  <Paragraphs>40</Paragraphs>
  <Slides>17</Slides>
  <Notes>0</Notes>
  <HiddenSlides>0</HiddenSlides>
  <MMClips>2</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Θέμα του Office</vt:lpstr>
      <vt:lpstr>A Very Merry Un-Birthday? </vt:lpstr>
      <vt:lpstr>Διαφάνεια 2</vt:lpstr>
      <vt:lpstr>Kiss Me; I'm Celtic </vt:lpstr>
      <vt:lpstr>O Tannenbaum! </vt:lpstr>
      <vt:lpstr>Διαφάνεια 5</vt:lpstr>
      <vt:lpstr>Last Year I Gave You My Heart</vt:lpstr>
      <vt:lpstr>Burns away all evil spirits</vt:lpstr>
      <vt:lpstr>The stockings were hung by the chimney with care…..</vt:lpstr>
      <vt:lpstr>"Now, Dasher! Now, Dancer! Now, Prancer, and Vixen! "On, Comet! On, Cupid! On, Donder and Blitzen!  "To the top of the porch! to the top of the wall! "Now dash away! dash away! dash away all!"</vt:lpstr>
      <vt:lpstr>Διαφάνεια 10</vt:lpstr>
      <vt:lpstr>Jesus “tucked” in a web?</vt:lpstr>
      <vt:lpstr>Kiss me below the mistletoe</vt:lpstr>
      <vt:lpstr>Διαφάνεια 13</vt:lpstr>
      <vt:lpstr>Entering  Heaven </vt:lpstr>
      <vt:lpstr>Clement Clarke Moore’s poem</vt:lpstr>
      <vt:lpstr>Διαφάνεια 16</vt:lpstr>
      <vt:lpstr>Christmas movies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Windows User</dc:creator>
  <cp:lastModifiedBy>Windows User</cp:lastModifiedBy>
  <cp:revision>40</cp:revision>
  <dcterms:created xsi:type="dcterms:W3CDTF">2013-12-16T17:23:10Z</dcterms:created>
  <dcterms:modified xsi:type="dcterms:W3CDTF">2013-12-17T09:11:01Z</dcterms:modified>
</cp:coreProperties>
</file>