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9" r:id="rId3"/>
    <p:sldId id="260" r:id="rId4"/>
    <p:sldId id="261" r:id="rId5"/>
    <p:sldId id="262" r:id="rId6"/>
    <p:sldId id="256" r:id="rId7"/>
    <p:sldId id="257" r:id="rId8"/>
    <p:sldId id="258" r:id="rId9"/>
    <p:sldId id="266" r:id="rId10"/>
    <p:sldId id="267" r:id="rId11"/>
    <p:sldId id="268" r:id="rId12"/>
    <p:sldId id="269"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B3A2A93A-415A-429E-8255-A34B45ECC26E}" type="datetimeFigureOut">
              <a:rPr lang="el-GR" smtClean="0"/>
              <a:pPr/>
              <a:t>21/9/2013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18F7EBB-39DD-4F12-B396-984EFC85E02B}"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B3A2A93A-415A-429E-8255-A34B45ECC26E}" type="datetimeFigureOut">
              <a:rPr lang="el-GR" smtClean="0"/>
              <a:pPr/>
              <a:t>21/9/2013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18F7EBB-39DD-4F12-B396-984EFC85E02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B3A2A93A-415A-429E-8255-A34B45ECC26E}" type="datetimeFigureOut">
              <a:rPr lang="el-GR" smtClean="0"/>
              <a:pPr/>
              <a:t>21/9/2013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18F7EBB-39DD-4F12-B396-984EFC85E02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B3A2A93A-415A-429E-8255-A34B45ECC26E}" type="datetimeFigureOut">
              <a:rPr lang="el-GR" smtClean="0"/>
              <a:pPr/>
              <a:t>21/9/2013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18F7EBB-39DD-4F12-B396-984EFC85E02B}"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B3A2A93A-415A-429E-8255-A34B45ECC26E}" type="datetimeFigureOut">
              <a:rPr lang="el-GR" smtClean="0"/>
              <a:pPr/>
              <a:t>21/9/2013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18F7EBB-39DD-4F12-B396-984EFC85E02B}"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B3A2A93A-415A-429E-8255-A34B45ECC26E}" type="datetimeFigureOut">
              <a:rPr lang="el-GR" smtClean="0"/>
              <a:pPr/>
              <a:t>21/9/2013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18F7EBB-39DD-4F12-B396-984EFC85E02B}"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B3A2A93A-415A-429E-8255-A34B45ECC26E}" type="datetimeFigureOut">
              <a:rPr lang="el-GR" smtClean="0"/>
              <a:pPr/>
              <a:t>21/9/2013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818F7EBB-39DD-4F12-B396-984EFC85E02B}"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B3A2A93A-415A-429E-8255-A34B45ECC26E}" type="datetimeFigureOut">
              <a:rPr lang="el-GR" smtClean="0"/>
              <a:pPr/>
              <a:t>21/9/2013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818F7EBB-39DD-4F12-B396-984EFC85E02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B3A2A93A-415A-429E-8255-A34B45ECC26E}" type="datetimeFigureOut">
              <a:rPr lang="el-GR" smtClean="0"/>
              <a:pPr/>
              <a:t>21/9/2013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818F7EBB-39DD-4F12-B396-984EFC85E02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3A2A93A-415A-429E-8255-A34B45ECC26E}" type="datetimeFigureOut">
              <a:rPr lang="el-GR" smtClean="0"/>
              <a:pPr/>
              <a:t>21/9/2013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18F7EBB-39DD-4F12-B396-984EFC85E02B}"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3A2A93A-415A-429E-8255-A34B45ECC26E}" type="datetimeFigureOut">
              <a:rPr lang="el-GR" smtClean="0"/>
              <a:pPr/>
              <a:t>21/9/2013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18F7EBB-39DD-4F12-B396-984EFC85E02B}"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A2A93A-415A-429E-8255-A34B45ECC26E}" type="datetimeFigureOut">
              <a:rPr lang="el-GR" smtClean="0"/>
              <a:pPr/>
              <a:t>21/9/2013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8F7EBB-39DD-4F12-B396-984EFC85E02B}"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 Id="rId5" Type="http://schemas.openxmlformats.org/officeDocument/2006/relationships/image" Target="../media/image19.jpeg"/><Relationship Id="rId4" Type="http://schemas.openxmlformats.org/officeDocument/2006/relationships/image" Target="../media/image18.jpeg"/></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slideLayout" Target="../slideLayouts/slideLayout2.xml"/><Relationship Id="rId1" Type="http://schemas.openxmlformats.org/officeDocument/2006/relationships/video" Target="file:///C:\Users\filareti\Downloads\Do%20You%20Use%20Food%20as%20a%20Reward-.mp4"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500043"/>
            <a:ext cx="7772400" cy="857255"/>
          </a:xfrm>
          <a:solidFill>
            <a:schemeClr val="accent3"/>
          </a:solidFill>
        </p:spPr>
        <p:txBody>
          <a:bodyPr>
            <a:normAutofit fontScale="90000"/>
          </a:bodyPr>
          <a:lstStyle/>
          <a:p>
            <a:r>
              <a:rPr lang="en-US" dirty="0" smtClean="0"/>
              <a:t>Rewards and Praise: The Poisoned Carrot</a:t>
            </a:r>
            <a:endParaRPr lang="el-GR" dirty="0"/>
          </a:p>
        </p:txBody>
      </p:sp>
      <p:sp>
        <p:nvSpPr>
          <p:cNvPr id="3" name="2 - Υπότιτλος"/>
          <p:cNvSpPr>
            <a:spLocks noGrp="1"/>
          </p:cNvSpPr>
          <p:nvPr>
            <p:ph type="subTitle" idx="1"/>
          </p:nvPr>
        </p:nvSpPr>
        <p:spPr>
          <a:xfrm>
            <a:off x="1371600" y="1428736"/>
            <a:ext cx="6400800" cy="3857652"/>
          </a:xfrm>
        </p:spPr>
        <p:txBody>
          <a:bodyPr>
            <a:normAutofit fontScale="85000" lnSpcReduction="20000"/>
          </a:bodyPr>
          <a:lstStyle/>
          <a:p>
            <a:r>
              <a:rPr lang="en-US" dirty="0" smtClean="0">
                <a:solidFill>
                  <a:schemeClr val="tx1"/>
                </a:solidFill>
              </a:rPr>
              <a:t>We give our children ice-cream if they're "good", chocolate if they're quiet, little gold stars if they eat their greens, maybe even money if they get good marks at school. We praise them with a "good boy!" or "good girl!" if they do something that pleases us. For the modern and discerning parent, the hitting-and-shaming method of "discipline" is </a:t>
            </a:r>
            <a:r>
              <a:rPr lang="en-US" dirty="0" err="1" smtClean="0">
                <a:solidFill>
                  <a:schemeClr val="tx1"/>
                </a:solidFill>
              </a:rPr>
              <a:t>passι</a:t>
            </a:r>
            <a:r>
              <a:rPr lang="en-US" dirty="0" smtClean="0">
                <a:solidFill>
                  <a:schemeClr val="tx1"/>
                </a:solidFill>
              </a:rPr>
              <a:t>. Punishment is out, and rewards are in. Why use the stick, when we can better teach a child by using a carrot?</a:t>
            </a:r>
            <a:endParaRPr lang="el-GR" dirty="0">
              <a:solidFill>
                <a:schemeClr val="tx1"/>
              </a:solidFill>
            </a:endParaRPr>
          </a:p>
        </p:txBody>
      </p:sp>
      <p:pic>
        <p:nvPicPr>
          <p:cNvPr id="4" name="3 - Εικόνα" descr="gmo_carrot_scorpion.jpg"/>
          <p:cNvPicPr>
            <a:picLocks noChangeAspect="1"/>
          </p:cNvPicPr>
          <p:nvPr/>
        </p:nvPicPr>
        <p:blipFill>
          <a:blip r:embed="rId2"/>
          <a:stretch>
            <a:fillRect/>
          </a:stretch>
        </p:blipFill>
        <p:spPr>
          <a:xfrm>
            <a:off x="1" y="5072074"/>
            <a:ext cx="2786050" cy="178592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b="1" dirty="0" smtClean="0"/>
              <a:t>Contributes to Poor Eating Habits</a:t>
            </a:r>
            <a:endParaRPr lang="el-GR" b="1" dirty="0"/>
          </a:p>
        </p:txBody>
      </p:sp>
      <p:sp>
        <p:nvSpPr>
          <p:cNvPr id="3" name="2 - Θέση περιεχομένου"/>
          <p:cNvSpPr>
            <a:spLocks noGrp="1"/>
          </p:cNvSpPr>
          <p:nvPr>
            <p:ph idx="1"/>
          </p:nvPr>
        </p:nvSpPr>
        <p:spPr>
          <a:solidFill>
            <a:schemeClr val="accent6"/>
          </a:solidFill>
        </p:spPr>
        <p:txBody>
          <a:bodyPr>
            <a:normAutofit/>
          </a:bodyPr>
          <a:lstStyle/>
          <a:p>
            <a:pPr>
              <a:buNone/>
            </a:pPr>
            <a:r>
              <a:rPr lang="en-US" dirty="0" smtClean="0"/>
              <a:t>Rewarding with food can interfere with children learning to eat in response to hunger and satiety cues. This teaches kids to eat when they are not hungry as a reward to themselves, and may contribute to the development of disordered eating.</a:t>
            </a:r>
            <a:endParaRPr lang="el-GR" dirty="0"/>
          </a:p>
        </p:txBody>
      </p:sp>
      <p:pic>
        <p:nvPicPr>
          <p:cNvPr id="4" name="3 - Εικόνα" descr="1019833_large.jpg"/>
          <p:cNvPicPr>
            <a:picLocks noChangeAspect="1"/>
          </p:cNvPicPr>
          <p:nvPr/>
        </p:nvPicPr>
        <p:blipFill>
          <a:blip r:embed="rId2"/>
          <a:stretch>
            <a:fillRect/>
          </a:stretch>
        </p:blipFill>
        <p:spPr>
          <a:xfrm>
            <a:off x="2571736" y="4857760"/>
            <a:ext cx="3941064" cy="178595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IDEAS FOR ALTERNATIVES TO FOOD REWARDS</a:t>
            </a:r>
            <a:endParaRPr lang="el-GR" dirty="0"/>
          </a:p>
        </p:txBody>
      </p:sp>
      <p:sp>
        <p:nvSpPr>
          <p:cNvPr id="3" name="2 - Θέση περιεχομένου"/>
          <p:cNvSpPr>
            <a:spLocks noGrp="1"/>
          </p:cNvSpPr>
          <p:nvPr>
            <p:ph idx="1"/>
          </p:nvPr>
        </p:nvSpPr>
        <p:spPr/>
        <p:txBody>
          <a:bodyPr>
            <a:normAutofit fontScale="62500" lnSpcReduction="20000"/>
          </a:bodyPr>
          <a:lstStyle/>
          <a:p>
            <a:r>
              <a:rPr lang="en-US" dirty="0" smtClean="0"/>
              <a:t> Sit with friends </a:t>
            </a:r>
          </a:p>
          <a:p>
            <a:r>
              <a:rPr lang="en-US" dirty="0" smtClean="0"/>
              <a:t> Choose partners for activities </a:t>
            </a:r>
          </a:p>
          <a:p>
            <a:r>
              <a:rPr lang="en-US" dirty="0" smtClean="0"/>
              <a:t> Listen to music while working at desk </a:t>
            </a:r>
          </a:p>
          <a:p>
            <a:r>
              <a:rPr lang="en-US" dirty="0" smtClean="0"/>
              <a:t> Reduced homework or “no homework” pass </a:t>
            </a:r>
          </a:p>
          <a:p>
            <a:r>
              <a:rPr lang="en-US" dirty="0" smtClean="0"/>
              <a:t> Extra credit </a:t>
            </a:r>
          </a:p>
          <a:p>
            <a:r>
              <a:rPr lang="en-US" dirty="0" smtClean="0"/>
              <a:t> Fun movie </a:t>
            </a:r>
          </a:p>
          <a:p>
            <a:r>
              <a:rPr lang="en-US" dirty="0" smtClean="0"/>
              <a:t> Brainteaser puzzles, group activities and games </a:t>
            </a:r>
          </a:p>
          <a:p>
            <a:r>
              <a:rPr lang="en-US" dirty="0" smtClean="0"/>
              <a:t> Earn points or play money for privileges or nonfood </a:t>
            </a:r>
          </a:p>
          <a:p>
            <a:r>
              <a:rPr lang="en-US" dirty="0" smtClean="0"/>
              <a:t>items </a:t>
            </a:r>
          </a:p>
          <a:p>
            <a:r>
              <a:rPr lang="en-US" dirty="0" smtClean="0"/>
              <a:t> Computer time </a:t>
            </a:r>
          </a:p>
          <a:p>
            <a:r>
              <a:rPr lang="en-US" dirty="0" smtClean="0"/>
              <a:t> Free choice time or chat break at end of class </a:t>
            </a:r>
          </a:p>
          <a:p>
            <a:r>
              <a:rPr lang="en-US" dirty="0" smtClean="0"/>
              <a:t> Assemblies </a:t>
            </a:r>
          </a:p>
          <a:p>
            <a:r>
              <a:rPr lang="en-US" dirty="0" smtClean="0"/>
              <a:t> Field trips </a:t>
            </a:r>
          </a:p>
          <a:p>
            <a:r>
              <a:rPr lang="en-US" dirty="0" smtClean="0"/>
              <a:t> Eat lunch outside or have class outside </a:t>
            </a:r>
            <a:endParaRPr lang="el-GR" dirty="0"/>
          </a:p>
        </p:txBody>
      </p:sp>
      <p:pic>
        <p:nvPicPr>
          <p:cNvPr id="4" name="3 - Εικόνα" descr="concert_ticket_030503_cancelled.jpg"/>
          <p:cNvPicPr>
            <a:picLocks noChangeAspect="1"/>
          </p:cNvPicPr>
          <p:nvPr/>
        </p:nvPicPr>
        <p:blipFill>
          <a:blip r:embed="rId3" cstate="print"/>
          <a:stretch>
            <a:fillRect/>
          </a:stretch>
        </p:blipFill>
        <p:spPr>
          <a:xfrm>
            <a:off x="6143636" y="5000636"/>
            <a:ext cx="2743200" cy="1459992"/>
          </a:xfrm>
          <a:prstGeom prst="rect">
            <a:avLst/>
          </a:prstGeom>
        </p:spPr>
      </p:pic>
      <p:pic>
        <p:nvPicPr>
          <p:cNvPr id="5" name="4 - Εικόνα" descr="2.3758-220.jpg"/>
          <p:cNvPicPr>
            <a:picLocks noChangeAspect="1"/>
          </p:cNvPicPr>
          <p:nvPr/>
        </p:nvPicPr>
        <p:blipFill>
          <a:blip r:embed="rId4"/>
          <a:stretch>
            <a:fillRect/>
          </a:stretch>
        </p:blipFill>
        <p:spPr>
          <a:xfrm>
            <a:off x="7048500" y="2500306"/>
            <a:ext cx="2095500" cy="2095500"/>
          </a:xfrm>
          <a:prstGeom prst="rect">
            <a:avLst/>
          </a:prstGeom>
        </p:spPr>
      </p:pic>
      <p:pic>
        <p:nvPicPr>
          <p:cNvPr id="6" name="5 - Εικόνα" descr="αρχείο λήψης (3).jpg"/>
          <p:cNvPicPr>
            <a:picLocks noChangeAspect="1"/>
          </p:cNvPicPr>
          <p:nvPr/>
        </p:nvPicPr>
        <p:blipFill>
          <a:blip r:embed="rId5"/>
          <a:stretch>
            <a:fillRect/>
          </a:stretch>
        </p:blipFill>
        <p:spPr>
          <a:xfrm>
            <a:off x="5715008" y="785794"/>
            <a:ext cx="2038350" cy="224790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5"/>
          </a:solidFill>
        </p:spPr>
        <p:txBody>
          <a:bodyPr/>
          <a:lstStyle/>
          <a:p>
            <a:r>
              <a:rPr lang="en-US" dirty="0" smtClean="0"/>
              <a:t>“</a:t>
            </a:r>
            <a:r>
              <a:rPr lang="en-US" dirty="0" err="1" smtClean="0"/>
              <a:t>momversations</a:t>
            </a:r>
            <a:r>
              <a:rPr lang="en-US" dirty="0" smtClean="0"/>
              <a:t>”</a:t>
            </a:r>
            <a:endParaRPr lang="el-GR" dirty="0"/>
          </a:p>
        </p:txBody>
      </p:sp>
      <p:pic>
        <p:nvPicPr>
          <p:cNvPr id="4" name="Do You Use Food as a Reward-.mp4">
            <a:hlinkClick r:id="" action="ppaction://media"/>
          </p:cNvPr>
          <p:cNvPicPr>
            <a:picLocks noGrp="1" noRot="1" noChangeAspect="1"/>
          </p:cNvPicPr>
          <p:nvPr>
            <p:ph idx="1"/>
            <a:videoFile r:link="rId1"/>
          </p:nvPr>
        </p:nvPicPr>
        <p:blipFill>
          <a:blip r:embed="rId3"/>
          <a:stretch>
            <a:fillRect/>
          </a:stretch>
        </p:blipFill>
        <p:spPr>
          <a:xfrm>
            <a:off x="1285852" y="1643050"/>
            <a:ext cx="6500858" cy="4143404"/>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4290"/>
            <a:ext cx="7772400" cy="571504"/>
          </a:xfrm>
        </p:spPr>
        <p:txBody>
          <a:bodyPr>
            <a:normAutofit fontScale="90000"/>
          </a:bodyPr>
          <a:lstStyle/>
          <a:p>
            <a:r>
              <a:rPr lang="en-US" dirty="0" smtClean="0"/>
              <a:t>The lollipop effect</a:t>
            </a:r>
            <a:endParaRPr lang="el-GR" dirty="0"/>
          </a:p>
        </p:txBody>
      </p:sp>
      <p:sp>
        <p:nvSpPr>
          <p:cNvPr id="3" name="2 - Υπότιτλος"/>
          <p:cNvSpPr>
            <a:spLocks noGrp="1"/>
          </p:cNvSpPr>
          <p:nvPr>
            <p:ph type="subTitle" idx="1"/>
          </p:nvPr>
        </p:nvSpPr>
        <p:spPr>
          <a:xfrm>
            <a:off x="714348" y="1142984"/>
            <a:ext cx="7786742" cy="5000660"/>
          </a:xfrm>
        </p:spPr>
        <p:txBody>
          <a:bodyPr>
            <a:normAutofit fontScale="70000" lnSpcReduction="20000"/>
          </a:bodyPr>
          <a:lstStyle/>
          <a:p>
            <a:pPr algn="just"/>
            <a:r>
              <a:rPr lang="en-US" dirty="0" smtClean="0">
                <a:solidFill>
                  <a:schemeClr val="tx1"/>
                </a:solidFill>
              </a:rPr>
              <a:t>I recently took Big A to the hairdresser, and, as usual, she didn’t want to get her hair washed. The hairdresser kept pushing it until I finally said, “Maybe there’s something we could entice you with a sweet.” While I was quickly brainstorming a reward, like a book, the hairdresser quickly chimed in with, “A lollipop — you can’t have a lollipop unless you get your hair washed.”</a:t>
            </a:r>
          </a:p>
          <a:p>
            <a:pPr algn="just"/>
            <a:r>
              <a:rPr lang="en-US" dirty="0" smtClean="0">
                <a:solidFill>
                  <a:schemeClr val="tx1"/>
                </a:solidFill>
              </a:rPr>
              <a:t>Before I could say anything Big A moved (more like sprinted) straight into the hair washing seat. As she was getting situated she got scared and told me she didn’t want to do it. The hairdresser said in a sing-</a:t>
            </a:r>
            <a:r>
              <a:rPr lang="en-US" dirty="0" err="1" smtClean="0">
                <a:solidFill>
                  <a:schemeClr val="tx1"/>
                </a:solidFill>
              </a:rPr>
              <a:t>songy</a:t>
            </a:r>
            <a:r>
              <a:rPr lang="en-US" dirty="0" smtClean="0">
                <a:solidFill>
                  <a:schemeClr val="tx1"/>
                </a:solidFill>
              </a:rPr>
              <a:t> voice, “Well, then you won’t get a lollipop.” And then Big A checked in with me: “Mom, can I still get a lollipop?”</a:t>
            </a:r>
          </a:p>
          <a:p>
            <a:pPr algn="just"/>
            <a:r>
              <a:rPr lang="en-US" dirty="0" smtClean="0">
                <a:solidFill>
                  <a:schemeClr val="tx1"/>
                </a:solidFill>
              </a:rPr>
              <a:t>“Yes, sweet” I replied. The hairdresser glared at me, with a look of disbelief, and I told her that as a dietitian I can’t use food as a reward and then apologized.</a:t>
            </a:r>
          </a:p>
          <a:p>
            <a:endParaRPr lang="el-GR" dirty="0">
              <a:solidFill>
                <a:schemeClr val="tx1"/>
              </a:solidFill>
            </a:endParaRPr>
          </a:p>
        </p:txBody>
      </p:sp>
      <p:pic>
        <p:nvPicPr>
          <p:cNvPr id="4" name="3 - Εικόνα" descr="images (28).jpg"/>
          <p:cNvPicPr>
            <a:picLocks noChangeAspect="1"/>
          </p:cNvPicPr>
          <p:nvPr/>
        </p:nvPicPr>
        <p:blipFill>
          <a:blip r:embed="rId2"/>
          <a:stretch>
            <a:fillRect/>
          </a:stretch>
        </p:blipFill>
        <p:spPr>
          <a:xfrm>
            <a:off x="857224" y="1"/>
            <a:ext cx="1604989" cy="1071546"/>
          </a:xfrm>
          <a:prstGeom prst="rect">
            <a:avLst/>
          </a:prstGeom>
        </p:spPr>
      </p:pic>
      <p:pic>
        <p:nvPicPr>
          <p:cNvPr id="5" name="4 - Εικόνα" descr="girl-lollipop-24722947.jpg"/>
          <p:cNvPicPr>
            <a:picLocks noChangeAspect="1"/>
          </p:cNvPicPr>
          <p:nvPr/>
        </p:nvPicPr>
        <p:blipFill>
          <a:blip r:embed="rId3" cstate="print"/>
          <a:stretch>
            <a:fillRect/>
          </a:stretch>
        </p:blipFill>
        <p:spPr>
          <a:xfrm>
            <a:off x="2786050" y="5357826"/>
            <a:ext cx="1428760" cy="1357322"/>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b="1" dirty="0" smtClean="0"/>
              <a:t>What’s the big deal?</a:t>
            </a:r>
            <a:endParaRPr lang="el-GR" dirty="0"/>
          </a:p>
        </p:txBody>
      </p:sp>
      <p:sp>
        <p:nvSpPr>
          <p:cNvPr id="3" name="2 - Θέση περιεχομένου"/>
          <p:cNvSpPr>
            <a:spLocks noGrp="1"/>
          </p:cNvSpPr>
          <p:nvPr>
            <p:ph idx="1"/>
          </p:nvPr>
        </p:nvSpPr>
        <p:spPr/>
        <p:txBody>
          <a:bodyPr/>
          <a:lstStyle/>
          <a:p>
            <a:r>
              <a:rPr lang="en-US" dirty="0" smtClean="0"/>
              <a:t> a lot of parents know that using food as a reward isn’t the best strategy – they do it because it works in the short term. When we are short-term focused with feeding, we are more tempted to employ feeding strategies that are counter-productive for kids’ eating down the line.-term. </a:t>
            </a:r>
            <a:endParaRPr lang="el-GR" dirty="0"/>
          </a:p>
        </p:txBody>
      </p:sp>
      <p:pic>
        <p:nvPicPr>
          <p:cNvPr id="4" name="3 - Εικόνα" descr="whats-the-big-deal-300x300.jpg"/>
          <p:cNvPicPr>
            <a:picLocks noChangeAspect="1"/>
          </p:cNvPicPr>
          <p:nvPr/>
        </p:nvPicPr>
        <p:blipFill>
          <a:blip r:embed="rId3"/>
          <a:stretch>
            <a:fillRect/>
          </a:stretch>
        </p:blipFill>
        <p:spPr>
          <a:xfrm>
            <a:off x="5929322" y="4714884"/>
            <a:ext cx="2857500" cy="1857388"/>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Palatable food </a:t>
            </a:r>
            <a:endParaRPr lang="el-GR" dirty="0"/>
          </a:p>
        </p:txBody>
      </p:sp>
      <p:sp>
        <p:nvSpPr>
          <p:cNvPr id="3" name="2 - Θέση περιεχομένου"/>
          <p:cNvSpPr>
            <a:spLocks noGrp="1"/>
          </p:cNvSpPr>
          <p:nvPr>
            <p:ph idx="1"/>
          </p:nvPr>
        </p:nvSpPr>
        <p:spPr/>
        <p:txBody>
          <a:bodyPr/>
          <a:lstStyle/>
          <a:p>
            <a:r>
              <a:rPr lang="en-US" dirty="0" smtClean="0"/>
              <a:t>We know from research that using palatable foods as a reward makes them even more appealing to kids. And on the opposite end, using healthy food as punishment, to get the reward, makes kids less interested in the healthy food.</a:t>
            </a:r>
            <a:endParaRPr lang="el-GR" dirty="0"/>
          </a:p>
        </p:txBody>
      </p:sp>
      <p:pic>
        <p:nvPicPr>
          <p:cNvPr id="4" name="3 - Εικόνα" descr="images (29).jpg"/>
          <p:cNvPicPr>
            <a:picLocks noChangeAspect="1"/>
          </p:cNvPicPr>
          <p:nvPr/>
        </p:nvPicPr>
        <p:blipFill>
          <a:blip r:embed="rId3"/>
          <a:stretch>
            <a:fillRect/>
          </a:stretch>
        </p:blipFill>
        <p:spPr>
          <a:xfrm>
            <a:off x="4571999" y="4214818"/>
            <a:ext cx="1928827" cy="2143116"/>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6">
              <a:lumMod val="20000"/>
              <a:lumOff val="80000"/>
            </a:schemeClr>
          </a:solidFill>
        </p:spPr>
        <p:txBody>
          <a:bodyPr>
            <a:normAutofit fontScale="90000"/>
          </a:bodyPr>
          <a:lstStyle/>
          <a:p>
            <a:r>
              <a:rPr lang="en-US" dirty="0" smtClean="0"/>
              <a:t>kids’ relationship with food in the super long run? </a:t>
            </a:r>
            <a:endParaRPr lang="el-GR" dirty="0"/>
          </a:p>
        </p:txBody>
      </p:sp>
      <p:sp>
        <p:nvSpPr>
          <p:cNvPr id="3" name="2 - Θέση περιεχομένου"/>
          <p:cNvSpPr>
            <a:spLocks noGrp="1"/>
          </p:cNvSpPr>
          <p:nvPr>
            <p:ph idx="1"/>
          </p:nvPr>
        </p:nvSpPr>
        <p:spPr/>
        <p:txBody>
          <a:bodyPr/>
          <a:lstStyle/>
          <a:p>
            <a:r>
              <a:rPr lang="en-US" b="1" dirty="0" smtClean="0"/>
              <a:t>Kids who see food as a reward may turn into adults who seek food rewards.</a:t>
            </a:r>
          </a:p>
          <a:p>
            <a:r>
              <a:rPr lang="en-US" dirty="0" smtClean="0"/>
              <a:t> </a:t>
            </a:r>
            <a:r>
              <a:rPr lang="en-US" b="1" dirty="0" smtClean="0"/>
              <a:t>The more frequently parents use food as a reward or punishment, the more likely it is their kids will grow into adults who eat in the absence of hunger.</a:t>
            </a:r>
          </a:p>
          <a:p>
            <a:endParaRPr lang="el-GR" dirty="0"/>
          </a:p>
        </p:txBody>
      </p:sp>
      <p:pic>
        <p:nvPicPr>
          <p:cNvPr id="4" name="3 - Εικόνα" descr="are_your_kids_really_eating_healthier_at_school-300x300.jpg"/>
          <p:cNvPicPr>
            <a:picLocks noChangeAspect="1"/>
          </p:cNvPicPr>
          <p:nvPr/>
        </p:nvPicPr>
        <p:blipFill>
          <a:blip r:embed="rId2"/>
          <a:stretch>
            <a:fillRect/>
          </a:stretch>
        </p:blipFill>
        <p:spPr>
          <a:xfrm>
            <a:off x="5643570" y="4286256"/>
            <a:ext cx="2857520" cy="2571744"/>
          </a:xfrm>
          <a:prstGeom prst="rect">
            <a:avLst/>
          </a:prstGeom>
        </p:spPr>
      </p:pic>
      <p:pic>
        <p:nvPicPr>
          <p:cNvPr id="5" name="4 - Εικόνα" descr="images (30).jpg"/>
          <p:cNvPicPr>
            <a:picLocks noChangeAspect="1"/>
          </p:cNvPicPr>
          <p:nvPr/>
        </p:nvPicPr>
        <p:blipFill>
          <a:blip r:embed="rId3"/>
          <a:stretch>
            <a:fillRect/>
          </a:stretch>
        </p:blipFill>
        <p:spPr>
          <a:xfrm>
            <a:off x="3000364" y="4786322"/>
            <a:ext cx="2157410" cy="1819275"/>
          </a:xfrm>
          <a:prstGeom prst="rect">
            <a:avLst/>
          </a:prstGeom>
        </p:spPr>
      </p:pic>
      <p:pic>
        <p:nvPicPr>
          <p:cNvPr id="6" name="5 - Εικόνα" descr="αρχείο λήψης (4).jpg"/>
          <p:cNvPicPr>
            <a:picLocks noChangeAspect="1"/>
          </p:cNvPicPr>
          <p:nvPr/>
        </p:nvPicPr>
        <p:blipFill>
          <a:blip r:embed="rId4"/>
          <a:stretch>
            <a:fillRect/>
          </a:stretch>
        </p:blipFill>
        <p:spPr>
          <a:xfrm>
            <a:off x="0" y="4786322"/>
            <a:ext cx="2857500" cy="16002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857233"/>
            <a:ext cx="7772400" cy="1500197"/>
          </a:xfrm>
        </p:spPr>
        <p:txBody>
          <a:bodyPr/>
          <a:lstStyle/>
          <a:p>
            <a:r>
              <a:rPr lang="en-US" dirty="0" smtClean="0"/>
              <a:t>Rewards</a:t>
            </a:r>
            <a:endParaRPr lang="el-GR" dirty="0"/>
          </a:p>
        </p:txBody>
      </p:sp>
      <p:sp>
        <p:nvSpPr>
          <p:cNvPr id="3" name="2 - Υπότιτλος"/>
          <p:cNvSpPr>
            <a:spLocks noGrp="1"/>
          </p:cNvSpPr>
          <p:nvPr>
            <p:ph type="subTitle" idx="1"/>
          </p:nvPr>
        </p:nvSpPr>
        <p:spPr>
          <a:xfrm>
            <a:off x="1357290" y="2214554"/>
            <a:ext cx="6400800" cy="4000528"/>
          </a:xfrm>
        </p:spPr>
        <p:txBody>
          <a:bodyPr>
            <a:normAutofit fontScale="77500" lnSpcReduction="20000"/>
          </a:bodyPr>
          <a:lstStyle/>
          <a:p>
            <a:r>
              <a:rPr lang="en-US" dirty="0">
                <a:solidFill>
                  <a:schemeClr val="tx1"/>
                </a:solidFill>
              </a:rPr>
              <a:t>As teachers know, classroom rewards can be an effective way to encourage positive behavior.  Children, like everyone, alter their actions based on short-term anticipated consequences.  When trying to foster a new behavior, it is important to reward a child consistently each time he or she does the desired behavior.  Once the behavior has become an established habit, rewards can be given every now and then to encourage the child to maintain the preferred behavior.  </a:t>
            </a:r>
            <a:r>
              <a:rPr lang="en-US" dirty="0" smtClean="0">
                <a:solidFill>
                  <a:schemeClr val="tx1"/>
                </a:solidFill>
              </a:rPr>
              <a:t/>
            </a:r>
            <a:br>
              <a:rPr lang="en-US" dirty="0" smtClean="0">
                <a:solidFill>
                  <a:schemeClr val="tx1"/>
                </a:solidFill>
              </a:rPr>
            </a:br>
            <a:endParaRPr lang="el-GR" dirty="0">
              <a:solidFill>
                <a:schemeClr val="tx1"/>
              </a:solidFill>
            </a:endParaRPr>
          </a:p>
        </p:txBody>
      </p:sp>
      <p:pic>
        <p:nvPicPr>
          <p:cNvPr id="4" name="3 - Εικόνα" descr="αρχείο λήψης (2).jpg"/>
          <p:cNvPicPr>
            <a:picLocks noChangeAspect="1"/>
          </p:cNvPicPr>
          <p:nvPr/>
        </p:nvPicPr>
        <p:blipFill>
          <a:blip r:embed="rId2"/>
          <a:stretch>
            <a:fillRect/>
          </a:stretch>
        </p:blipFill>
        <p:spPr>
          <a:xfrm>
            <a:off x="6786578" y="214290"/>
            <a:ext cx="2071702" cy="2000264"/>
          </a:xfrm>
          <a:prstGeom prst="rect">
            <a:avLst/>
          </a:prstGeom>
        </p:spPr>
      </p:pic>
      <p:pic>
        <p:nvPicPr>
          <p:cNvPr id="5" name="4 - Εικόνα" descr="reward1.jpg"/>
          <p:cNvPicPr>
            <a:picLocks noChangeAspect="1"/>
          </p:cNvPicPr>
          <p:nvPr/>
        </p:nvPicPr>
        <p:blipFill>
          <a:blip r:embed="rId3"/>
          <a:stretch>
            <a:fillRect/>
          </a:stretch>
        </p:blipFill>
        <p:spPr>
          <a:xfrm>
            <a:off x="214282" y="214290"/>
            <a:ext cx="2214578" cy="1857388"/>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Food ….a reward?</a:t>
            </a:r>
            <a:endParaRPr lang="el-GR" dirty="0"/>
          </a:p>
        </p:txBody>
      </p:sp>
      <p:sp>
        <p:nvSpPr>
          <p:cNvPr id="3" name="2 - Θέση περιεχομένου"/>
          <p:cNvSpPr>
            <a:spLocks noGrp="1"/>
          </p:cNvSpPr>
          <p:nvPr>
            <p:ph idx="1"/>
          </p:nvPr>
        </p:nvSpPr>
        <p:spPr/>
        <p:txBody>
          <a:bodyPr/>
          <a:lstStyle/>
          <a:p>
            <a:r>
              <a:rPr lang="en-US" dirty="0"/>
              <a:t>Food is commonly used to reward students for good behavior and academic performance.  It’s an easy, inexpensive and powerful tool to bring about immediate short-term behavior change.  Yet, using food as reward has many negative consequences that go far beyond the short-term benefits of good behavior or performance.</a:t>
            </a:r>
            <a:endParaRPr lang="el-GR" dirty="0"/>
          </a:p>
        </p:txBody>
      </p:sp>
      <p:pic>
        <p:nvPicPr>
          <p:cNvPr id="4" name="3 - Εικόνα" descr="images (26).jpg"/>
          <p:cNvPicPr>
            <a:picLocks noChangeAspect="1"/>
          </p:cNvPicPr>
          <p:nvPr/>
        </p:nvPicPr>
        <p:blipFill>
          <a:blip r:embed="rId3"/>
          <a:stretch>
            <a:fillRect/>
          </a:stretch>
        </p:blipFill>
        <p:spPr>
          <a:xfrm>
            <a:off x="6786579" y="5286388"/>
            <a:ext cx="1643074" cy="1357322"/>
          </a:xfrm>
          <a:prstGeom prst="rect">
            <a:avLst/>
          </a:prstGeom>
        </p:spPr>
      </p:pic>
      <p:pic>
        <p:nvPicPr>
          <p:cNvPr id="5" name="4 - Εικόνα" descr="images (27).jpg"/>
          <p:cNvPicPr>
            <a:picLocks noChangeAspect="1"/>
          </p:cNvPicPr>
          <p:nvPr/>
        </p:nvPicPr>
        <p:blipFill>
          <a:blip r:embed="rId4"/>
          <a:stretch>
            <a:fillRect/>
          </a:stretch>
        </p:blipFill>
        <p:spPr>
          <a:xfrm>
            <a:off x="0" y="0"/>
            <a:ext cx="2357422" cy="1571612"/>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Consequences of Using Food Rewards </a:t>
            </a:r>
            <a:endParaRPr lang="el-GR" dirty="0"/>
          </a:p>
        </p:txBody>
      </p:sp>
      <p:sp>
        <p:nvSpPr>
          <p:cNvPr id="3" name="2 - Θέση περιεχομένου"/>
          <p:cNvSpPr>
            <a:spLocks noGrp="1"/>
          </p:cNvSpPr>
          <p:nvPr>
            <p:ph idx="1"/>
          </p:nvPr>
        </p:nvSpPr>
        <p:spPr/>
        <p:txBody>
          <a:bodyPr>
            <a:normAutofit/>
          </a:bodyPr>
          <a:lstStyle/>
          <a:p>
            <a:r>
              <a:rPr lang="en-US" b="1" dirty="0" smtClean="0"/>
              <a:t>Contributes to Poor Health</a:t>
            </a:r>
          </a:p>
          <a:p>
            <a:pPr algn="just">
              <a:buNone/>
            </a:pPr>
            <a:r>
              <a:rPr lang="en-US" dirty="0" smtClean="0"/>
              <a:t>Foods commonly used as rewards, like candy and cookies, can contribute to health problems for children, such as obesity, diabetes, hypertension and cavities. Food rewards provide unneeded calories and displace healthier food choices.</a:t>
            </a:r>
          </a:p>
          <a:p>
            <a:endParaRPr lang="el-GR"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96908"/>
          </a:xfrm>
        </p:spPr>
        <p:txBody>
          <a:bodyPr>
            <a:noAutofit/>
          </a:bodyPr>
          <a:lstStyle/>
          <a:p>
            <a:r>
              <a:rPr lang="en-US" sz="3200" b="1" dirty="0" smtClean="0"/>
              <a:t>Encourages Overconsumption of Unhealthy </a:t>
            </a:r>
            <a:br>
              <a:rPr lang="en-US" sz="3200" b="1" dirty="0" smtClean="0"/>
            </a:br>
            <a:r>
              <a:rPr lang="en-US" sz="3200" b="1" dirty="0" smtClean="0"/>
              <a:t>Foods</a:t>
            </a:r>
            <a:endParaRPr lang="el-GR" sz="3200" b="1" dirty="0"/>
          </a:p>
        </p:txBody>
      </p:sp>
      <p:sp>
        <p:nvSpPr>
          <p:cNvPr id="3" name="2 - Θέση περιεχομένου"/>
          <p:cNvSpPr>
            <a:spLocks noGrp="1"/>
          </p:cNvSpPr>
          <p:nvPr>
            <p:ph idx="1"/>
          </p:nvPr>
        </p:nvSpPr>
        <p:spPr>
          <a:solidFill>
            <a:schemeClr val="accent3"/>
          </a:solidFill>
        </p:spPr>
        <p:txBody>
          <a:bodyPr/>
          <a:lstStyle/>
          <a:p>
            <a:r>
              <a:rPr lang="en-US" dirty="0" smtClean="0"/>
              <a:t>Foods used as rewards are typically high in fat, </a:t>
            </a:r>
          </a:p>
          <a:p>
            <a:pPr>
              <a:buNone/>
            </a:pPr>
            <a:r>
              <a:rPr lang="en-US" dirty="0" smtClean="0"/>
              <a:t>added sugars and sodium with little nutritional value. </a:t>
            </a:r>
          </a:p>
          <a:p>
            <a:pPr>
              <a:buNone/>
            </a:pPr>
            <a:r>
              <a:rPr lang="en-US" dirty="0" smtClean="0"/>
              <a:t>Decreasing the availability of these foods is one strategy schools can use to address the current childhood obesity epidemic. </a:t>
            </a:r>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679</Words>
  <Application>Microsoft Office PowerPoint</Application>
  <PresentationFormat>Προβολή στην οθόνη (4:3)</PresentationFormat>
  <Paragraphs>42</Paragraphs>
  <Slides>12</Slides>
  <Notes>0</Notes>
  <HiddenSlides>0</HiddenSlides>
  <MMClips>1</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Θέμα του Office</vt:lpstr>
      <vt:lpstr>Rewards and Praise: The Poisoned Carrot</vt:lpstr>
      <vt:lpstr>The lollipop effect</vt:lpstr>
      <vt:lpstr>What’s the big deal?</vt:lpstr>
      <vt:lpstr>Palatable food </vt:lpstr>
      <vt:lpstr>kids’ relationship with food in the super long run? </vt:lpstr>
      <vt:lpstr>Rewards</vt:lpstr>
      <vt:lpstr>Food ….a reward?</vt:lpstr>
      <vt:lpstr>Consequences of Using Food Rewards </vt:lpstr>
      <vt:lpstr>Encourages Overconsumption of Unhealthy  Foods</vt:lpstr>
      <vt:lpstr>Contributes to Poor Eating Habits</vt:lpstr>
      <vt:lpstr>IDEAS FOR ALTERNATIVES TO FOOD REWARDS</vt:lpstr>
      <vt:lpstr>“momversations”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Rewards</dc:title>
  <dc:creator>filareti</dc:creator>
  <cp:lastModifiedBy>filareti</cp:lastModifiedBy>
  <cp:revision>11</cp:revision>
  <dcterms:created xsi:type="dcterms:W3CDTF">2013-09-20T17:39:55Z</dcterms:created>
  <dcterms:modified xsi:type="dcterms:W3CDTF">2013-09-21T18:07:45Z</dcterms:modified>
</cp:coreProperties>
</file>