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96" r:id="rId5"/>
    <p:sldId id="262" r:id="rId6"/>
    <p:sldId id="263" r:id="rId7"/>
    <p:sldId id="299" r:id="rId8"/>
    <p:sldId id="298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302" r:id="rId24"/>
    <p:sldId id="308" r:id="rId25"/>
    <p:sldId id="309" r:id="rId26"/>
    <p:sldId id="304" r:id="rId27"/>
    <p:sldId id="306" r:id="rId28"/>
    <p:sldId id="30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92"/>
    <a:srgbClr val="EAEAEA"/>
    <a:srgbClr val="008BBC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-1746" y="-636"/>
      </p:cViewPr>
      <p:guideLst>
        <p:guide orient="horz" pos="2160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tint val="80000"/>
                <a:satMod val="300000"/>
              </a:schemeClr>
            </a:gs>
            <a:gs pos="100000">
              <a:srgbClr val="CFCFC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756E-319B-4462-ABD1-8AAB65A5B1EA}" type="datetimeFigureOut">
              <a:rPr lang="el-GR" smtClean="0"/>
              <a:t>4/1/2026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BC91-29DF-4382-B64B-0EA58CA2171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5436096" y="548680"/>
            <a:ext cx="3275798" cy="583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5337175" cy="1866855"/>
          </a:xfrm>
        </p:spPr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500" dirty="0" smtClean="0"/>
              <a:t>Προγράμματα </a:t>
            </a:r>
            <a:br>
              <a:rPr lang="el-GR" sz="2500" dirty="0" smtClean="0"/>
            </a:br>
            <a:r>
              <a:rPr lang="el-GR" sz="2500" dirty="0" smtClean="0"/>
              <a:t>Σχολικών Δραστηριοτήτων</a:t>
            </a:r>
            <a:br>
              <a:rPr lang="el-GR" sz="2500" dirty="0" smtClean="0"/>
            </a:br>
            <a:r>
              <a:rPr lang="el-GR" sz="2500" dirty="0" smtClean="0"/>
              <a:t>ΠΣΔ</a:t>
            </a:r>
            <a:endParaRPr lang="el-GR" sz="2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651" y="1772285"/>
            <a:ext cx="4248397" cy="4526280"/>
          </a:xfrm>
        </p:spPr>
        <p:txBody>
          <a:bodyPr/>
          <a:lstStyle/>
          <a:p>
            <a:pPr algn="ctr">
              <a:buNone/>
            </a:pPr>
            <a:r>
              <a:rPr lang="el-GR" sz="2000" dirty="0"/>
              <a:t> </a:t>
            </a:r>
            <a:r>
              <a:rPr lang="el-GR" sz="2000" dirty="0" smtClean="0"/>
              <a:t>   </a:t>
            </a:r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endParaRPr lang="el-GR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2A6392"/>
                </a:solidFill>
              </a:rPr>
              <a:t>Περιβαλλοντικής Εκπαίδευσης</a:t>
            </a:r>
          </a:p>
          <a:p>
            <a:pPr algn="ctr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2A6392"/>
                </a:solidFill>
              </a:rPr>
              <a:t> Αγωγής Υγείας</a:t>
            </a:r>
          </a:p>
          <a:p>
            <a:pPr algn="ctr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2A6392"/>
                </a:solidFill>
              </a:rPr>
              <a:t> Πολιτιστικών Θεμάτων </a:t>
            </a:r>
          </a:p>
          <a:p>
            <a:pPr algn="ctr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A6392"/>
                </a:solidFill>
              </a:rPr>
              <a:t> </a:t>
            </a:r>
            <a:r>
              <a:rPr lang="el-GR" sz="2400" b="1" dirty="0" smtClean="0">
                <a:solidFill>
                  <a:srgbClr val="2A6392"/>
                </a:solidFill>
              </a:rPr>
              <a:t>   και Αγωγής Σταδιοδρομίας</a:t>
            </a:r>
          </a:p>
          <a:p>
            <a:pPr algn="ctr">
              <a:spcBef>
                <a:spcPts val="0"/>
              </a:spcBef>
              <a:buNone/>
            </a:pPr>
            <a:endParaRPr lang="el-GR" sz="1200" dirty="0">
              <a:solidFill>
                <a:srgbClr val="2A6392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l-GR" dirty="0" smtClean="0"/>
              <a:t> </a:t>
            </a:r>
            <a:r>
              <a:rPr lang="el-GR" sz="2400" dirty="0" smtClean="0"/>
              <a:t>για το σχολικό έτος </a:t>
            </a:r>
          </a:p>
          <a:p>
            <a:pPr algn="ctr">
              <a:buNone/>
            </a:pPr>
            <a:r>
              <a:rPr lang="el-GR" sz="2400" dirty="0" smtClean="0"/>
              <a:t>2025-2026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1028" name="Picture 4" descr="C:\Users\evrou\Downloads\Bo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214554"/>
            <a:ext cx="4541204" cy="38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vrou\Downloads\Color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67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26" y="1628800"/>
            <a:ext cx="526699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>
                <a:solidFill>
                  <a:srgbClr val="2A6392"/>
                </a:solidFill>
              </a:rPr>
              <a:t>9. Συνεδρίαση Συλλόγου Διδασκόντων</a:t>
            </a:r>
          </a:p>
          <a:p>
            <a:pPr>
              <a:buNone/>
            </a:pPr>
            <a:endParaRPr lang="el-GR" sz="2400" dirty="0">
              <a:solidFill>
                <a:srgbClr val="2A6392"/>
              </a:solidFill>
            </a:endParaRPr>
          </a:p>
          <a:p>
            <a:pPr>
              <a:buNone/>
            </a:pPr>
            <a:r>
              <a:rPr lang="el-GR" sz="2400" dirty="0">
                <a:solidFill>
                  <a:srgbClr val="2A6392"/>
                </a:solidFill>
              </a:rPr>
              <a:t>10. Σύνταξη Πρακτικού</a:t>
            </a:r>
          </a:p>
          <a:p>
            <a:pPr>
              <a:buNone/>
            </a:pPr>
            <a:r>
              <a:rPr lang="el-GR" sz="2200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>
                <a:solidFill>
                  <a:srgbClr val="C00000"/>
                </a:solidFill>
              </a:rPr>
              <a:t>    </a:t>
            </a:r>
            <a:r>
              <a:rPr lang="el-GR" sz="2200" dirty="0" smtClean="0">
                <a:solidFill>
                  <a:srgbClr val="C00000"/>
                </a:solidFill>
              </a:rPr>
              <a:t>(Υπόδειγμα Πρακτικού: </a:t>
            </a:r>
            <a:r>
              <a:rPr lang="el-GR" sz="1600" b="1" dirty="0">
                <a:solidFill>
                  <a:srgbClr val="C00000"/>
                </a:solidFill>
              </a:rPr>
              <a:t>ΔΕΙΤΕ ΤΟ ΣΧΕΤΙΚΟ </a:t>
            </a:r>
            <a:r>
              <a:rPr lang="el-GR" sz="1600" b="1" dirty="0" smtClean="0">
                <a:solidFill>
                  <a:srgbClr val="C00000"/>
                </a:solidFill>
              </a:rPr>
              <a:t> ΑΡΧΕΙΟ</a:t>
            </a:r>
            <a:r>
              <a:rPr lang="el-GR" sz="1600" dirty="0" smtClean="0">
                <a:solidFill>
                  <a:srgbClr val="C00000"/>
                </a:solidFill>
              </a:rPr>
              <a:t>)</a:t>
            </a:r>
            <a:endParaRPr lang="el-GR" sz="2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6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l-GR" sz="2400" dirty="0">
                <a:solidFill>
                  <a:srgbClr val="2A6392"/>
                </a:solidFill>
              </a:rPr>
              <a:t>11. Συμπλήρωση ΣΧΕΔΙΟΥ ΥΠΟΒΟΛΗΣ                    </a:t>
            </a:r>
            <a:r>
              <a:rPr lang="el-GR" sz="2400" dirty="0" smtClean="0">
                <a:solidFill>
                  <a:srgbClr val="2A6392"/>
                </a:solidFill>
              </a:rPr>
              <a:t> ΠΡΟΓΡΑΜΜΑΤΟΣ </a:t>
            </a:r>
            <a:r>
              <a:rPr lang="el-GR" sz="2200" dirty="0" smtClean="0">
                <a:solidFill>
                  <a:srgbClr val="C00000"/>
                </a:solidFill>
              </a:rPr>
              <a:t>(</a:t>
            </a:r>
            <a:r>
              <a:rPr lang="el-GR" sz="1600" b="1" dirty="0">
                <a:solidFill>
                  <a:srgbClr val="C00000"/>
                </a:solidFill>
              </a:rPr>
              <a:t>ΔΕΙΤΕ ΤΟ ΣΧΕΤΙΚΟ ΑΡΧΕΙΟ</a:t>
            </a:r>
            <a:r>
              <a:rPr lang="el-GR" sz="2200" dirty="0" smtClean="0">
                <a:solidFill>
                  <a:srgbClr val="C00000"/>
                </a:solidFill>
              </a:rPr>
              <a:t>)</a:t>
            </a:r>
            <a:endParaRPr lang="el-GR" sz="2200" dirty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900" dirty="0" smtClean="0">
                <a:solidFill>
                  <a:srgbClr val="2A6392"/>
                </a:solidFill>
              </a:rPr>
              <a:t>    (</a:t>
            </a:r>
            <a:r>
              <a:rPr lang="el-GR" sz="1900" dirty="0">
                <a:solidFill>
                  <a:srgbClr val="2A6392"/>
                </a:solidFill>
              </a:rPr>
              <a:t>Σε συνεννόηση με τους υπευθύνους </a:t>
            </a:r>
            <a:r>
              <a:rPr lang="el-GR" sz="1900" dirty="0" smtClean="0">
                <a:solidFill>
                  <a:srgbClr val="2A6392"/>
                </a:solidFill>
              </a:rPr>
              <a:t>των  </a:t>
            </a:r>
            <a:r>
              <a:rPr lang="el-GR" sz="1900" dirty="0">
                <a:solidFill>
                  <a:srgbClr val="2A6392"/>
                </a:solidFill>
              </a:rPr>
              <a:t>Προγραμμάτων Σχολικών Δραστηριοτήτων)</a:t>
            </a:r>
          </a:p>
          <a:p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5868144" y="8451"/>
            <a:ext cx="32414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evrou\Downloads\Color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1443" y="3409328"/>
            <a:ext cx="2868375" cy="34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" name="Διπλωμένη γωνία 18"/>
          <p:cNvSpPr/>
          <p:nvPr/>
        </p:nvSpPr>
        <p:spPr>
          <a:xfrm rot="21009154">
            <a:off x="783250" y="580056"/>
            <a:ext cx="2094482" cy="504056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7" y="1124744"/>
            <a:ext cx="5688633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600" dirty="0">
                <a:solidFill>
                  <a:schemeClr val="accent1">
                    <a:lumMod val="75000"/>
                  </a:schemeClr>
                </a:solidFill>
              </a:rPr>
              <a:t>12. Κατάθεση στη ΔΔΕΔΑ:</a:t>
            </a:r>
          </a:p>
          <a:p>
            <a:pPr marL="0" indent="0">
              <a:buNone/>
            </a:pPr>
            <a:r>
              <a:rPr lang="el-GR" sz="2400" dirty="0" smtClean="0"/>
              <a:t>     </a:t>
            </a:r>
            <a:r>
              <a:rPr lang="el-GR" sz="2400" dirty="0" smtClean="0"/>
              <a:t>  (</a:t>
            </a:r>
            <a:r>
              <a:rPr lang="el-GR" sz="2400" dirty="0" smtClean="0"/>
              <a:t>η καταληκτική ημερομηνία κατάθεσης </a:t>
            </a:r>
            <a:r>
              <a:rPr lang="el-GR" sz="2400" dirty="0" smtClean="0"/>
              <a:t>–</a:t>
            </a:r>
          </a:p>
          <a:p>
            <a:pPr marL="0" indent="0">
              <a:buNone/>
            </a:pPr>
            <a:r>
              <a:rPr lang="el-GR" sz="2400" dirty="0" smtClean="0"/>
              <a:t>       </a:t>
            </a:r>
            <a:r>
              <a:rPr lang="el-GR" sz="2400" dirty="0" smtClean="0"/>
              <a:t>αναφέρεται </a:t>
            </a:r>
            <a:r>
              <a:rPr lang="el-GR" sz="2400" dirty="0" smtClean="0"/>
              <a:t>στην </a:t>
            </a:r>
            <a:r>
              <a:rPr lang="el-GR" sz="2400" dirty="0" smtClean="0"/>
              <a:t>εγκύκλιο</a:t>
            </a:r>
            <a:r>
              <a:rPr lang="el-GR" sz="2400" dirty="0" smtClean="0"/>
              <a:t>)</a:t>
            </a:r>
          </a:p>
          <a:p>
            <a:pPr marL="0" indent="0"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Α.  Αντίγραφο Πρακτικού </a:t>
            </a:r>
          </a:p>
          <a:p>
            <a:pPr>
              <a:buNone/>
            </a:pPr>
            <a:r>
              <a:rPr lang="el-GR" sz="2400" dirty="0" smtClean="0"/>
              <a:t>      (ένα αντίγραφο για όλα τα Προγράμματα  ενός σχολείου)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Β.  Σχέδιο υποβολής Προγράμματος </a:t>
            </a:r>
          </a:p>
          <a:p>
            <a:pPr>
              <a:buNone/>
            </a:pPr>
            <a:r>
              <a:rPr lang="el-GR" sz="2400" dirty="0" smtClean="0"/>
              <a:t>      (για κάθε Πρόγραμμα)</a:t>
            </a:r>
          </a:p>
          <a:p>
            <a:pPr>
              <a:buNone/>
            </a:pP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r>
              <a:rPr lang="el-GR" sz="2400" dirty="0" smtClean="0"/>
              <a:t>Γ.   Αλφαβητική κατάσταση μαθητών/τριών </a:t>
            </a:r>
            <a:r>
              <a:rPr lang="el-GR" sz="2400" dirty="0" smtClean="0"/>
              <a:t>(</a:t>
            </a:r>
            <a:r>
              <a:rPr lang="el-GR" sz="2400" dirty="0" smtClean="0"/>
              <a:t>όχι ενταγμένη στο Σχέδιο </a:t>
            </a:r>
            <a:r>
              <a:rPr lang="el-GR" sz="2400" dirty="0"/>
              <a:t>Υ</a:t>
            </a:r>
            <a:r>
              <a:rPr lang="el-GR" sz="2400" dirty="0" smtClean="0"/>
              <a:t>ποβολής Προγράμματος), για κάθε Πρόγραμμα</a:t>
            </a:r>
          </a:p>
          <a:p>
            <a:pPr>
              <a:buNone/>
            </a:pPr>
            <a:endParaRPr lang="el-GR" dirty="0"/>
          </a:p>
        </p:txBody>
      </p:sp>
      <p:sp useBgFill="1">
        <p:nvSpPr>
          <p:cNvPr id="5" name="Διπλωμένη γωνία 4"/>
          <p:cNvSpPr/>
          <p:nvPr/>
        </p:nvSpPr>
        <p:spPr>
          <a:xfrm rot="21009154">
            <a:off x="783250" y="580056"/>
            <a:ext cx="2094482" cy="504056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5902550" y="22534"/>
            <a:ext cx="32414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vrou\Downloads\Color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5625" y="3445903"/>
            <a:ext cx="2868375" cy="34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000240"/>
            <a:ext cx="8229600" cy="3693875"/>
          </a:xfrm>
        </p:spPr>
        <p:txBody>
          <a:bodyPr/>
          <a:lstStyle/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13. Έγκριση Προγραμμάτων από τη ΔΔΕΔΑ </a:t>
            </a:r>
            <a:r>
              <a:rPr lang="el-GR" sz="2200" dirty="0" smtClean="0">
                <a:solidFill>
                  <a:srgbClr val="C00000"/>
                </a:solidFill>
              </a:rPr>
              <a:t>(</a:t>
            </a:r>
            <a:r>
              <a:rPr lang="el-GR" sz="1600" b="1" dirty="0">
                <a:solidFill>
                  <a:srgbClr val="C00000"/>
                </a:solidFill>
              </a:rPr>
              <a:t>ΔΕΙΤΕ ΤΟ ΣΧΕΤΙΚΟ ΑΡΧΕΙΟ</a:t>
            </a:r>
            <a:r>
              <a:rPr lang="el-GR" sz="2200" dirty="0" smtClean="0">
                <a:solidFill>
                  <a:srgbClr val="C00000"/>
                </a:solidFill>
              </a:rPr>
              <a:t>) </a:t>
            </a:r>
            <a:endParaRPr lang="el-GR" sz="2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200" dirty="0" smtClean="0">
              <a:solidFill>
                <a:srgbClr val="2A6392"/>
              </a:solidFill>
            </a:endParaRPr>
          </a:p>
          <a:p>
            <a:pPr>
              <a:buNone/>
            </a:pPr>
            <a:endParaRPr lang="el-GR" sz="2200" dirty="0" smtClean="0">
              <a:solidFill>
                <a:srgbClr val="2A6392"/>
              </a:solidFill>
            </a:endParaRPr>
          </a:p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14. Υπεύθυνες δηλώσεις γονέων / κηδεμόνων </a:t>
            </a:r>
            <a:r>
              <a:rPr lang="el-GR" sz="2200" dirty="0" smtClean="0">
                <a:solidFill>
                  <a:srgbClr val="C00000"/>
                </a:solidFill>
              </a:rPr>
              <a:t>(Υπόδειγμα: </a:t>
            </a:r>
            <a:r>
              <a:rPr lang="el-GR" sz="1600" b="1" dirty="0" smtClean="0">
                <a:solidFill>
                  <a:srgbClr val="C00000"/>
                </a:solidFill>
              </a:rPr>
              <a:t>ΔΕΙΤΕ </a:t>
            </a:r>
            <a:r>
              <a:rPr lang="el-GR" sz="1600" b="1" dirty="0">
                <a:solidFill>
                  <a:srgbClr val="C00000"/>
                </a:solidFill>
              </a:rPr>
              <a:t>ΤΟ ΣΧΕΤΙΚΟ ΑΡΧΕΙΟ</a:t>
            </a:r>
            <a:r>
              <a:rPr lang="el-GR" sz="2200" dirty="0" smtClean="0">
                <a:solidFill>
                  <a:srgbClr val="C00000"/>
                </a:solidFill>
              </a:rPr>
              <a:t>) </a:t>
            </a:r>
            <a:endParaRPr lang="el-GR" sz="2200" dirty="0">
              <a:solidFill>
                <a:srgbClr val="C00000"/>
              </a:solidFill>
            </a:endParaRPr>
          </a:p>
          <a:p>
            <a:pPr>
              <a:buNone/>
            </a:pPr>
            <a:endParaRPr lang="el-GR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5" name="Διπλωμένη γωνία 4"/>
          <p:cNvSpPr/>
          <p:nvPr/>
        </p:nvSpPr>
        <p:spPr>
          <a:xfrm rot="21009154">
            <a:off x="840632" y="719128"/>
            <a:ext cx="2037524" cy="51394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Διπλωμένη γωνία 4"/>
          <p:cNvSpPr/>
          <p:nvPr/>
        </p:nvSpPr>
        <p:spPr>
          <a:xfrm rot="20921510">
            <a:off x="526081" y="740446"/>
            <a:ext cx="4293438" cy="1419367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2786059"/>
            <a:ext cx="621510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>
                <a:solidFill>
                  <a:srgbClr val="2A6392"/>
                </a:solidFill>
              </a:rPr>
              <a:t>15. Έναρξη συναντήσεων της ομάδας    </a:t>
            </a:r>
            <a:endParaRPr lang="el-GR" sz="2200" dirty="0" smtClean="0">
              <a:solidFill>
                <a:srgbClr val="2A6392"/>
              </a:solidFill>
            </a:endParaRPr>
          </a:p>
          <a:p>
            <a:pPr>
              <a:buNone/>
            </a:pPr>
            <a:r>
              <a:rPr lang="el-GR" sz="2200" dirty="0" smtClean="0"/>
              <a:t>(</a:t>
            </a:r>
            <a:r>
              <a:rPr lang="el-GR" sz="2200" dirty="0" smtClean="0">
                <a:solidFill>
                  <a:srgbClr val="C00000"/>
                </a:solidFill>
              </a:rPr>
              <a:t>ΠΡΟΣΟΧΗ:</a:t>
            </a:r>
            <a:r>
              <a:rPr lang="el-GR" sz="2200" dirty="0" smtClean="0"/>
              <a:t> μετά την έγκριση)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16. Τήρηση ημερολογίου συναντήσεων</a:t>
            </a:r>
            <a:endParaRPr lang="el-GR" sz="2200" dirty="0">
              <a:solidFill>
                <a:srgbClr val="2A6392"/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 rot="20942412">
            <a:off x="371431" y="850160"/>
            <a:ext cx="4490346" cy="58092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071678"/>
            <a:ext cx="8229600" cy="4299109"/>
          </a:xfrm>
        </p:spPr>
        <p:txBody>
          <a:bodyPr/>
          <a:lstStyle/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 17. </a:t>
            </a:r>
            <a:r>
              <a:rPr lang="el-GR" sz="2200" dirty="0" err="1" smtClean="0">
                <a:solidFill>
                  <a:srgbClr val="2A6392"/>
                </a:solidFill>
              </a:rPr>
              <a:t>Αλληλογνωριμία</a:t>
            </a:r>
            <a:r>
              <a:rPr lang="el-GR" sz="2200" dirty="0" smtClean="0">
                <a:solidFill>
                  <a:srgbClr val="2A6392"/>
                </a:solidFill>
              </a:rPr>
              <a:t> – σύνδεση ομάδας (κυρίως σε μικτές ομάδες) </a:t>
            </a:r>
          </a:p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 Δραστηριότητες γνωριμίας</a:t>
            </a:r>
          </a:p>
          <a:p>
            <a:pPr>
              <a:buNone/>
            </a:pPr>
            <a:endParaRPr lang="el-G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200" dirty="0" smtClean="0">
                <a:solidFill>
                  <a:srgbClr val="2A6392"/>
                </a:solidFill>
              </a:rPr>
              <a:t>18. </a:t>
            </a:r>
            <a:r>
              <a:rPr lang="el-GR" sz="2200" dirty="0">
                <a:solidFill>
                  <a:srgbClr val="2A6392"/>
                </a:solidFill>
              </a:rPr>
              <a:t>Σύνταξη συμβολαίου (κανόνες) της ομάδας</a:t>
            </a:r>
          </a:p>
          <a:p>
            <a:pPr>
              <a:buNone/>
            </a:pPr>
            <a:endParaRPr lang="el-G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 useBgFill="1">
        <p:nvSpPr>
          <p:cNvPr id="4" name="Διπλωμένη γωνία 4"/>
          <p:cNvSpPr/>
          <p:nvPr/>
        </p:nvSpPr>
        <p:spPr>
          <a:xfrm rot="20921510">
            <a:off x="766608" y="470999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  <p:sp useBgFill="1">
        <p:nvSpPr>
          <p:cNvPr id="5" name="Διπλωμένη γωνία 4"/>
          <p:cNvSpPr/>
          <p:nvPr/>
        </p:nvSpPr>
        <p:spPr>
          <a:xfrm rot="20921510">
            <a:off x="766609" y="47099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Μέθοδος: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el-G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571744"/>
            <a:ext cx="8229600" cy="3871051"/>
          </a:xfrm>
        </p:spPr>
        <p:txBody>
          <a:bodyPr>
            <a:normAutofit/>
          </a:bodyPr>
          <a:lstStyle/>
          <a:p>
            <a:pPr algn="just"/>
            <a:r>
              <a:rPr lang="el-GR" sz="2200" dirty="0" smtClean="0"/>
              <a:t>Ένα σχέδιο δράσης με πρωταγωνιστές τα παιδιά. Μια «μέθοδος ομπρέλα» καθώς περιλαμβάνει πολλές επιμέρους μεθόδους κατά την υλοποίηση της</a:t>
            </a:r>
            <a:endParaRPr lang="el-GR" sz="2200" dirty="0"/>
          </a:p>
        </p:txBody>
      </p:sp>
      <p:sp useBgFill="1">
        <p:nvSpPr>
          <p:cNvPr id="4" name="Διπλωμένη γωνία 4"/>
          <p:cNvSpPr/>
          <p:nvPr/>
        </p:nvSpPr>
        <p:spPr>
          <a:xfrm rot="20921510">
            <a:off x="766609" y="47099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2A6392"/>
                </a:solidFill>
              </a:rPr>
              <a:t>Διαδικασία - Στάδια </a:t>
            </a:r>
            <a:endParaRPr lang="el-GR" sz="3200" dirty="0">
              <a:solidFill>
                <a:srgbClr val="2A639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α</a:t>
            </a:r>
            <a:r>
              <a:rPr lang="el-GR" sz="2200" dirty="0" smtClean="0"/>
              <a:t>. </a:t>
            </a:r>
            <a:r>
              <a:rPr lang="el-GR" sz="2200" dirty="0" err="1" smtClean="0"/>
              <a:t>Αφόρμηση</a:t>
            </a:r>
            <a:r>
              <a:rPr lang="el-GR" sz="2200" dirty="0" smtClean="0"/>
              <a:t> </a:t>
            </a:r>
          </a:p>
          <a:p>
            <a:pPr marL="0" indent="0">
              <a:buNone/>
            </a:pPr>
            <a:r>
              <a:rPr lang="el-GR" sz="2200" dirty="0" smtClean="0"/>
              <a:t>β. Επιλογή θέματος </a:t>
            </a:r>
          </a:p>
          <a:p>
            <a:pPr marL="0" indent="0">
              <a:buNone/>
            </a:pPr>
            <a:r>
              <a:rPr lang="el-GR" sz="2200" dirty="0"/>
              <a:t>γ</a:t>
            </a:r>
            <a:r>
              <a:rPr lang="el-GR" sz="2200" dirty="0" smtClean="0"/>
              <a:t>. Διατύπωση στόχου </a:t>
            </a:r>
          </a:p>
          <a:p>
            <a:pPr marL="0" indent="0">
              <a:buNone/>
            </a:pPr>
            <a:r>
              <a:rPr lang="el-GR" sz="2200" dirty="0"/>
              <a:t>δ</a:t>
            </a:r>
            <a:r>
              <a:rPr lang="el-GR" sz="2200" dirty="0" smtClean="0"/>
              <a:t>. Κατανομή σε ομάδες και ανάθεση ρόλων</a:t>
            </a:r>
          </a:p>
          <a:p>
            <a:pPr marL="0" indent="0">
              <a:buNone/>
            </a:pPr>
            <a:r>
              <a:rPr lang="el-GR" sz="2200" dirty="0" smtClean="0"/>
              <a:t>ε. Διαμόρφωση </a:t>
            </a:r>
            <a:r>
              <a:rPr lang="el-GR" sz="2200" dirty="0"/>
              <a:t>πλαισίου </a:t>
            </a:r>
            <a:r>
              <a:rPr lang="el-GR" sz="2200" dirty="0" smtClean="0"/>
              <a:t>δράσης και </a:t>
            </a:r>
            <a:r>
              <a:rPr lang="el-GR" sz="2200" dirty="0"/>
              <a:t>δραστηριοτήτων με τη συνεργασία των </a:t>
            </a:r>
            <a:r>
              <a:rPr lang="el-GR" sz="2200" dirty="0" smtClean="0"/>
              <a:t>μαθητών/τριών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σ</a:t>
            </a:r>
            <a:r>
              <a:rPr lang="el-GR" sz="2200" dirty="0" smtClean="0"/>
              <a:t>τ. Διάλειμμα ενημέρωσης - ανατροφοδότηση</a:t>
            </a:r>
          </a:p>
          <a:p>
            <a:pPr marL="0" indent="0">
              <a:buNone/>
            </a:pPr>
            <a:r>
              <a:rPr lang="el-GR" sz="2200" dirty="0"/>
              <a:t>ζ</a:t>
            </a:r>
            <a:r>
              <a:rPr lang="el-GR" sz="2200" dirty="0" smtClean="0"/>
              <a:t>. </a:t>
            </a:r>
            <a:r>
              <a:rPr lang="el-GR" sz="2200" dirty="0"/>
              <a:t>Συγκέντρωση </a:t>
            </a:r>
            <a:r>
              <a:rPr lang="el-GR" sz="2200" dirty="0" smtClean="0"/>
              <a:t>- ταξινόμηση του </a:t>
            </a:r>
            <a:r>
              <a:rPr lang="el-GR" sz="2200" dirty="0"/>
              <a:t>υλικού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η. Παρουσίαση  - </a:t>
            </a:r>
            <a:r>
              <a:rPr lang="el-GR" sz="2200" dirty="0"/>
              <a:t>Διάχυση </a:t>
            </a:r>
            <a:r>
              <a:rPr lang="el-GR" sz="2200" dirty="0" smtClean="0"/>
              <a:t>αποτελεσμάτων</a:t>
            </a:r>
          </a:p>
          <a:p>
            <a:pPr marL="0" indent="0">
              <a:buNone/>
            </a:pPr>
            <a:r>
              <a:rPr lang="el-GR" sz="2200" dirty="0" smtClean="0"/>
              <a:t>θ. Συμπεράσματα </a:t>
            </a:r>
            <a:endParaRPr lang="el-GR" sz="2200" dirty="0"/>
          </a:p>
        </p:txBody>
      </p:sp>
      <p:sp useBgFill="1">
        <p:nvSpPr>
          <p:cNvPr id="4" name="Διπλωμένη γωνία 4"/>
          <p:cNvSpPr/>
          <p:nvPr/>
        </p:nvSpPr>
        <p:spPr>
          <a:xfrm rot="20921510">
            <a:off x="766609" y="47099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575630"/>
            <a:ext cx="8229600" cy="1067552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chemeClr val="accent1">
                    <a:lumMod val="75000"/>
                  </a:schemeClr>
                </a:solidFill>
              </a:rPr>
              <a:t>Τεχνικές ενεργητικές – συμμετοχικές</a:t>
            </a:r>
            <a:br>
              <a:rPr lang="el-GR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3000" dirty="0" smtClean="0">
                <a:solidFill>
                  <a:schemeClr val="accent1">
                    <a:lumMod val="75000"/>
                  </a:schemeClr>
                </a:solidFill>
              </a:rPr>
              <a:t> (που είναι σκόπιμο να εναλλάσσονται)</a:t>
            </a:r>
            <a:endParaRPr lang="el-G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4525963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Χιονοστιβάδα - καταιγισμός ιδεών</a:t>
            </a:r>
          </a:p>
          <a:p>
            <a:r>
              <a:rPr lang="el-GR" sz="2200" dirty="0" smtClean="0"/>
              <a:t>Μελέτη περίπτωσης</a:t>
            </a:r>
          </a:p>
          <a:p>
            <a:r>
              <a:rPr lang="el-GR" sz="2200" dirty="0" smtClean="0"/>
              <a:t>Δραματοποίηση</a:t>
            </a:r>
          </a:p>
          <a:p>
            <a:r>
              <a:rPr lang="el-GR" sz="2200" dirty="0" smtClean="0"/>
              <a:t>Παιχνίδια ρόλων</a:t>
            </a:r>
          </a:p>
          <a:p>
            <a:r>
              <a:rPr lang="el-GR" sz="2200" dirty="0" smtClean="0"/>
              <a:t>Μελέτη πεδίου</a:t>
            </a:r>
          </a:p>
          <a:p>
            <a:r>
              <a:rPr lang="el-GR" sz="2200" dirty="0" err="1" smtClean="0"/>
              <a:t>Ιστοριογραμμή</a:t>
            </a:r>
            <a:endParaRPr lang="el-GR" sz="2200" dirty="0" smtClean="0"/>
          </a:p>
          <a:p>
            <a:r>
              <a:rPr lang="el-GR" sz="2200" dirty="0"/>
              <a:t>κ</a:t>
            </a:r>
            <a:r>
              <a:rPr lang="el-GR" sz="2200" dirty="0" smtClean="0"/>
              <a:t>.ά.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2" descr="C:\Users\evrou\Downloads\Color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3113053"/>
            <a:ext cx="3417064" cy="37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Διπλωμένη γωνία 4"/>
          <p:cNvSpPr/>
          <p:nvPr/>
        </p:nvSpPr>
        <p:spPr>
          <a:xfrm rot="20921510">
            <a:off x="807837" y="661942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2A6392"/>
                </a:solidFill>
              </a:rPr>
              <a:t/>
            </a:r>
            <a:br>
              <a:rPr lang="el-GR" sz="3200" dirty="0" smtClean="0">
                <a:solidFill>
                  <a:srgbClr val="2A6392"/>
                </a:solidFill>
              </a:rPr>
            </a:br>
            <a:r>
              <a:rPr lang="el-GR" sz="3200" dirty="0" smtClean="0">
                <a:solidFill>
                  <a:srgbClr val="2A6392"/>
                </a:solidFill>
              </a:rPr>
              <a:t>Επισκέψεις - εκδρομές</a:t>
            </a:r>
            <a:br>
              <a:rPr lang="el-GR" sz="3200" dirty="0" smtClean="0">
                <a:solidFill>
                  <a:srgbClr val="2A6392"/>
                </a:solidFill>
              </a:rPr>
            </a:br>
            <a:r>
              <a:rPr lang="el-GR" sz="3200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>
                <a:solidFill>
                  <a:srgbClr val="C00000"/>
                </a:solidFill>
              </a:rPr>
              <a:t>(πατήστε ΕΔΩ)</a:t>
            </a:r>
            <a:r>
              <a:rPr lang="el-GR" sz="2200" dirty="0" smtClean="0">
                <a:solidFill>
                  <a:srgbClr val="2A6392"/>
                </a:solidFill>
              </a:rPr>
              <a:t> </a:t>
            </a:r>
            <a:r>
              <a:rPr lang="el-GR" sz="3200" dirty="0" smtClean="0">
                <a:solidFill>
                  <a:srgbClr val="2A6392"/>
                </a:solidFill>
              </a:rPr>
              <a:t/>
            </a:r>
            <a:br>
              <a:rPr lang="el-GR" sz="3200" dirty="0" smtClean="0">
                <a:solidFill>
                  <a:srgbClr val="2A6392"/>
                </a:solidFill>
              </a:rPr>
            </a:br>
            <a:r>
              <a:rPr lang="el-GR" sz="3200" dirty="0">
                <a:solidFill>
                  <a:srgbClr val="2A6392"/>
                </a:solidFill>
              </a:rPr>
              <a:t/>
            </a:r>
            <a:br>
              <a:rPr lang="el-GR" sz="3200" dirty="0">
                <a:solidFill>
                  <a:srgbClr val="2A6392"/>
                </a:solidFill>
              </a:rPr>
            </a:br>
            <a:endParaRPr lang="el-GR" sz="3200" dirty="0">
              <a:solidFill>
                <a:srgbClr val="2A639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143116"/>
            <a:ext cx="8319298" cy="485778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100" dirty="0" smtClean="0">
                <a:solidFill>
                  <a:srgbClr val="2A6392"/>
                </a:solidFill>
              </a:rPr>
              <a:t>ι</a:t>
            </a:r>
            <a:r>
              <a:rPr lang="el-GR" sz="1800" dirty="0" smtClean="0">
                <a:solidFill>
                  <a:srgbClr val="2A6392"/>
                </a:solidFill>
              </a:rPr>
              <a:t/>
            </a:r>
            <a:br>
              <a:rPr lang="el-GR" sz="1800" dirty="0" smtClean="0">
                <a:solidFill>
                  <a:srgbClr val="2A6392"/>
                </a:solidFill>
              </a:rPr>
            </a:br>
            <a:r>
              <a:rPr lang="el-GR" sz="2900" dirty="0" smtClean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Δράσεις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l-GR" sz="2800" dirty="0" smtClean="0">
              <a:solidFill>
                <a:srgbClr val="2A639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Ο</a:t>
            </a:r>
            <a:r>
              <a:rPr lang="el-GR" sz="1800" dirty="0" smtClean="0"/>
              <a:t>ι </a:t>
            </a:r>
            <a:r>
              <a:rPr lang="el-GR" sz="1800" dirty="0"/>
              <a:t>δράσεις που πραγματοποιούνται στα πλαίσια εγκεκριμένων προγραμμάτων σχολικών Δραστηριοτήτων δεν απαιτούν επιπλέον </a:t>
            </a:r>
            <a:r>
              <a:rPr lang="el-GR" sz="1800" dirty="0" smtClean="0"/>
              <a:t>έγκριση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400" dirty="0" smtClean="0"/>
          </a:p>
          <a:p>
            <a:r>
              <a:rPr lang="el-GR" sz="1800" dirty="0" smtClean="0"/>
              <a:t>(Η </a:t>
            </a:r>
            <a:r>
              <a:rPr lang="el-GR" sz="1800" dirty="0"/>
              <a:t>υλοποίηση των δράσεων και των προγραμμάτων, που πραγματοποιεί κάθε σχολική μονάδα, εγκρίνεται από τον Διευθυντή ή τον Προϊστάμενό της με κοινοποίηση στον Επόπτη Ποιότητας της Εκπαίδευσης της οικείας Διεύθυνσης Εκπαίδευσης</a:t>
            </a:r>
            <a:r>
              <a:rPr lang="el-GR" sz="1800" dirty="0" smtClean="0"/>
              <a:t>.)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      </a:t>
            </a:r>
            <a:r>
              <a:rPr lang="el-GR" sz="1800" i="1" dirty="0" smtClean="0"/>
              <a:t>(</a:t>
            </a:r>
            <a:r>
              <a:rPr lang="el-GR" sz="1800" i="1" dirty="0"/>
              <a:t>Όπως τροποποιήθηκε με το Άρθρο 73 Νόμος 5128/2024 με ισχύ την 30/7/2024)</a:t>
            </a:r>
          </a:p>
          <a:p>
            <a:pPr marL="0" indent="0">
              <a:buNone/>
            </a:pPr>
            <a:r>
              <a:rPr lang="el-GR" sz="1400" dirty="0"/>
              <a:t/>
            </a:r>
            <a:br>
              <a:rPr lang="el-GR" sz="1400" dirty="0"/>
            </a:br>
            <a:endParaRPr lang="el-GR" sz="1400" dirty="0"/>
          </a:p>
        </p:txBody>
      </p:sp>
      <p:sp useBgFill="1">
        <p:nvSpPr>
          <p:cNvPr id="4" name="Διπλωμένη γωνία 4"/>
          <p:cNvSpPr/>
          <p:nvPr/>
        </p:nvSpPr>
        <p:spPr>
          <a:xfrm rot="20921510">
            <a:off x="409419" y="613873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2A6392"/>
                </a:solidFill>
              </a:rPr>
              <a:t>Αξιολόγηση</a:t>
            </a:r>
            <a:endParaRPr lang="el-GR" sz="3200" dirty="0">
              <a:solidFill>
                <a:srgbClr val="2A639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2200" b="1" dirty="0" smtClean="0"/>
              <a:t>Προκαταρκτική: </a:t>
            </a:r>
            <a:r>
              <a:rPr lang="el-GR" sz="2200" dirty="0" smtClean="0"/>
              <a:t>αναγνώριση προσδοκιών συμμετεχόντων, δυνατοτήτων και περιορισμών</a:t>
            </a:r>
          </a:p>
          <a:p>
            <a:pPr>
              <a:buNone/>
            </a:pPr>
            <a:r>
              <a:rPr lang="el-GR" sz="2200" dirty="0" smtClean="0"/>
              <a:t>     Στόχος: ο σχεδιασμός δραστηριοτήτων</a:t>
            </a:r>
          </a:p>
          <a:p>
            <a:endParaRPr lang="el-GR" sz="2200" dirty="0" smtClean="0"/>
          </a:p>
          <a:p>
            <a:r>
              <a:rPr lang="el-GR" sz="2200" b="1" dirty="0" smtClean="0"/>
              <a:t>Διαμορφωτική:</a:t>
            </a:r>
            <a:r>
              <a:rPr lang="el-GR" sz="2200" dirty="0" smtClean="0"/>
              <a:t> παρατηρήσεις και κρίσεις για τις δραστηριότητες στην πορεία, </a:t>
            </a:r>
            <a:r>
              <a:rPr lang="el-GR" sz="2200" dirty="0" err="1" smtClean="0"/>
              <a:t>επανατροφοδότηση</a:t>
            </a:r>
            <a:r>
              <a:rPr lang="el-GR" sz="2200" dirty="0" smtClean="0"/>
              <a:t> </a:t>
            </a:r>
          </a:p>
          <a:p>
            <a:endParaRPr lang="el-GR" sz="2200" dirty="0" smtClean="0"/>
          </a:p>
          <a:p>
            <a:r>
              <a:rPr lang="el-GR" sz="2200" b="1" dirty="0" smtClean="0"/>
              <a:t>Συνολική / διορθωτική:</a:t>
            </a:r>
            <a:r>
              <a:rPr lang="el-GR" sz="2200" dirty="0" smtClean="0"/>
              <a:t> τελική αξιολόγηση αποδοτικότητας Προγράμματος, </a:t>
            </a:r>
            <a:r>
              <a:rPr lang="el-GR" sz="2200" dirty="0" err="1" smtClean="0"/>
              <a:t>αυτοβελτίωση</a:t>
            </a:r>
            <a:r>
              <a:rPr lang="el-GR" sz="2200" dirty="0" smtClean="0"/>
              <a:t>, αποφυγή λαθών στο μέλλον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200" dirty="0" smtClean="0">
                <a:solidFill>
                  <a:srgbClr val="0070C0"/>
                </a:solidFill>
              </a:rPr>
              <a:t>     Μέθοδοι: </a:t>
            </a:r>
            <a:r>
              <a:rPr lang="el-GR" sz="2200" dirty="0" smtClean="0"/>
              <a:t>Ερωτηματολόγιο - </a:t>
            </a:r>
            <a:r>
              <a:rPr lang="el-GR" sz="2200" dirty="0" err="1" smtClean="0"/>
              <a:t>Ημιδομημένη</a:t>
            </a:r>
            <a:r>
              <a:rPr lang="el-GR" sz="2200" dirty="0" smtClean="0"/>
              <a:t> συνέντευξη - Βιβλίο                  	         εντυπώσεων - Συννεφάκια σκέψης </a:t>
            </a:r>
          </a:p>
          <a:p>
            <a:endParaRPr lang="el-GR" dirty="0" smtClean="0"/>
          </a:p>
          <a:p>
            <a:endParaRPr lang="el-GR" dirty="0"/>
          </a:p>
        </p:txBody>
      </p:sp>
      <p:sp useBgFill="1">
        <p:nvSpPr>
          <p:cNvPr id="4" name="Διπλωμένη γωνία 4"/>
          <p:cNvSpPr/>
          <p:nvPr/>
        </p:nvSpPr>
        <p:spPr>
          <a:xfrm rot="20921510">
            <a:off x="766609" y="47099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dirty="0" smtClean="0"/>
              <a:t>Τι </a:t>
            </a:r>
            <a:r>
              <a:rPr lang="el-GR" sz="3200" u="sng" dirty="0">
                <a:solidFill>
                  <a:srgbClr val="2A6392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l-GR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/>
              <a:t>τ</a:t>
            </a:r>
            <a:r>
              <a:rPr lang="el-GR" sz="3200" dirty="0" smtClean="0"/>
              <a:t>α </a:t>
            </a:r>
            <a:br>
              <a:rPr lang="el-GR" sz="3200" dirty="0" smtClean="0"/>
            </a:br>
            <a:r>
              <a:rPr lang="el-GR" sz="3200" dirty="0" smtClean="0"/>
              <a:t>Προγράμματα Σχολικών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 smtClean="0"/>
              <a:t>Δραστηριοτήτων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341154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ΔΡΑΣΕΙΣ:   Θεσμοθετημένες</a:t>
            </a:r>
          </a:p>
          <a:p>
            <a:pPr lvl="1"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                   Καινοτόμες</a:t>
            </a:r>
          </a:p>
          <a:p>
            <a:pPr lvl="1"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                   Προαιρετικές</a:t>
            </a:r>
            <a:endParaRPr lang="el-GR" sz="2400" dirty="0">
              <a:solidFill>
                <a:srgbClr val="2A6392"/>
              </a:solidFill>
            </a:endParaRPr>
          </a:p>
        </p:txBody>
      </p:sp>
      <p:pic>
        <p:nvPicPr>
          <p:cNvPr id="9" name="Picture 2" descr="C:\Users\evrou\Downloads\Colo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08154" y="3356992"/>
            <a:ext cx="293584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55576" y="1358439"/>
            <a:ext cx="3741733" cy="570363"/>
          </a:xfrm>
        </p:spPr>
        <p:txBody>
          <a:bodyPr/>
          <a:lstStyle/>
          <a:p>
            <a:r>
              <a:rPr lang="el-GR" b="0" dirty="0" smtClean="0">
                <a:solidFill>
                  <a:srgbClr val="2A6392"/>
                </a:solidFill>
              </a:rPr>
              <a:t>    Παραγόμενο </a:t>
            </a:r>
            <a:r>
              <a:rPr lang="el-GR" b="0" dirty="0">
                <a:solidFill>
                  <a:srgbClr val="2A6392"/>
                </a:solidFill>
              </a:rPr>
              <a:t>Υλικό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2000240"/>
            <a:ext cx="4040188" cy="401189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Έντυπο (εφημερίδα, περιοδικό, έντυπο, κ.ά.)</a:t>
            </a:r>
          </a:p>
          <a:p>
            <a:r>
              <a:rPr lang="el-GR" sz="2200" dirty="0" smtClean="0"/>
              <a:t>Βίντεο </a:t>
            </a:r>
          </a:p>
          <a:p>
            <a:r>
              <a:rPr lang="el-GR" sz="2200" dirty="0" smtClean="0"/>
              <a:t>Αφίσα</a:t>
            </a:r>
          </a:p>
          <a:p>
            <a:r>
              <a:rPr lang="el-GR" sz="2200" dirty="0" smtClean="0"/>
              <a:t>Κατασκευή</a:t>
            </a:r>
          </a:p>
          <a:p>
            <a:r>
              <a:rPr lang="el-GR" sz="2200" dirty="0" smtClean="0"/>
              <a:t>Μακέτα</a:t>
            </a:r>
          </a:p>
          <a:p>
            <a:r>
              <a:rPr lang="el-GR" sz="2200" dirty="0" smtClean="0"/>
              <a:t>κ.ά.</a:t>
            </a:r>
            <a:endParaRPr lang="el-GR" sz="2200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5076056" y="1358439"/>
            <a:ext cx="3682752" cy="570363"/>
          </a:xfrm>
        </p:spPr>
        <p:txBody>
          <a:bodyPr/>
          <a:lstStyle/>
          <a:p>
            <a:r>
              <a:rPr lang="el-GR" b="0" dirty="0" smtClean="0">
                <a:solidFill>
                  <a:srgbClr val="2A6392"/>
                </a:solidFill>
              </a:rPr>
              <a:t> Διάχυση </a:t>
            </a:r>
            <a:endParaRPr lang="el-GR" b="0" dirty="0">
              <a:solidFill>
                <a:srgbClr val="2A6392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1928802"/>
            <a:ext cx="4041775" cy="4011326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Ανάρτηση σε ιστοσελίδα</a:t>
            </a:r>
          </a:p>
          <a:p>
            <a:r>
              <a:rPr lang="el-GR" sz="2200" dirty="0" smtClean="0"/>
              <a:t>Ανακοίνωση σε τοπική εφημερίδα, σε σχολική εφημερίδα ή περιοδικό, ή άλλο έντυπο</a:t>
            </a:r>
          </a:p>
          <a:p>
            <a:r>
              <a:rPr lang="el-GR" sz="2200" dirty="0" smtClean="0"/>
              <a:t>Συναυλία</a:t>
            </a:r>
          </a:p>
          <a:p>
            <a:r>
              <a:rPr lang="el-GR" sz="2200" dirty="0" smtClean="0"/>
              <a:t>Παράσταση </a:t>
            </a:r>
          </a:p>
          <a:p>
            <a:r>
              <a:rPr lang="el-GR" sz="2200" dirty="0" smtClean="0"/>
              <a:t>Εκδήλωση παρουσίασης των Προγραμμάτων στο σχολείο, στην πόλη,</a:t>
            </a:r>
          </a:p>
          <a:p>
            <a:r>
              <a:rPr lang="el-GR" sz="2200" dirty="0" smtClean="0"/>
              <a:t>κ.ά.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Picture 2" descr="C:\Users\evrou\Downloads\Color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276" y="4094579"/>
            <a:ext cx="2636910" cy="28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Διπλωμένη γωνία 4"/>
          <p:cNvSpPr/>
          <p:nvPr/>
        </p:nvSpPr>
        <p:spPr>
          <a:xfrm rot="20921510">
            <a:off x="772520" y="44591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5241" y="1052736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chemeClr val="accent1">
                    <a:lumMod val="75000"/>
                  </a:schemeClr>
                </a:solidFill>
              </a:rPr>
              <a:t>Στο τέλος της σχολικής χρονιάς…</a:t>
            </a:r>
            <a:endParaRPr lang="el-G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Παρουσίαση στον Σύλλογο Διδασκόντων</a:t>
            </a:r>
          </a:p>
          <a:p>
            <a:pPr marL="0" indent="0">
              <a:buNone/>
            </a:pPr>
            <a:endParaRPr lang="el-GR" sz="1000" dirty="0" smtClean="0"/>
          </a:p>
          <a:p>
            <a:r>
              <a:rPr lang="el-GR" sz="2200" dirty="0"/>
              <a:t>Τελική παρουσίαση </a:t>
            </a:r>
            <a:r>
              <a:rPr lang="el-GR" sz="2200" dirty="0" smtClean="0"/>
              <a:t>Προγραμμάτων</a:t>
            </a:r>
          </a:p>
          <a:p>
            <a:pPr marL="0" indent="0">
              <a:buNone/>
            </a:pPr>
            <a:r>
              <a:rPr lang="el-GR" sz="2200" dirty="0" smtClean="0"/>
              <a:t>(διοργάνωση </a:t>
            </a:r>
            <a:r>
              <a:rPr lang="el-GR" sz="2200" dirty="0"/>
              <a:t>της ΔΔΕΔΑ σε συνεργασία με τα σχολεία που υλοποιούν Προγράμματα κατά το τρέχον σχολικό </a:t>
            </a:r>
            <a:r>
              <a:rPr lang="el-GR" sz="2200" dirty="0" smtClean="0"/>
              <a:t>έτος)</a:t>
            </a:r>
            <a:endParaRPr lang="el-GR" sz="2200" dirty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Εικόνα 4" descr="C:\Users\evrou\Downloads\resized-dreamstime_33985474-max-600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8" r="9705"/>
          <a:stretch>
            <a:fillRect/>
          </a:stretch>
        </p:blipFill>
        <p:spPr bwMode="auto">
          <a:xfrm>
            <a:off x="1" y="4710022"/>
            <a:ext cx="9143999" cy="214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6" name="Διπλωμένη γωνία 4"/>
          <p:cNvSpPr/>
          <p:nvPr/>
        </p:nvSpPr>
        <p:spPr>
          <a:xfrm rot="20921510">
            <a:off x="766609" y="470997"/>
            <a:ext cx="1961676" cy="727252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 smtClean="0">
                <a:solidFill>
                  <a:srgbClr val="C00000"/>
                </a:solidFill>
              </a:rPr>
              <a:t>ΥΛΟΠΟΙΗΣΗ ΠΡΟΓΡΑΜΜΑΤΟΣ</a:t>
            </a:r>
            <a:endParaRPr lang="el-GR" dirty="0"/>
          </a:p>
        </p:txBody>
      </p:sp>
      <p:pic>
        <p:nvPicPr>
          <p:cNvPr id="7" name="Picture 2" descr="C:\Users\evrou\Downloads\Color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/>
          <a:stretch>
            <a:fillRect/>
          </a:stretch>
        </p:blipFill>
        <p:spPr bwMode="auto">
          <a:xfrm rot="12115484">
            <a:off x="5643709" y="3403849"/>
            <a:ext cx="2143525" cy="30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2" b="92600" l="45384" r="95238"/>
                    </a14:imgEffect>
                  </a14:imgLayer>
                </a14:imgProps>
              </a:ext>
            </a:extLst>
          </a:blip>
          <a:srcRect l="51763" t="6520" r="6493" b="8720"/>
          <a:stretch>
            <a:fillRect/>
          </a:stretch>
        </p:blipFill>
        <p:spPr bwMode="auto">
          <a:xfrm rot="20492093">
            <a:off x="7182241" y="4360897"/>
            <a:ext cx="1628073" cy="172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:\Users\evrou\Downloads\resized-dreamstime_33985474-max-600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8" r="9705"/>
          <a:stretch>
            <a:fillRect/>
          </a:stretch>
        </p:blipFill>
        <p:spPr bwMode="auto">
          <a:xfrm>
            <a:off x="0" y="4710022"/>
            <a:ext cx="9143999" cy="214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2A6392"/>
                </a:solidFill>
              </a:rPr>
              <a:t>Τελική παρουσίαση Προγραμμάτων</a:t>
            </a:r>
            <a:endParaRPr lang="el-GR" sz="3200" dirty="0">
              <a:solidFill>
                <a:srgbClr val="2A639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556792"/>
            <a:ext cx="7205972" cy="4525963"/>
          </a:xfrm>
        </p:spPr>
        <p:txBody>
          <a:bodyPr>
            <a:normAutofit/>
          </a:bodyPr>
          <a:lstStyle/>
          <a:p>
            <a:pPr algn="just"/>
            <a:r>
              <a:rPr lang="el-GR" sz="2200" dirty="0" smtClean="0"/>
              <a:t>Διοργάνωση της Δ.Δ.Ε.Δ.Α. σε συνεργασία με τα σχολεία που υλοποιούν Προγράμματα κατά το τρέχον σχολικό έτος</a:t>
            </a:r>
          </a:p>
          <a:p>
            <a:pPr algn="just"/>
            <a:r>
              <a:rPr lang="el-GR" sz="2200" dirty="0" smtClean="0"/>
              <a:t>Κατάθεση έκθεσης </a:t>
            </a:r>
            <a:r>
              <a:rPr lang="el-GR" sz="2200" dirty="0"/>
              <a:t>αποτίμησης και παραδοτέων στους υπευθύνους ΠΣΔ της </a:t>
            </a:r>
            <a:r>
              <a:rPr lang="el-GR" sz="2200" dirty="0" smtClean="0"/>
              <a:t>Δ.Δ.Ε.Δ.Α.</a:t>
            </a:r>
            <a:endParaRPr lang="el-GR" sz="2200" dirty="0"/>
          </a:p>
          <a:p>
            <a:pPr algn="just"/>
            <a:r>
              <a:rPr lang="el-GR" sz="2200" dirty="0"/>
              <a:t>Για προγράμματα που αποδεδειγμένα ολοκληρώθηκαν χορηγείται «Βεβαίωση Υλοποίησης Προγράμματος» από τον Δ/</a:t>
            </a:r>
            <a:r>
              <a:rPr lang="el-GR" sz="2200" dirty="0" err="1"/>
              <a:t>ντή</a:t>
            </a:r>
            <a:r>
              <a:rPr lang="el-GR" sz="2200" dirty="0"/>
              <a:t> </a:t>
            </a:r>
            <a:r>
              <a:rPr lang="el-GR" sz="2200" dirty="0" smtClean="0"/>
              <a:t>Δ.Δ.Ε.Δ.Α.</a:t>
            </a:r>
            <a:endParaRPr lang="el-GR" sz="2200" dirty="0"/>
          </a:p>
          <a:p>
            <a:endParaRPr lang="el-GR" sz="2200" dirty="0"/>
          </a:p>
        </p:txBody>
      </p:sp>
      <p:pic>
        <p:nvPicPr>
          <p:cNvPr id="5" name="Picture 4" descr="C:\Users\evrou\Downloads\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363">
            <a:off x="5553880" y="4174155"/>
            <a:ext cx="2926866" cy="24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vrou\Downloads\Colo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94611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>
                <a:solidFill>
                  <a:srgbClr val="2A6392"/>
                </a:solidFill>
              </a:rPr>
              <a:t>ΠΡΟΤΕΙΝΟΜΕΝΗ ΚΕΝΤΡΙΚΗ ΘΕΜΑΤΙΚΗ </a:t>
            </a:r>
            <a:r>
              <a:rPr lang="el-GR" sz="2700" b="1" dirty="0" smtClean="0">
                <a:solidFill>
                  <a:srgbClr val="2A6392"/>
                </a:solidFill>
              </a:rPr>
              <a:t>ΕΝΟΤΗΤΑ</a:t>
            </a:r>
            <a:br>
              <a:rPr lang="el-GR" sz="2700" b="1" dirty="0" smtClean="0">
                <a:solidFill>
                  <a:srgbClr val="2A6392"/>
                </a:solidFill>
              </a:rPr>
            </a:br>
            <a:r>
              <a:rPr lang="el-GR" sz="2700" b="1" dirty="0" smtClean="0">
                <a:solidFill>
                  <a:srgbClr val="2A6392"/>
                </a:solidFill>
              </a:rPr>
              <a:t> </a:t>
            </a:r>
            <a:r>
              <a:rPr lang="el-GR" sz="2700" b="1" dirty="0">
                <a:solidFill>
                  <a:srgbClr val="2A6392"/>
                </a:solidFill>
              </a:rPr>
              <a:t>ΓΙΑ ΤΟ ΣΧΟΛΙΚΟ ΕΤΟΣ 2024-2025 </a:t>
            </a:r>
            <a:r>
              <a:rPr lang="el-GR" sz="3600" b="1" dirty="0">
                <a:solidFill>
                  <a:srgbClr val="2A6392"/>
                </a:solidFill>
              </a:rPr>
              <a:t/>
            </a:r>
            <a:br>
              <a:rPr lang="el-GR" sz="3600" b="1" dirty="0">
                <a:solidFill>
                  <a:srgbClr val="2A6392"/>
                </a:solidFill>
              </a:rPr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5261" y="2041114"/>
            <a:ext cx="7920880" cy="3589859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Πρόληψη και αντιμετώπιση φαινομένων βίας στο πλαίσιο της εκπαίδευσης για την </a:t>
            </a:r>
            <a:r>
              <a:rPr lang="el-GR" sz="2400" dirty="0" err="1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Αειφορία</a:t>
            </a:r>
            <a:r>
              <a:rPr lang="el-GR" sz="2400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endParaRPr lang="el-GR" sz="2400" dirty="0">
              <a:solidFill>
                <a:srgbClr val="2A639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Βία και εκφοβισμός </a:t>
            </a:r>
            <a:r>
              <a:rPr lang="el-GR" sz="2400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μεταξύ παιδιών και εφήβων στο φυσικό και </a:t>
            </a:r>
            <a:r>
              <a:rPr lang="el-GR" sz="2400" dirty="0" smtClean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διαδικτυακό περιβάλλον</a:t>
            </a:r>
          </a:p>
          <a:p>
            <a:pPr marL="0" indent="0" algn="ctr">
              <a:buNone/>
            </a:pPr>
            <a:endParaRPr lang="el-GR" sz="2400" dirty="0" smtClean="0">
              <a:solidFill>
                <a:srgbClr val="2A63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41798" r="20201" b="14859"/>
          <a:stretch/>
        </p:blipFill>
        <p:spPr bwMode="auto">
          <a:xfrm>
            <a:off x="2555776" y="4437112"/>
            <a:ext cx="4095835" cy="20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1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C:\Users\evrou\Downloads\resized-dreamstime_33985474-max-600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8" r="9705"/>
          <a:stretch>
            <a:fillRect/>
          </a:stretch>
        </p:blipFill>
        <p:spPr bwMode="auto">
          <a:xfrm>
            <a:off x="0" y="4710022"/>
            <a:ext cx="9143999" cy="214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rgbClr val="2A6392"/>
                </a:solidFill>
              </a:rPr>
              <a:t>ΠΡΟΤΕΙΝΟΜΕΝΗ ΚΕΝΤΡΙΚΗ ΘΕΜΑΤΙΚΗ ΕΝΟΤΗΤΑ</a:t>
            </a:r>
            <a:br>
              <a:rPr lang="el-GR" sz="3100" b="1" dirty="0">
                <a:solidFill>
                  <a:srgbClr val="2A6392"/>
                </a:solidFill>
              </a:rPr>
            </a:br>
            <a:r>
              <a:rPr lang="el-GR" sz="3100" b="1" dirty="0">
                <a:solidFill>
                  <a:srgbClr val="2A6392"/>
                </a:solidFill>
              </a:rPr>
              <a:t> ΓΙΑ ΤΟ ΣΧΟΛΙΚΟ ΕΤΟΣ </a:t>
            </a:r>
            <a:r>
              <a:rPr lang="el-GR" sz="3100" b="1" dirty="0" smtClean="0">
                <a:solidFill>
                  <a:srgbClr val="2A6392"/>
                </a:solidFill>
              </a:rPr>
              <a:t>2025-2026 </a:t>
            </a:r>
            <a:r>
              <a:rPr lang="el-GR" sz="5400" b="1" dirty="0">
                <a:solidFill>
                  <a:srgbClr val="2A6392"/>
                </a:solidFill>
              </a:rPr>
              <a:t/>
            </a:r>
            <a:br>
              <a:rPr lang="el-GR" sz="5400" b="1" dirty="0">
                <a:solidFill>
                  <a:srgbClr val="2A6392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849291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l-GR" sz="28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προάσπιση των Ανθρωπίνων Δικαιωμάτων </a:t>
            </a:r>
            <a:r>
              <a:rPr lang="el-GR" sz="2800" b="1" dirty="0" smtClean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         και </a:t>
            </a:r>
            <a:r>
              <a:rPr lang="el-GR" sz="28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η Πολιτιστική Κληρονομιά στο πλαίσιο </a:t>
            </a:r>
            <a:r>
              <a:rPr lang="el-GR" sz="28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της εκπαίδευσης </a:t>
            </a:r>
            <a:r>
              <a:rPr lang="el-GR" sz="28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για την </a:t>
            </a:r>
            <a:r>
              <a:rPr lang="el-GR" sz="2800" b="1" dirty="0" err="1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Αειφορία</a:t>
            </a:r>
            <a:endParaRPr lang="el-GR" sz="2800" b="1" dirty="0">
              <a:solidFill>
                <a:srgbClr val="2A63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C:\Users\evrou\Downloads\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363">
            <a:off x="5705814" y="4030139"/>
            <a:ext cx="2926866" cy="24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2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3489251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Για τη σχολική χρονιά </a:t>
            </a:r>
            <a:r>
              <a:rPr lang="el-GR" sz="3600" b="1" dirty="0" smtClean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2025-2026:</a:t>
            </a:r>
            <a:endParaRPr lang="el-GR" sz="3600" b="1" dirty="0">
              <a:solidFill>
                <a:srgbClr val="2A63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 descr="C:\Users\evrou\Downloads\resized-dreamstime_33985474-max-600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8" r="9705"/>
          <a:stretch>
            <a:fillRect/>
          </a:stretch>
        </p:blipFill>
        <p:spPr bwMode="auto">
          <a:xfrm>
            <a:off x="0" y="4710022"/>
            <a:ext cx="9143999" cy="214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evrou\Downloads\Color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/>
          <a:stretch>
            <a:fillRect/>
          </a:stretch>
        </p:blipFill>
        <p:spPr bwMode="auto">
          <a:xfrm rot="12115484">
            <a:off x="4629753" y="3440733"/>
            <a:ext cx="2143525" cy="30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vrou\Downloads\Color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/>
          <a:stretch>
            <a:fillRect/>
          </a:stretch>
        </p:blipFill>
        <p:spPr bwMode="auto">
          <a:xfrm rot="12115484">
            <a:off x="6519636" y="1656629"/>
            <a:ext cx="2143525" cy="30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2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l-GR" sz="2400" b="1" dirty="0">
                <a:solidFill>
                  <a:srgbClr val="2A6392"/>
                </a:solidFill>
              </a:rPr>
              <a:t>ΔΗΜΙΟΥΡΓΙΑ ΤΟΠΙΚΟΥ ΔΙΚΤΥΟΥ ΣΧΟΛΙΚΩΝ ΒΙΒΛΙΟΘΗΚΩΝ</a:t>
            </a:r>
            <a:br>
              <a:rPr lang="el-GR" sz="2400" b="1" dirty="0">
                <a:solidFill>
                  <a:srgbClr val="2A6392"/>
                </a:solidFill>
              </a:rPr>
            </a:br>
            <a:r>
              <a:rPr lang="el-GR" sz="2400" b="1" dirty="0">
                <a:solidFill>
                  <a:srgbClr val="2A6392"/>
                </a:solidFill>
              </a:rPr>
              <a:t>Από τη Δ.Δ.Ε. Δυτικής Αττικής</a:t>
            </a:r>
            <a:br>
              <a:rPr lang="el-GR" sz="2400" b="1" dirty="0">
                <a:solidFill>
                  <a:srgbClr val="2A6392"/>
                </a:solidFill>
              </a:rPr>
            </a:br>
            <a:endParaRPr lang="el-GR" sz="2400" b="1" dirty="0">
              <a:solidFill>
                <a:srgbClr val="2A6392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165618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el-GR" sz="1200" dirty="0" smtClean="0"/>
              <a:t>Η </a:t>
            </a:r>
            <a:r>
              <a:rPr lang="el-GR" sz="1200" dirty="0"/>
              <a:t>Διεύθυνση Δευτεροβάθμιας Εκπαίδευσης Δυτικής Αττικής ανακοινώνει τη δημιουργία </a:t>
            </a:r>
            <a:r>
              <a:rPr lang="el-GR" sz="1200" dirty="0" smtClean="0"/>
              <a:t>Τοπικού </a:t>
            </a:r>
            <a:r>
              <a:rPr lang="el-GR" sz="1200" dirty="0"/>
              <a:t>Δικτύου Σχολικών Βιβλιοθηκών, με σκοπό την ενίσχυση του ρόλου της βιβλιοθήκης στη σχολική κοινότητα ως χώρου μάθησης, συνεργασίας και δημιουργίας.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6016" y="1700808"/>
            <a:ext cx="3970784" cy="44253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         </a:t>
            </a:r>
            <a:r>
              <a:rPr lang="el-GR" sz="29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Συμμετοχή</a:t>
            </a:r>
          </a:p>
          <a:p>
            <a:pPr>
              <a:lnSpc>
                <a:spcPct val="170000"/>
              </a:lnSpc>
            </a:pPr>
            <a:r>
              <a:rPr lang="el-GR" dirty="0"/>
              <a:t>Στο Δίκτυο μπορούν να ενταχθούν: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l-GR" dirty="0" smtClean="0"/>
              <a:t>          Α. σχολεία </a:t>
            </a:r>
            <a:r>
              <a:rPr lang="el-GR" dirty="0"/>
              <a:t>που διαθέτουν ήδη βιβλιοθήκη,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l-GR" dirty="0" smtClean="0"/>
              <a:t>          Β. </a:t>
            </a:r>
            <a:r>
              <a:rPr lang="el-GR" dirty="0"/>
              <a:t>σχολεία που επιθυμούν να </a:t>
            </a:r>
            <a:r>
              <a:rPr lang="el-GR" dirty="0" smtClean="0"/>
              <a:t> δημιουργήσουν </a:t>
            </a:r>
            <a:r>
              <a:rPr lang="el-GR" dirty="0"/>
              <a:t>βιβλιοθήκη</a:t>
            </a:r>
            <a:r>
              <a:rPr lang="el-GR" dirty="0" smtClean="0"/>
              <a:t>.</a:t>
            </a:r>
          </a:p>
          <a:p>
            <a:pPr marL="0" lvl="0" indent="0">
              <a:lnSpc>
                <a:spcPct val="170000"/>
              </a:lnSpc>
              <a:buNone/>
            </a:pPr>
            <a:endParaRPr lang="el-GR" dirty="0"/>
          </a:p>
          <a:p>
            <a:pPr>
              <a:lnSpc>
                <a:spcPct val="170000"/>
              </a:lnSpc>
            </a:pPr>
            <a:r>
              <a:rPr lang="el-GR" dirty="0"/>
              <a:t>Σε κάθε σχολική μονάδα που εντάσσεται στο Δίκτυο, ορίζεται με απόφαση του Συλλόγου Διδασκόντων στην αρχή κάθε σχολικού έτους τουλάχιστον ένας/μία εκπαιδευτικός ως </a:t>
            </a:r>
            <a:r>
              <a:rPr lang="el-GR" b="1" dirty="0"/>
              <a:t>Υπεύθυνος/η Σχολικής Βιβλιοθήκης</a:t>
            </a:r>
            <a:r>
              <a:rPr lang="el-GR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l-GR" sz="1500" dirty="0" smtClean="0"/>
          </a:p>
          <a:p>
            <a:endParaRPr lang="el-GR" dirty="0"/>
          </a:p>
          <a:p>
            <a:pPr marL="0" indent="0" algn="ctr">
              <a:buNone/>
            </a:pPr>
            <a:r>
              <a:rPr lang="el-GR" sz="2900" b="1" dirty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Διαδικασία εκδήλωσης </a:t>
            </a:r>
            <a:r>
              <a:rPr lang="el-GR" sz="2900" b="1" dirty="0" smtClean="0">
                <a:solidFill>
                  <a:srgbClr val="2A6392"/>
                </a:solidFill>
                <a:latin typeface="+mj-lt"/>
                <a:ea typeface="+mj-ea"/>
                <a:cs typeface="+mj-cs"/>
              </a:rPr>
              <a:t>ενδιαφέροντος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l-GR" sz="2000" dirty="0" smtClean="0"/>
              <a:t> Ο/Η </a:t>
            </a:r>
            <a:r>
              <a:rPr lang="el-GR" sz="2000" dirty="0"/>
              <a:t>Διευθυντής/</a:t>
            </a:r>
            <a:r>
              <a:rPr lang="el-GR" sz="2000" dirty="0" err="1"/>
              <a:t>ντρια</a:t>
            </a:r>
            <a:r>
              <a:rPr lang="el-GR" sz="2000" dirty="0"/>
              <a:t> και ο/η Υπεύθυνος/η </a:t>
            </a:r>
            <a:r>
              <a:rPr lang="el-GR" sz="2000" dirty="0" smtClean="0"/>
              <a:t> Εκπαιδευτικός </a:t>
            </a:r>
            <a:r>
              <a:rPr lang="el-GR" sz="2000" dirty="0"/>
              <a:t>της </a:t>
            </a:r>
            <a:r>
              <a:rPr lang="el-GR" sz="2000" dirty="0" smtClean="0"/>
              <a:t>                   σχολικής </a:t>
            </a:r>
            <a:r>
              <a:rPr lang="el-GR" sz="2000" dirty="0"/>
              <a:t>μονάδας που επιθυμεί να ενταχθεί στο </a:t>
            </a:r>
            <a:r>
              <a:rPr lang="el-GR" sz="2000" dirty="0" smtClean="0"/>
              <a:t>  Δίκτυο </a:t>
            </a:r>
            <a:r>
              <a:rPr lang="el-GR" sz="2000" dirty="0"/>
              <a:t>αποστέλλουν </a:t>
            </a:r>
            <a:r>
              <a:rPr lang="el-GR" sz="2000" b="1" dirty="0"/>
              <a:t>έγγραφο εκδήλωσης ενδιαφέροντος</a:t>
            </a:r>
            <a:r>
              <a:rPr lang="el-GR" sz="2000" dirty="0"/>
              <a:t> (σύμφωνα με το επισυναπτόμενο πρότυπο) στην ηλεκτρονική διεύθυνση</a:t>
            </a:r>
            <a:r>
              <a:rPr lang="el-GR" sz="2000" dirty="0" smtClean="0"/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l-GR" sz="2000" dirty="0" smtClean="0"/>
              <a:t> </a:t>
            </a:r>
            <a:r>
              <a:rPr lang="el-GR" sz="2000" dirty="0" err="1" smtClean="0"/>
              <a:t>📧</a:t>
            </a:r>
            <a:r>
              <a:rPr lang="el-GR" sz="2000" dirty="0" smtClean="0"/>
              <a:t> </a:t>
            </a:r>
            <a:r>
              <a:rPr lang="el-GR" sz="2000" dirty="0" err="1"/>
              <a:t>ekpaideutika@dide</a:t>
            </a:r>
            <a:r>
              <a:rPr lang="el-GR" sz="2000" dirty="0"/>
              <a:t>-</a:t>
            </a:r>
            <a:r>
              <a:rPr lang="el-GR" sz="2000" dirty="0" err="1"/>
              <a:t>dytik.sch.att.gr</a:t>
            </a:r>
            <a:endParaRPr lang="el-G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449960" cy="25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3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6"/>
          <a:stretch/>
        </p:blipFill>
        <p:spPr bwMode="auto">
          <a:xfrm>
            <a:off x="755576" y="2132856"/>
            <a:ext cx="7513200" cy="308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2A6392"/>
                </a:solidFill>
              </a:rPr>
              <a:t>To blog </a:t>
            </a:r>
            <a:r>
              <a:rPr lang="el-GR" sz="2400" b="1" dirty="0">
                <a:solidFill>
                  <a:srgbClr val="2A6392"/>
                </a:solidFill>
              </a:rPr>
              <a:t>των Προγραμμάτων Σχολικών Δραστηριοτήτων</a:t>
            </a:r>
          </a:p>
        </p:txBody>
      </p:sp>
    </p:spTree>
    <p:extLst>
      <p:ext uri="{BB962C8B-B14F-4D97-AF65-F5344CB8AC3E}">
        <p14:creationId xmlns:p14="http://schemas.microsoft.com/office/powerpoint/2010/main" val="245514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vrou\Downloads\Color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/>
          <a:stretch>
            <a:fillRect/>
          </a:stretch>
        </p:blipFill>
        <p:spPr bwMode="auto">
          <a:xfrm rot="21238202">
            <a:off x="4689257" y="288668"/>
            <a:ext cx="1172735" cy="14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1259632" y="476672"/>
            <a:ext cx="3528392" cy="522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21096363">
            <a:off x="1140384" y="1081019"/>
            <a:ext cx="3420380" cy="997594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Προγράμματα</a:t>
            </a:r>
            <a:br>
              <a:rPr lang="el-GR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l-GR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Σχολικών Δραστηριοτήτων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57623" y="3573016"/>
            <a:ext cx="3420474" cy="2280727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l-GR" dirty="0" smtClean="0">
                <a:solidFill>
                  <a:srgbClr val="2A6392"/>
                </a:solidFill>
              </a:rPr>
              <a:t>   </a:t>
            </a:r>
            <a:r>
              <a:rPr lang="en-US" i="1" dirty="0" smtClean="0">
                <a:solidFill>
                  <a:srgbClr val="2A6392"/>
                </a:solidFill>
              </a:rPr>
              <a:t>“</a:t>
            </a:r>
            <a:r>
              <a:rPr lang="el-GR" i="1" dirty="0" smtClean="0">
                <a:solidFill>
                  <a:srgbClr val="2A6392"/>
                </a:solidFill>
              </a:rPr>
              <a:t>όταν είμαστε δημιουργικοί δίνουμε υπόσταση στη σκέψη μας… </a:t>
            </a:r>
            <a:endParaRPr lang="en-US" i="1" dirty="0" smtClean="0">
              <a:solidFill>
                <a:srgbClr val="2A6392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el-GR" i="1" dirty="0" smtClean="0">
                <a:solidFill>
                  <a:srgbClr val="2A6392"/>
                </a:solidFill>
              </a:rPr>
              <a:t>κάνουμε το αόρατο ορατό…</a:t>
            </a:r>
            <a:r>
              <a:rPr lang="en-US" dirty="0" smtClean="0">
                <a:solidFill>
                  <a:srgbClr val="2A6392"/>
                </a:solidFill>
              </a:rPr>
              <a:t>”</a:t>
            </a:r>
            <a:endParaRPr lang="el-GR" dirty="0" smtClean="0">
              <a:solidFill>
                <a:srgbClr val="2A6392"/>
              </a:solidFill>
            </a:endParaRPr>
          </a:p>
          <a:p>
            <a:pPr algn="r">
              <a:buNone/>
            </a:pPr>
            <a:r>
              <a:rPr lang="en-US" sz="2800" i="1" dirty="0" smtClean="0">
                <a:solidFill>
                  <a:srgbClr val="2A6392"/>
                </a:solidFill>
              </a:rPr>
              <a:t>Froebel</a:t>
            </a:r>
            <a:endParaRPr lang="el-GR" sz="2800" i="1" dirty="0" smtClean="0">
              <a:solidFill>
                <a:srgbClr val="2A6392"/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Picture 4" descr="C:\Users\evrou\Downloads\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775" flipH="1">
            <a:off x="468543" y="2850626"/>
            <a:ext cx="4127804" cy="36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276892" y="1741374"/>
            <a:ext cx="323686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2A6392"/>
                </a:solidFill>
                <a:ea typeface="+mj-ea"/>
                <a:cs typeface="+mj-cs"/>
              </a:rPr>
              <a:t>Ας εργαστούμε μαζί με τους μαθητές μας</a:t>
            </a:r>
            <a:br>
              <a:rPr lang="el-GR" dirty="0">
                <a:solidFill>
                  <a:srgbClr val="2A6392"/>
                </a:solidFill>
                <a:ea typeface="+mj-ea"/>
                <a:cs typeface="+mj-cs"/>
              </a:rPr>
            </a:br>
            <a:r>
              <a:rPr lang="el-GR" dirty="0">
                <a:solidFill>
                  <a:srgbClr val="2A6392"/>
                </a:solidFill>
                <a:ea typeface="+mj-ea"/>
                <a:cs typeface="+mj-cs"/>
              </a:rPr>
              <a:t> με δημιουργικότητα και φαντασία!</a:t>
            </a:r>
            <a:br>
              <a:rPr lang="el-GR" dirty="0">
                <a:solidFill>
                  <a:srgbClr val="2A6392"/>
                </a:solidFill>
                <a:ea typeface="+mj-ea"/>
                <a:cs typeface="+mj-cs"/>
              </a:rPr>
            </a:br>
            <a:endParaRPr lang="el-GR" dirty="0" smtClean="0">
              <a:solidFill>
                <a:srgbClr val="2A6392"/>
              </a:solidFill>
              <a:ea typeface="+mj-ea"/>
              <a:cs typeface="+mj-cs"/>
            </a:endParaRPr>
          </a:p>
          <a:p>
            <a:pPr algn="ctr"/>
            <a:r>
              <a:rPr lang="el-GR" dirty="0" smtClean="0">
                <a:solidFill>
                  <a:srgbClr val="2A6392"/>
                </a:solidFill>
                <a:ea typeface="+mj-ea"/>
                <a:cs typeface="+mj-cs"/>
              </a:rPr>
              <a:t>Γιατί</a:t>
            </a:r>
            <a:r>
              <a:rPr lang="el-GR" dirty="0">
                <a:solidFill>
                  <a:srgbClr val="2A6392"/>
                </a:solidFill>
                <a:ea typeface="+mj-ea"/>
                <a:cs typeface="+mj-cs"/>
              </a:rPr>
              <a:t>… </a:t>
            </a:r>
            <a:r>
              <a:rPr lang="en-US" sz="2000" dirty="0">
                <a:solidFill>
                  <a:srgbClr val="2A6392"/>
                </a:solidFill>
                <a:ea typeface="+mj-ea"/>
                <a:cs typeface="+mj-cs"/>
              </a:rPr>
              <a:t/>
            </a:r>
            <a:br>
              <a:rPr lang="en-US" sz="2000" dirty="0">
                <a:solidFill>
                  <a:srgbClr val="2A6392"/>
                </a:solidFill>
                <a:ea typeface="+mj-ea"/>
                <a:cs typeface="+mj-cs"/>
              </a:rPr>
            </a:br>
            <a:r>
              <a:rPr lang="el-GR" sz="31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l-GR" sz="3100" dirty="0">
                <a:solidFill>
                  <a:prstClr val="black"/>
                </a:solidFill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358890" y="5622290"/>
            <a:ext cx="2006600" cy="524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l-GR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3">
                    <a:lumMod val="75000"/>
                  </a:schemeClr>
                </a:solidFill>
              </a:rPr>
              <a:t>Ευαγγελία Βρούβα</a:t>
            </a:r>
          </a:p>
          <a:p>
            <a:r>
              <a:rPr lang="el-GR" sz="1600" dirty="0" smtClean="0">
                <a:solidFill>
                  <a:schemeClr val="accent3">
                    <a:lumMod val="75000"/>
                  </a:schemeClr>
                </a:solidFill>
              </a:rPr>
              <a:t>ΔΔΕΔΑ, 2024-2025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dirty="0" smtClean="0"/>
              <a:t>Τι </a:t>
            </a:r>
            <a:r>
              <a:rPr lang="el-GR" sz="3600" u="sng" dirty="0">
                <a:solidFill>
                  <a:srgbClr val="2A6392"/>
                </a:solidFill>
                <a:latin typeface="+mn-lt"/>
                <a:ea typeface="+mn-ea"/>
                <a:cs typeface="+mn-cs"/>
              </a:rPr>
              <a:t>δεν είναι </a:t>
            </a:r>
            <a:r>
              <a:rPr lang="el-GR" sz="3600" dirty="0" smtClean="0"/>
              <a:t>τα </a:t>
            </a:r>
            <a:br>
              <a:rPr lang="el-GR" sz="3600" dirty="0" smtClean="0"/>
            </a:br>
            <a:r>
              <a:rPr lang="el-GR" sz="3600" dirty="0" smtClean="0"/>
              <a:t>Προγράμματα Σχολικών Δραστηριοτήτων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el-GR" sz="2400" dirty="0" smtClean="0">
                <a:solidFill>
                  <a:srgbClr val="2A6392"/>
                </a:solidFill>
              </a:rPr>
              <a:t>Αυτοτελείς δράσεις με διάρκεια μικρότερη των 3 μηνών</a:t>
            </a:r>
          </a:p>
          <a:p>
            <a:r>
              <a:rPr lang="el-GR" sz="2400" dirty="0" smtClean="0">
                <a:solidFill>
                  <a:srgbClr val="2A6392"/>
                </a:solidFill>
              </a:rPr>
              <a:t>Ημέρες τοπικών δράσεων (π.χ. </a:t>
            </a:r>
            <a:r>
              <a:rPr lang="el-GR" sz="2400" dirty="0" err="1" smtClean="0">
                <a:solidFill>
                  <a:srgbClr val="2A6392"/>
                </a:solidFill>
              </a:rPr>
              <a:t>δεντροφύτευση</a:t>
            </a:r>
            <a:r>
              <a:rPr lang="el-GR" sz="2400" dirty="0" smtClean="0">
                <a:solidFill>
                  <a:srgbClr val="2A6392"/>
                </a:solidFill>
              </a:rPr>
              <a:t>, καθαρισμός παραλίας)</a:t>
            </a:r>
          </a:p>
          <a:p>
            <a:r>
              <a:rPr lang="el-GR" sz="2400" dirty="0" smtClean="0">
                <a:solidFill>
                  <a:srgbClr val="2A6392"/>
                </a:solidFill>
              </a:rPr>
              <a:t>Έκδοση εντύπου (εφημερίδας, περιοδικού, κ.ά.)</a:t>
            </a:r>
          </a:p>
          <a:p>
            <a:r>
              <a:rPr lang="el-GR" sz="2400" dirty="0" smtClean="0">
                <a:solidFill>
                  <a:srgbClr val="2A6392"/>
                </a:solidFill>
              </a:rPr>
              <a:t>Μαθητικοί Διαγωνισμοί</a:t>
            </a:r>
          </a:p>
          <a:p>
            <a:r>
              <a:rPr lang="el-GR" sz="2400" dirty="0" smtClean="0">
                <a:solidFill>
                  <a:srgbClr val="2A6392"/>
                </a:solidFill>
              </a:rPr>
              <a:t>Επισκέψεις σε ΚΕΠΕΑ</a:t>
            </a:r>
          </a:p>
          <a:p>
            <a:r>
              <a:rPr lang="el-GR" sz="2400" dirty="0" smtClean="0">
                <a:solidFill>
                  <a:srgbClr val="2A6392"/>
                </a:solidFill>
              </a:rPr>
              <a:t>Επισκέψεις – εκδρομές</a:t>
            </a:r>
            <a:endParaRPr lang="el-GR" sz="2800" dirty="0" smtClean="0">
              <a:solidFill>
                <a:srgbClr val="2A6392"/>
              </a:solidFill>
            </a:endParaRPr>
          </a:p>
          <a:p>
            <a:endParaRPr lang="el-GR" sz="2800" dirty="0" smtClean="0"/>
          </a:p>
          <a:p>
            <a:endParaRPr lang="el-GR" dirty="0"/>
          </a:p>
        </p:txBody>
      </p:sp>
      <p:pic>
        <p:nvPicPr>
          <p:cNvPr id="7" name="Picture 2" descr="C:\Users\evrou\Downloads\Color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08154" y="3356992"/>
            <a:ext cx="293584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78101" y="404664"/>
            <a:ext cx="3713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rgbClr val="2A6392"/>
                </a:solidFill>
              </a:rPr>
              <a:t>Ας ενώσουμε τα κομμάτια του </a:t>
            </a:r>
            <a:r>
              <a:rPr lang="el-GR" sz="3200" dirty="0" err="1">
                <a:solidFill>
                  <a:srgbClr val="2A6392"/>
                </a:solidFill>
              </a:rPr>
              <a:t>παζλ</a:t>
            </a:r>
            <a:r>
              <a:rPr lang="el-GR" sz="3200" dirty="0">
                <a:solidFill>
                  <a:srgbClr val="2A6392"/>
                </a:solidFill>
              </a:rPr>
              <a:t> για ένα:</a:t>
            </a:r>
            <a:br>
              <a:rPr lang="el-GR" sz="3200" dirty="0">
                <a:solidFill>
                  <a:srgbClr val="2A6392"/>
                </a:solidFill>
              </a:rPr>
            </a:br>
            <a:endParaRPr lang="el-GR" sz="3200" dirty="0">
              <a:solidFill>
                <a:srgbClr val="2A6392"/>
              </a:solidFill>
            </a:endParaRPr>
          </a:p>
        </p:txBody>
      </p:sp>
      <p:sp>
        <p:nvSpPr>
          <p:cNvPr id="3" name="2 - Υπότιτλος"/>
          <p:cNvSpPr txBox="1"/>
          <p:nvPr/>
        </p:nvSpPr>
        <p:spPr>
          <a:xfrm>
            <a:off x="414237" y="4797152"/>
            <a:ext cx="50086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800" dirty="0" smtClean="0">
                <a:solidFill>
                  <a:schemeClr val="accent3">
                    <a:lumMod val="75000"/>
                  </a:schemeClr>
                </a:solidFill>
              </a:rPr>
              <a:t>Πρόγραμμα  Σχολικών Δραστηριοτήτων</a:t>
            </a:r>
            <a:endParaRPr lang="el-GR" sz="3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59" b="100000" l="19242" r="59864"/>
                    </a14:imgEffect>
                  </a14:imgLayer>
                </a14:imgProps>
              </a:ext>
            </a:extLst>
          </a:blip>
          <a:srcRect l="28386" t="55420" r="46567" b="2200"/>
          <a:stretch>
            <a:fillRect/>
          </a:stretch>
        </p:blipFill>
        <p:spPr bwMode="auto">
          <a:xfrm>
            <a:off x="2856348" y="2287240"/>
            <a:ext cx="1170532" cy="10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69" b="100000" l="0" r="35277"/>
                    </a14:imgEffect>
                  </a14:imgLayer>
                </a14:imgProps>
              </a:ext>
            </a:extLst>
          </a:blip>
          <a:srcRect l="6679" t="48900" r="71614" b="2200"/>
          <a:stretch>
            <a:fillRect/>
          </a:stretch>
        </p:blipFill>
        <p:spPr bwMode="auto">
          <a:xfrm>
            <a:off x="1547664" y="2250749"/>
            <a:ext cx="1057987" cy="10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48" b="75111" l="21093" r="56146"/>
                    </a14:imgEffect>
                  </a14:imgLayer>
                </a14:imgProps>
              </a:ext>
            </a:extLst>
          </a:blip>
          <a:srcRect l="30056" t="6520" r="48237" b="44580"/>
          <a:stretch>
            <a:fillRect/>
          </a:stretch>
        </p:blipFill>
        <p:spPr bwMode="auto">
          <a:xfrm>
            <a:off x="2918557" y="3377983"/>
            <a:ext cx="1046113" cy="10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97" b="57143" l="2365" r="33559"/>
                    </a14:imgEffect>
                  </a14:imgLayer>
                </a14:imgProps>
              </a:ext>
            </a:extLst>
          </a:blip>
          <a:srcRect l="5729" t="7494" r="69097" b="51827"/>
          <a:stretch>
            <a:fillRect/>
          </a:stretch>
        </p:blipFill>
        <p:spPr bwMode="auto">
          <a:xfrm>
            <a:off x="1547664" y="3504665"/>
            <a:ext cx="1187012" cy="98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5902550" y="0"/>
            <a:ext cx="32414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evrou\Downloads\Color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7564" y="-171046"/>
            <a:ext cx="2049197" cy="24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2" b="92600" l="45384" r="95238"/>
                    </a14:imgEffect>
                  </a14:imgLayer>
                </a14:imgProps>
              </a:ext>
            </a:extLst>
          </a:blip>
          <a:srcRect l="51763" t="6520" r="6493" b="8720"/>
          <a:stretch>
            <a:fillRect/>
          </a:stretch>
        </p:blipFill>
        <p:spPr bwMode="auto">
          <a:xfrm rot="20492093">
            <a:off x="6208339" y="3627599"/>
            <a:ext cx="2436144" cy="23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700808"/>
            <a:ext cx="4634106" cy="44747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400" dirty="0">
                <a:solidFill>
                  <a:srgbClr val="2A6392"/>
                </a:solidFill>
              </a:rPr>
              <a:t>1. Εγκύκλιος </a:t>
            </a:r>
            <a:r>
              <a:rPr lang="el-GR" sz="2400" dirty="0" smtClean="0">
                <a:solidFill>
                  <a:srgbClr val="C00000"/>
                </a:solidFill>
              </a:rPr>
              <a:t>(</a:t>
            </a:r>
            <a:r>
              <a:rPr lang="el-GR" sz="1900" b="1" dirty="0" smtClean="0">
                <a:solidFill>
                  <a:srgbClr val="C00000"/>
                </a:solidFill>
              </a:rPr>
              <a:t>ΔΕΙΤΕ ΤΟ ΣΧΕΤΙΚΟ ΑΡΧΕΙΟ</a:t>
            </a:r>
            <a:r>
              <a:rPr lang="el-GR" sz="2400" dirty="0" smtClean="0">
                <a:solidFill>
                  <a:srgbClr val="C00000"/>
                </a:solidFill>
              </a:rPr>
              <a:t>) </a:t>
            </a:r>
            <a:endParaRPr lang="el-GR" sz="2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      (</a:t>
            </a:r>
            <a:r>
              <a:rPr lang="el-GR" sz="2400" dirty="0">
                <a:solidFill>
                  <a:srgbClr val="2A6392"/>
                </a:solidFill>
              </a:rPr>
              <a:t>συνήθως Οκτώβριο ή Νοέμβριο)</a:t>
            </a:r>
          </a:p>
          <a:p>
            <a:pPr>
              <a:buNone/>
            </a:pPr>
            <a:endParaRPr lang="el-GR" sz="2400" dirty="0">
              <a:solidFill>
                <a:srgbClr val="2A6392"/>
              </a:solidFill>
            </a:endParaRPr>
          </a:p>
          <a:p>
            <a:pPr>
              <a:buNone/>
            </a:pPr>
            <a:r>
              <a:rPr lang="el-GR" sz="2400" dirty="0">
                <a:solidFill>
                  <a:srgbClr val="2A6392"/>
                </a:solidFill>
              </a:rPr>
              <a:t>2. Ενημέρωση των εκπαιδευτικών από                       τον/τη διευθυντή/</a:t>
            </a:r>
            <a:r>
              <a:rPr lang="el-GR" sz="2400" dirty="0" err="1">
                <a:solidFill>
                  <a:srgbClr val="2A6392"/>
                </a:solidFill>
              </a:rPr>
              <a:t>τρια</a:t>
            </a:r>
            <a:r>
              <a:rPr lang="el-GR" sz="2400" dirty="0">
                <a:solidFill>
                  <a:srgbClr val="2A6392"/>
                </a:solidFill>
              </a:rPr>
              <a:t> του σχολείου</a:t>
            </a:r>
          </a:p>
          <a:p>
            <a:pPr>
              <a:buNone/>
            </a:pPr>
            <a:endParaRPr lang="el-GR" sz="2400" dirty="0">
              <a:solidFill>
                <a:srgbClr val="2A6392"/>
              </a:solidFill>
            </a:endParaRPr>
          </a:p>
          <a:p>
            <a:pPr lvl="0"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3. Εκδήλωση </a:t>
            </a:r>
            <a:r>
              <a:rPr lang="el-GR" sz="2400" dirty="0">
                <a:solidFill>
                  <a:srgbClr val="2A6392"/>
                </a:solidFill>
              </a:rPr>
              <a:t>πρόθεσης εκπαιδευτικού </a:t>
            </a:r>
            <a:r>
              <a:rPr lang="el-GR" sz="2400" dirty="0" smtClean="0">
                <a:solidFill>
                  <a:srgbClr val="2A6392"/>
                </a:solidFill>
              </a:rPr>
              <a:t>για υλοποίηση </a:t>
            </a:r>
            <a:r>
              <a:rPr lang="el-GR" sz="2400" dirty="0">
                <a:solidFill>
                  <a:srgbClr val="2A6392"/>
                </a:solidFill>
              </a:rPr>
              <a:t>ΠΣΔ</a:t>
            </a:r>
          </a:p>
          <a:p>
            <a:pPr lvl="0">
              <a:buNone/>
            </a:pPr>
            <a:endParaRPr lang="el-GR" sz="2400" dirty="0">
              <a:solidFill>
                <a:srgbClr val="2A6392"/>
              </a:solidFill>
            </a:endParaRPr>
          </a:p>
          <a:p>
            <a:pPr lvl="0">
              <a:buNone/>
            </a:pPr>
            <a:r>
              <a:rPr lang="el-GR" sz="2400" dirty="0">
                <a:solidFill>
                  <a:srgbClr val="2A6392"/>
                </a:solidFill>
              </a:rPr>
              <a:t>4. Εκδήλωση ενδιαφέροντος για </a:t>
            </a:r>
            <a:r>
              <a:rPr lang="el-GR" sz="2400" dirty="0" smtClean="0">
                <a:solidFill>
                  <a:srgbClr val="2A6392"/>
                </a:solidFill>
              </a:rPr>
              <a:t>κάποιο θέμα </a:t>
            </a:r>
            <a:r>
              <a:rPr lang="el-GR" sz="2400" dirty="0">
                <a:solidFill>
                  <a:srgbClr val="2A6392"/>
                </a:solidFill>
              </a:rPr>
              <a:t>(που σχετίζεται με τις ανάγκες ή τα ενδιαφέροντα των μαθητών/τριών)</a:t>
            </a:r>
          </a:p>
          <a:p>
            <a:pPr lvl="0">
              <a:buNone/>
            </a:pPr>
            <a:endParaRPr lang="el-GR" sz="2400" dirty="0">
              <a:solidFill>
                <a:srgbClr val="2A6392"/>
              </a:solidFill>
            </a:endParaRPr>
          </a:p>
          <a:p>
            <a:pPr lvl="0">
              <a:buNone/>
            </a:pPr>
            <a:r>
              <a:rPr lang="el-GR" sz="2400" dirty="0">
                <a:solidFill>
                  <a:srgbClr val="2A6392"/>
                </a:solidFill>
              </a:rPr>
              <a:t>5. Επικοινωνία με τον/ την υπεύθυνο/η ΠΣΔ της ΔΔΕΔΑ</a:t>
            </a:r>
          </a:p>
          <a:p>
            <a:pPr marL="0" indent="0">
              <a:buNone/>
            </a:pPr>
            <a:endParaRPr lang="el-GR" sz="2400" dirty="0" smtClean="0">
              <a:solidFill>
                <a:srgbClr val="2A6392"/>
              </a:solidFill>
            </a:endParaRPr>
          </a:p>
          <a:p>
            <a:endParaRPr lang="el-GR" dirty="0">
              <a:solidFill>
                <a:srgbClr val="2A6392"/>
              </a:solidFill>
            </a:endParaRPr>
          </a:p>
        </p:txBody>
      </p:sp>
      <p:sp useBgFill="1">
        <p:nvSpPr>
          <p:cNvPr id="14" name="Διπλωμένη γωνία 13"/>
          <p:cNvSpPr/>
          <p:nvPr/>
        </p:nvSpPr>
        <p:spPr>
          <a:xfrm rot="21009154">
            <a:off x="783250" y="580056"/>
            <a:ext cx="2094482" cy="504056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5746924" y="8451"/>
            <a:ext cx="3362670" cy="6858000"/>
            <a:chOff x="5746924" y="8451"/>
            <a:chExt cx="3362670" cy="6858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64"/>
            <a:stretch>
              <a:fillRect/>
            </a:stretch>
          </p:blipFill>
          <p:spPr bwMode="auto">
            <a:xfrm>
              <a:off x="5868144" y="8451"/>
              <a:ext cx="324145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Users\evrou\Downloads\Color (2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46924" y="2848002"/>
              <a:ext cx="3362670" cy="40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08108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3600" dirty="0">
                <a:solidFill>
                  <a:srgbClr val="C00000"/>
                </a:solidFill>
              </a:rPr>
              <a:t>ΠΡΟΣΟΧΗ:</a:t>
            </a:r>
            <a:br>
              <a:rPr lang="el-GR" sz="3600" dirty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412776"/>
            <a:ext cx="7744944" cy="49451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1600" dirty="0" smtClean="0"/>
              <a:t>    </a:t>
            </a:r>
            <a:r>
              <a:rPr lang="el-GR" sz="2400" dirty="0" smtClean="0"/>
              <a:t>Α</a:t>
            </a:r>
            <a:r>
              <a:rPr lang="en-US" sz="2400" dirty="0"/>
              <a:t>.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Προαιρετικότητα</a:t>
            </a:r>
            <a:r>
              <a:rPr lang="el-GR" sz="2400" dirty="0" smtClean="0"/>
              <a:t> για εκπαιδευτικούς και μαθητές/</a:t>
            </a:r>
            <a:r>
              <a:rPr lang="el-GR" sz="2400" dirty="0" err="1" smtClean="0"/>
              <a:t>τριες</a:t>
            </a:r>
            <a:r>
              <a:rPr lang="el-GR" sz="2400" dirty="0" smtClean="0"/>
              <a:t> </a:t>
            </a:r>
            <a:r>
              <a:rPr lang="el-GR" sz="1800" i="1" dirty="0" smtClean="0">
                <a:solidFill>
                  <a:srgbClr val="2A6392"/>
                </a:solidFill>
              </a:rPr>
              <a:t>(δεν προβλέπεται οικονομικό όφελος ή συμπλήρωση διδακτικού ωραρίου για τους εκπαιδευτικούς).</a:t>
            </a:r>
            <a:endParaRPr lang="el-GR" sz="2200" i="1" dirty="0" smtClean="0">
              <a:solidFill>
                <a:srgbClr val="2A6392"/>
              </a:solidFill>
            </a:endParaRPr>
          </a:p>
          <a:p>
            <a:pPr algn="just">
              <a:buNone/>
            </a:pPr>
            <a:endParaRPr lang="el-GR" sz="2200" dirty="0" smtClean="0">
              <a:solidFill>
                <a:srgbClr val="2A6392"/>
              </a:solidFill>
            </a:endParaRPr>
          </a:p>
          <a:p>
            <a:pPr algn="just"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   </a:t>
            </a:r>
            <a:r>
              <a:rPr lang="el-GR" sz="2400" dirty="0" smtClean="0"/>
              <a:t>Β. Ώρες υλοποίησης εκτός ωρολογίου προγράμματος </a:t>
            </a:r>
            <a:r>
              <a:rPr lang="el-GR" sz="1800" i="1" dirty="0" smtClean="0">
                <a:solidFill>
                  <a:srgbClr val="2A6392"/>
                </a:solidFill>
              </a:rPr>
              <a:t>(με εξαίρεση τους/τις μαθητές/</a:t>
            </a:r>
            <a:r>
              <a:rPr lang="el-GR" sz="1800" i="1" dirty="0" err="1" smtClean="0">
                <a:solidFill>
                  <a:srgbClr val="2A6392"/>
                </a:solidFill>
              </a:rPr>
              <a:t>τριες</a:t>
            </a:r>
            <a:r>
              <a:rPr lang="el-GR" sz="1800" i="1" dirty="0">
                <a:solidFill>
                  <a:srgbClr val="2A6392"/>
                </a:solidFill>
              </a:rPr>
              <a:t> </a:t>
            </a:r>
            <a:r>
              <a:rPr lang="el-GR" sz="1800" i="1" dirty="0" smtClean="0">
                <a:solidFill>
                  <a:srgbClr val="2A6392"/>
                </a:solidFill>
              </a:rPr>
              <a:t>των ΕΠΑ.Λ που λαμβάνουν μέρος σε σχολικές δραστηριότητες στο πλαίσιο της Ζώνης Δημιουργικών Δραστηριοτήτων στην Α΄ ΕΠΑΛ και τις Σχολικές Μονάδες</a:t>
            </a:r>
            <a:r>
              <a:rPr lang="en-US" sz="1800" i="1" dirty="0" smtClean="0">
                <a:solidFill>
                  <a:srgbClr val="2A6392"/>
                </a:solidFill>
              </a:rPr>
              <a:t> </a:t>
            </a:r>
            <a:r>
              <a:rPr lang="el-GR" sz="1800" i="1" dirty="0" smtClean="0">
                <a:solidFill>
                  <a:srgbClr val="2A6392"/>
                </a:solidFill>
              </a:rPr>
              <a:t>Ειδικής Αγωγής και Εκπαίδευσης της Δευτεροβάθμιας Εκπαίδευσης που μπορούν</a:t>
            </a:r>
            <a:r>
              <a:rPr lang="en-US" sz="1800" i="1" dirty="0" smtClean="0">
                <a:solidFill>
                  <a:srgbClr val="2A6392"/>
                </a:solidFill>
              </a:rPr>
              <a:t> </a:t>
            </a:r>
            <a:r>
              <a:rPr lang="el-GR" sz="1800" i="1" dirty="0" smtClean="0">
                <a:solidFill>
                  <a:srgbClr val="2A6392"/>
                </a:solidFill>
              </a:rPr>
              <a:t>να</a:t>
            </a:r>
            <a:r>
              <a:rPr lang="en-US" sz="1800" i="1" dirty="0" smtClean="0">
                <a:solidFill>
                  <a:srgbClr val="2A6392"/>
                </a:solidFill>
              </a:rPr>
              <a:t> </a:t>
            </a:r>
            <a:r>
              <a:rPr lang="el-GR" sz="1800" i="1" dirty="0" smtClean="0">
                <a:solidFill>
                  <a:srgbClr val="2A6392"/>
                </a:solidFill>
              </a:rPr>
              <a:t>υλοποιούνται ΠΣΔ και εντός του ωρολογίου προγράμματος, αξιοποιώντας τη δυνατότητα</a:t>
            </a:r>
            <a:r>
              <a:rPr lang="en-US" sz="1800" i="1" dirty="0" smtClean="0">
                <a:solidFill>
                  <a:srgbClr val="2A6392"/>
                </a:solidFill>
              </a:rPr>
              <a:t> </a:t>
            </a:r>
            <a:r>
              <a:rPr lang="el-GR" sz="1800" i="1" dirty="0" err="1" smtClean="0">
                <a:solidFill>
                  <a:srgbClr val="2A6392"/>
                </a:solidFill>
              </a:rPr>
              <a:t>διαθεματικής</a:t>
            </a:r>
            <a:r>
              <a:rPr lang="el-GR" sz="1800" i="1" dirty="0" smtClean="0">
                <a:solidFill>
                  <a:srgbClr val="2A6392"/>
                </a:solidFill>
              </a:rPr>
              <a:t> προσέγγισης σε όλα τα γνωστικά αντικείμενα). </a:t>
            </a:r>
            <a:endParaRPr lang="el-GR" sz="2200" i="1" dirty="0" smtClean="0">
              <a:solidFill>
                <a:srgbClr val="2A6392"/>
              </a:solidFill>
            </a:endParaRPr>
          </a:p>
          <a:p>
            <a:pPr marL="742950" indent="-742950" algn="just">
              <a:buNone/>
            </a:pPr>
            <a:endParaRPr lang="el-GR" sz="2200" dirty="0" smtClean="0">
              <a:solidFill>
                <a:srgbClr val="2A6392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rgbClr val="2A6392"/>
                </a:solidFill>
              </a:rPr>
              <a:t>   </a:t>
            </a:r>
            <a:r>
              <a:rPr lang="el-GR" sz="2400" dirty="0" smtClean="0"/>
              <a:t>Γ. Διάρκεια τουλάχιστον 3 μήνες [οποτεδήποτε κατά τη διάρκεια του διδακτικού έτους (μετά όμως από την έγκρισή τους) και μέχρι δέκα (10) ημέρες πριν τη λήξη των μαθημάτων]. </a:t>
            </a:r>
          </a:p>
          <a:p>
            <a:pPr algn="just">
              <a:buNone/>
            </a:pPr>
            <a:endParaRPr lang="el-GR" sz="2200" dirty="0" smtClean="0">
              <a:solidFill>
                <a:srgbClr val="2A6392"/>
              </a:solidFill>
            </a:endParaRPr>
          </a:p>
          <a:p>
            <a:pPr algn="just"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    </a:t>
            </a:r>
            <a:endParaRPr lang="el-GR" sz="5600" dirty="0">
              <a:solidFill>
                <a:srgbClr val="2A63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ΠΡΟΣΟΧΗ: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l-GR" sz="2200" dirty="0" smtClean="0"/>
              <a:t>Δ. Ένας έως τρεις εκπαιδευτικοί σε κάθε Πρόγραμμα [συντονιστής/</a:t>
            </a:r>
            <a:r>
              <a:rPr lang="el-GR" sz="2200" dirty="0" err="1" smtClean="0"/>
              <a:t>στρι</a:t>
            </a:r>
            <a:r>
              <a:rPr lang="el-GR" sz="2200" dirty="0" smtClean="0"/>
              <a:t>α + συμμετέχοντες/-ουσες (ένας/μία ή δύο)].</a:t>
            </a:r>
          </a:p>
          <a:p>
            <a:pPr algn="just">
              <a:buNone/>
            </a:pPr>
            <a:endParaRPr lang="el-GR" sz="2200" dirty="0"/>
          </a:p>
          <a:p>
            <a:pPr algn="just">
              <a:buNone/>
            </a:pPr>
            <a:r>
              <a:rPr lang="el-GR" sz="2200" dirty="0"/>
              <a:t>    </a:t>
            </a:r>
            <a:r>
              <a:rPr lang="el-GR" sz="2200" dirty="0" smtClean="0"/>
              <a:t> Ε</a:t>
            </a:r>
            <a:r>
              <a:rPr lang="el-GR" sz="2200" dirty="0"/>
              <a:t>. </a:t>
            </a:r>
            <a:r>
              <a:rPr lang="el-GR" sz="2200" dirty="0" smtClean="0"/>
              <a:t>   Κάθε </a:t>
            </a:r>
            <a:r>
              <a:rPr lang="el-GR" sz="2200" dirty="0"/>
              <a:t>εκπαιδευτικός μπορεί να συντονίζει ένα Πρόγραμμα και να συμμετέχει σε ένα ή δύο Προγράμματα επιπλέον</a:t>
            </a:r>
            <a:r>
              <a:rPr lang="el-GR" sz="2200" dirty="0" smtClean="0"/>
              <a:t>.</a:t>
            </a:r>
          </a:p>
          <a:p>
            <a:pPr algn="just">
              <a:buNone/>
            </a:pPr>
            <a:endParaRPr lang="el-GR" sz="2200" dirty="0" smtClean="0"/>
          </a:p>
          <a:p>
            <a:pPr algn="just">
              <a:buNone/>
            </a:pPr>
            <a:r>
              <a:rPr lang="el-GR" sz="2200" dirty="0" smtClean="0"/>
              <a:t>     Στ.  Κάθε μαθητής/-</a:t>
            </a:r>
            <a:r>
              <a:rPr lang="el-GR" sz="2200" dirty="0" err="1" smtClean="0"/>
              <a:t>τρια</a:t>
            </a:r>
            <a:r>
              <a:rPr lang="el-GR" sz="2200" dirty="0" smtClean="0"/>
              <a:t> μπορεί να συμμετέχει σε ένα έως τρία Προγράμματα</a:t>
            </a:r>
            <a:endParaRPr lang="el-GR" sz="22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6. Προτάσεις εκπαιδευτικών για θέματα, ώστε να επιλέξουν οι μαθητές/-</a:t>
            </a:r>
            <a:r>
              <a:rPr lang="el-GR" sz="2200" dirty="0" err="1" smtClean="0">
                <a:solidFill>
                  <a:srgbClr val="2A6392"/>
                </a:solidFill>
              </a:rPr>
              <a:t>τριες</a:t>
            </a:r>
            <a:endParaRPr lang="el-GR" sz="2200" dirty="0" smtClean="0">
              <a:solidFill>
                <a:srgbClr val="2A6392"/>
              </a:solidFill>
            </a:endParaRPr>
          </a:p>
          <a:p>
            <a:pPr>
              <a:buNone/>
            </a:pPr>
            <a:endParaRPr lang="el-GR" sz="2200" dirty="0">
              <a:solidFill>
                <a:srgbClr val="2A6392"/>
              </a:solidFill>
            </a:endParaRPr>
          </a:p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7. Ενημέρωση μαθητών/-τριών για τα πιθανά ΠΣΔ μέσω:</a:t>
            </a:r>
          </a:p>
          <a:p>
            <a:r>
              <a:rPr lang="el-GR" sz="2200" dirty="0" smtClean="0"/>
              <a:t>ανάρτησης στον πίνακα ανακοινώσεων</a:t>
            </a:r>
          </a:p>
          <a:p>
            <a:r>
              <a:rPr lang="el-GR" sz="2200" dirty="0"/>
              <a:t>α</a:t>
            </a:r>
            <a:r>
              <a:rPr lang="el-GR" sz="2200" dirty="0" smtClean="0"/>
              <a:t>νάρτησης στην ιστοσελίδα του σχολείου</a:t>
            </a:r>
          </a:p>
          <a:p>
            <a:r>
              <a:rPr lang="el-GR" sz="2200" dirty="0"/>
              <a:t>δ</a:t>
            </a:r>
            <a:r>
              <a:rPr lang="el-GR" sz="2200" dirty="0" smtClean="0"/>
              <a:t>ημιουργία αρχείο</a:t>
            </a:r>
            <a:r>
              <a:rPr lang="el-GR" sz="2200" dirty="0"/>
              <a:t>υ</a:t>
            </a:r>
            <a:r>
              <a:rPr lang="el-GR" sz="2200" dirty="0" smtClean="0"/>
              <a:t> </a:t>
            </a:r>
            <a:r>
              <a:rPr lang="en-US" sz="2200" dirty="0" smtClean="0"/>
              <a:t>google.doc</a:t>
            </a:r>
            <a:r>
              <a:rPr lang="el-GR" sz="2200" dirty="0" smtClean="0"/>
              <a:t> για εκδήλωση ενδιαφέροντος μαθητών/τριών</a:t>
            </a:r>
          </a:p>
          <a:p>
            <a:r>
              <a:rPr lang="el-GR" sz="2200" dirty="0" smtClean="0"/>
              <a:t>κ.ά.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5746924" y="8451"/>
            <a:ext cx="3362670" cy="6858000"/>
            <a:chOff x="5746924" y="8451"/>
            <a:chExt cx="3362670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64"/>
            <a:stretch>
              <a:fillRect/>
            </a:stretch>
          </p:blipFill>
          <p:spPr bwMode="auto">
            <a:xfrm>
              <a:off x="5868144" y="8451"/>
              <a:ext cx="324145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Users\evrou\Downloads\Color (2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46924" y="2848002"/>
              <a:ext cx="3362670" cy="40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 useBgFill="1">
        <p:nvSpPr>
          <p:cNvPr id="8" name="Διπλωμένη γωνία 7"/>
          <p:cNvSpPr/>
          <p:nvPr/>
        </p:nvSpPr>
        <p:spPr>
          <a:xfrm rot="21009154">
            <a:off x="783250" y="580056"/>
            <a:ext cx="2094482" cy="504056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5184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>
                <a:solidFill>
                  <a:srgbClr val="2A6392"/>
                </a:solidFill>
              </a:rPr>
              <a:t>     8. Συγκρότηση ομάδας μαθητών/τριών</a:t>
            </a:r>
          </a:p>
          <a:p>
            <a:pPr>
              <a:buNone/>
            </a:pPr>
            <a:endParaRPr lang="el-GR" sz="2200" dirty="0" smtClean="0"/>
          </a:p>
          <a:p>
            <a:pPr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  </a:t>
            </a:r>
            <a:r>
              <a:rPr lang="el-GR" sz="2000" u="sng" dirty="0" smtClean="0"/>
              <a:t>Αμιγής </a:t>
            </a:r>
            <a:r>
              <a:rPr lang="el-GR" sz="2000" dirty="0" smtClean="0"/>
              <a:t>(ολόκληρο τμήμα) ή </a:t>
            </a:r>
            <a:r>
              <a:rPr lang="el-GR" sz="2000" u="sng" dirty="0" smtClean="0"/>
              <a:t>μικτή </a:t>
            </a:r>
            <a:r>
              <a:rPr lang="el-GR" sz="2000" dirty="0" smtClean="0"/>
              <a:t>ομάδα (από διαφορετικά τμήματα, τάξεις, τομείς ειδικότητες ή από διαφορετικές σχολικές μονάδες στο πλαίσιο </a:t>
            </a:r>
            <a:r>
              <a:rPr lang="el-GR" sz="2000" dirty="0" err="1" smtClean="0"/>
              <a:t>διασχολικής</a:t>
            </a:r>
            <a:r>
              <a:rPr lang="el-GR" sz="2000" dirty="0" smtClean="0"/>
              <a:t> συνεργασίας όταν πρόκειται για Σχολικές Μονάδες Ειδικής Αγωγής και Εκπαίδευσης Π.Ε. και Δ.Ε)</a:t>
            </a:r>
          </a:p>
          <a:p>
            <a:pPr algn="just">
              <a:buNone/>
            </a:pPr>
            <a:r>
              <a:rPr lang="el-GR" sz="2200" dirty="0" smtClean="0"/>
              <a:t> </a:t>
            </a:r>
          </a:p>
          <a:p>
            <a:pPr algn="just">
              <a:buNone/>
            </a:pPr>
            <a:r>
              <a:rPr lang="el-GR" sz="2200" dirty="0"/>
              <a:t> </a:t>
            </a:r>
            <a:r>
              <a:rPr lang="el-GR" sz="2200" dirty="0" smtClean="0"/>
              <a:t>    </a:t>
            </a:r>
            <a:r>
              <a:rPr lang="el-GR" sz="2200" dirty="0">
                <a:solidFill>
                  <a:srgbClr val="C00000"/>
                </a:solidFill>
              </a:rPr>
              <a:t>ΠΡΟΣΟΧΗ:</a:t>
            </a:r>
            <a:r>
              <a:rPr lang="el-GR" sz="2200" dirty="0" smtClean="0"/>
              <a:t> μέχρι 30 μαθητές/-</a:t>
            </a:r>
            <a:r>
              <a:rPr lang="el-GR" sz="2200" dirty="0" err="1" smtClean="0"/>
              <a:t>τριες</a:t>
            </a:r>
            <a:endParaRPr lang="el-GR" sz="2200" dirty="0" smtClean="0"/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>
            <a:fillRect/>
          </a:stretch>
        </p:blipFill>
        <p:spPr bwMode="auto">
          <a:xfrm>
            <a:off x="5868144" y="8451"/>
            <a:ext cx="32414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vrou\Downloads\Color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5625" y="3400700"/>
            <a:ext cx="2868375" cy="34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Διπλωμένη γωνία 8"/>
          <p:cNvSpPr/>
          <p:nvPr/>
        </p:nvSpPr>
        <p:spPr>
          <a:xfrm rot="21009154">
            <a:off x="783250" y="580056"/>
            <a:ext cx="2094482" cy="504056"/>
          </a:xfrm>
          <a:prstGeom prst="foldedCorne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ΔΙΑΔΙΚΑΣΤΙΚΑ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1118</Words>
  <Application>Microsoft Office PowerPoint</Application>
  <PresentationFormat>Προβολή στην οθόνη (4:3)</PresentationFormat>
  <Paragraphs>214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 Προγράμματα  Σχολικών Δραστηριοτήτων ΠΣΔ</vt:lpstr>
      <vt:lpstr>        Τι είναι τα  Προγράμματα Σχολικών Δραστηριοτήτων    </vt:lpstr>
      <vt:lpstr> Τι δεν είναι τα  Προγράμματα Σχολικών Δραστηριοτήτων</vt:lpstr>
      <vt:lpstr>Παρουσίαση του PowerPoint</vt:lpstr>
      <vt:lpstr>Παρουσίαση του PowerPoint</vt:lpstr>
      <vt:lpstr>   ΠΡΟΣΟΧΗ:   </vt:lpstr>
      <vt:lpstr>ΠΡΟΣΟΧΗ: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ΥΛΟΠΟΙΗΣΗ ΠΡΟΓΡΑΜΜΑΤΟΣ</vt:lpstr>
      <vt:lpstr>Παρουσίαση του PowerPoint</vt:lpstr>
      <vt:lpstr>Μέθοδος: project</vt:lpstr>
      <vt:lpstr>Διαδικασία - Στάδια </vt:lpstr>
      <vt:lpstr>Τεχνικές ενεργητικές – συμμετοχικές  (που είναι σκόπιμο να εναλλάσσονται)</vt:lpstr>
      <vt:lpstr> Επισκέψεις - εκδρομές  (πατήστε ΕΔΩ)   </vt:lpstr>
      <vt:lpstr>Αξιολόγηση</vt:lpstr>
      <vt:lpstr>Παρουσίαση του PowerPoint</vt:lpstr>
      <vt:lpstr>Στο τέλος της σχολικής χρονιάς…</vt:lpstr>
      <vt:lpstr>Τελική παρουσίαση Προγραμμάτων</vt:lpstr>
      <vt:lpstr> ΠΡΟΤΕΙΝΟΜΕΝΗ ΚΕΝΤΡΙΚΗ ΘΕΜΑΤΙΚΗ ΕΝΟΤΗΤΑ  ΓΙΑ ΤΟ ΣΧΟΛΙΚΟ ΕΤΟΣ 2024-2025   </vt:lpstr>
      <vt:lpstr>ΠΡΟΤΕΙΝΟΜΕΝΗ ΚΕΝΤΡΙΚΗ ΘΕΜΑΤΙΚΗ ΕΝΟΤΗΤΑ  ΓΙΑ ΤΟ ΣΧΟΛΙΚΟ ΕΤΟΣ 2025-2026  </vt:lpstr>
      <vt:lpstr>Παρουσίαση του PowerPoint</vt:lpstr>
      <vt:lpstr>ΔΗΜΙΟΥΡΓΙΑ ΤΟΠΙΚΟΥ ΔΙΚΤΥΟΥ ΣΧΟΛΙΚΩΝ ΒΙΒΛΙΟΘΗΚΩΝ Από τη Δ.Δ.Ε. Δυτικής Αττικής </vt:lpstr>
      <vt:lpstr>To blog των Προγραμμάτων Σχολικών Δραστηριοτήτων</vt:lpstr>
      <vt:lpstr>   Προγράμματα  Σχολικών Δραστηριοτήτων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Προγράμματα Σχολικών Δραστηριοτήτων ΠΣΔ</dc:title>
  <dc:creator>Χρήστης των Windows</dc:creator>
  <cp:lastModifiedBy>Evangelia Vrouva</cp:lastModifiedBy>
  <cp:revision>122</cp:revision>
  <dcterms:created xsi:type="dcterms:W3CDTF">2025-02-04T12:13:00Z</dcterms:created>
  <dcterms:modified xsi:type="dcterms:W3CDTF">2026-01-04T04:12:11Z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DBCEE73F6F654E17A386D8EFA103BAD2_13</vt:lpwstr>
  </property>
  <property fmtid="{D5CDD505-2E9C-101B-9397-08002B2CF9AE}" pid="3" name="KSOProductBuildVer">
    <vt:lpwstr>1033-12.2.0.22549</vt:lpwstr>
  </property>
</Properties>
</file>