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3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ΧΡΟΝΙΚΗ</a:t>
            </a:r>
            <a:r>
              <a:rPr lang="el-GR" baseline="0"/>
              <a:t> ΣΤΙΓΜΗ ΑΤΥΧΗΜΑΤΟΣ</a:t>
            </a:r>
            <a:endParaRPr lang="el-G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58-4EE7-9389-0EFB6B6E403F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58-4EE7-9389-0EFB6B6E40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Φύλλο2!$B$2:$E$2</c:f>
              <c:strCache>
                <c:ptCount val="4"/>
                <c:pt idx="1">
                  <c:v>ΠΡΙΝ ΤΗΝ ΕΝΑΡΞΗ </c:v>
                </c:pt>
                <c:pt idx="2">
                  <c:v>ΔΙΑΛΕΙΜΜΑ</c:v>
                </c:pt>
                <c:pt idx="3">
                  <c:v>ΣΤΟ ΜΑΘΗΜΑ</c:v>
                </c:pt>
              </c:strCache>
            </c:strRef>
          </c:cat>
          <c:val>
            <c:numRef>
              <c:f>Φύλλο2!$B$3:$E$3</c:f>
              <c:numCache>
                <c:formatCode>General</c:formatCode>
                <c:ptCount val="4"/>
                <c:pt idx="1">
                  <c:v>8</c:v>
                </c:pt>
                <c:pt idx="2">
                  <c:v>33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58-4EE7-9389-0EFB6B6E4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0884176"/>
        <c:axId val="1160125696"/>
      </c:barChart>
      <c:catAx>
        <c:axId val="126088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60125696"/>
        <c:crosses val="autoZero"/>
        <c:auto val="1"/>
        <c:lblAlgn val="ctr"/>
        <c:lblOffset val="100"/>
        <c:noMultiLvlLbl val="0"/>
      </c:catAx>
      <c:valAx>
        <c:axId val="116012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6088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ΤΟΠΟΣ ΑΤΥΧΗΜΑΤΟΣ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>
                    <a:lumMod val="7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Φύλλο2!$B$21:$E$21</c:f>
              <c:strCache>
                <c:ptCount val="4"/>
                <c:pt idx="0">
                  <c:v>ΣΤΗΝ ΑΥΛΗ</c:v>
                </c:pt>
                <c:pt idx="1">
                  <c:v>ΣΤΙΣ ΣΚΑΛΕΣ</c:v>
                </c:pt>
                <c:pt idx="2">
                  <c:v>ΣΤΗΝ ΤΑΞΗ</c:v>
                </c:pt>
                <c:pt idx="3">
                  <c:v>ΣΤΟ ΔΡΟΜΟ ΓΙΑ ΤΟ ΣΧΟΛΕΙΟ</c:v>
                </c:pt>
              </c:strCache>
            </c:strRef>
          </c:cat>
          <c:val>
            <c:numRef>
              <c:f>Φύλλο2!$B$22:$E$22</c:f>
              <c:numCache>
                <c:formatCode>General</c:formatCode>
                <c:ptCount val="4"/>
                <c:pt idx="0">
                  <c:v>58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13-4BBF-959B-2084F4BCD0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6224800"/>
        <c:axId val="1089872640"/>
      </c:barChart>
      <c:catAx>
        <c:axId val="116622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89872640"/>
        <c:crosses val="autoZero"/>
        <c:auto val="1"/>
        <c:lblAlgn val="ctr"/>
        <c:lblOffset val="100"/>
        <c:noMultiLvlLbl val="0"/>
      </c:catAx>
      <c:valAx>
        <c:axId val="108987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6622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ΑΙΤΙΑ ΑΤΥΧΗΜΑΤΟΣ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AE2-4F92-ACA4-CF6777260AD9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AE2-4F92-ACA4-CF6777260AD9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AE2-4F92-ACA4-CF6777260A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Φύλλο2!$C$32:$E$32</c:f>
              <c:strCache>
                <c:ptCount val="3"/>
                <c:pt idx="0">
                  <c:v>Ο ΙΔΙΟΣ</c:v>
                </c:pt>
                <c:pt idx="1">
                  <c:v>ΣΥΜΜΑΘΗΤΗΣ</c:v>
                </c:pt>
                <c:pt idx="2">
                  <c:v>ΑΛΛΗ ΑΙΤΙΑ</c:v>
                </c:pt>
              </c:strCache>
            </c:strRef>
          </c:cat>
          <c:val>
            <c:numRef>
              <c:f>Φύλλο2!$C$33:$E$33</c:f>
              <c:numCache>
                <c:formatCode>General</c:formatCode>
                <c:ptCount val="3"/>
                <c:pt idx="0">
                  <c:v>30</c:v>
                </c:pt>
                <c:pt idx="1">
                  <c:v>25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E2-4F92-ACA4-CF6777260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3244624"/>
        <c:axId val="1260151136"/>
      </c:barChart>
      <c:catAx>
        <c:axId val="108324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60151136"/>
        <c:crosses val="autoZero"/>
        <c:auto val="1"/>
        <c:lblAlgn val="ctr"/>
        <c:lblOffset val="100"/>
        <c:noMultiLvlLbl val="0"/>
      </c:catAx>
      <c:valAx>
        <c:axId val="126015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8324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ΣΟΒΑΡΟΤΗΤΑ</a:t>
            </a:r>
            <a:r>
              <a:rPr lang="el-GR" baseline="0"/>
              <a:t> ΑΤΥΧΗΜΑΤΟΣ</a:t>
            </a:r>
            <a:endParaRPr lang="el-G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9A-4581-A7CF-5DEF77D3586E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69A-4581-A7CF-5DEF77D358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Φύλλο2!$B$44:$D$44</c:f>
              <c:strCache>
                <c:ptCount val="3"/>
                <c:pt idx="0">
                  <c:v>ΟΧΙ ΣΟΒΑΡΟ</c:v>
                </c:pt>
                <c:pt idx="1">
                  <c:v>ΝΟΣΗΛΕΙΑ</c:v>
                </c:pt>
                <c:pt idx="2">
                  <c:v>ΕΚΤΟΣ ΜΑΘΗΜΑΤΩΝ ΓΙΑ ΜΕΓΑΛΟ ΧΡΟΝΙΚΟ ΔΙΑΣΤΗΜΑ</c:v>
                </c:pt>
              </c:strCache>
            </c:strRef>
          </c:cat>
          <c:val>
            <c:numRef>
              <c:f>Φύλλο2!$B$45:$D$45</c:f>
              <c:numCache>
                <c:formatCode>General</c:formatCode>
                <c:ptCount val="3"/>
                <c:pt idx="0">
                  <c:v>62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9A-4581-A7CF-5DEF77D35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3242704"/>
        <c:axId val="1160132640"/>
      </c:barChart>
      <c:catAx>
        <c:axId val="108324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160132640"/>
        <c:crosses val="autoZero"/>
        <c:auto val="1"/>
        <c:lblAlgn val="ctr"/>
        <c:lblOffset val="100"/>
        <c:noMultiLvlLbl val="0"/>
      </c:catAx>
      <c:valAx>
        <c:axId val="1160132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8324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806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621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2348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845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1338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400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1016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663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35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23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562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15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217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1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198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E41DD-360A-4E1C-B24F-91D7B4C00A64}" type="datetimeFigureOut">
              <a:rPr lang="el-GR" smtClean="0"/>
              <a:t>9/2/2024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5B6672-1EE8-470B-96E3-8197944792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506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E933F5-BDD5-F962-0737-FE8B071FC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5629" y="885029"/>
            <a:ext cx="9144000" cy="2387600"/>
          </a:xfrm>
        </p:spPr>
        <p:txBody>
          <a:bodyPr>
            <a:normAutofit/>
          </a:bodyPr>
          <a:lstStyle/>
          <a:p>
            <a:r>
              <a:rPr lang="el-GR" sz="6600" dirty="0"/>
              <a:t>ΣΧΟΛΙΚΑ ΑΤΥΧΗΜΑΤΑ</a:t>
            </a:r>
          </a:p>
        </p:txBody>
      </p:sp>
    </p:spTree>
    <p:extLst>
      <p:ext uri="{BB962C8B-B14F-4D97-AF65-F5344CB8AC3E}">
        <p14:creationId xmlns:p14="http://schemas.microsoft.com/office/powerpoint/2010/main" val="216205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87725A-F167-9D0C-4E1B-4F40F5050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DE29E74-359B-9780-5894-947657CCE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μαθητές της ΣΤ τάξης του 5</a:t>
            </a:r>
            <a:r>
              <a:rPr lang="el-GR" baseline="30000" dirty="0"/>
              <a:t>ου</a:t>
            </a:r>
            <a:r>
              <a:rPr lang="el-GR" dirty="0"/>
              <a:t> Δημοτικού Σχολείου ερεύνησαν στο πλαίσιο του Γλωσσικού μαθήματος τη συχνότητα των ατυχημάτων και έβγαλαν κάποια συμπεράσματα.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Στην έρευνα συμμετείχαν οι μαθητές των Γ – Δ – Ε και ΣΤ τάξεων.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578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0722EC28-4A6D-82C2-8D96-1BF12352ABE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39732277"/>
              </p:ext>
            </p:extLst>
          </p:nvPr>
        </p:nvGraphicFramePr>
        <p:xfrm>
          <a:off x="770562" y="923586"/>
          <a:ext cx="5835721" cy="459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2CCC75B6-8465-6ACB-4D9A-F325D80612D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8660169"/>
              </p:ext>
            </p:extLst>
          </p:nvPr>
        </p:nvGraphicFramePr>
        <p:xfrm>
          <a:off x="7263294" y="965771"/>
          <a:ext cx="4880760" cy="480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929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15EA1CC4-DA1D-9DCA-4C2A-3AFD6C121A8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173458"/>
              </p:ext>
            </p:extLst>
          </p:nvPr>
        </p:nvGraphicFramePr>
        <p:xfrm>
          <a:off x="421240" y="1448656"/>
          <a:ext cx="5959012" cy="5275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Θέση περιεχομένου 7">
            <a:extLst>
              <a:ext uri="{FF2B5EF4-FFF2-40B4-BE49-F238E27FC236}">
                <a16:creationId xmlns:a16="http://schemas.microsoft.com/office/drawing/2014/main" id="{43B6A248-84D6-2E47-777D-30FEB076183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38690693"/>
              </p:ext>
            </p:extLst>
          </p:nvPr>
        </p:nvGraphicFramePr>
        <p:xfrm>
          <a:off x="6554913" y="1448655"/>
          <a:ext cx="5573730" cy="4633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08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EB660F-9438-26F2-733C-126573B4E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ΣΥΜΠΕΡΑΣΜΑΤΑ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4B57F76F-F98B-CE89-54D1-D52598E1F8F4}"/>
              </a:ext>
            </a:extLst>
          </p:cNvPr>
          <p:cNvSpPr/>
          <p:nvPr/>
        </p:nvSpPr>
        <p:spPr>
          <a:xfrm>
            <a:off x="1063375" y="1227762"/>
            <a:ext cx="10441236" cy="49572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περισσότερα ατυχήματα γίνονται στην αυλή κατά τη διάρκεια του διαλείμματος. </a:t>
            </a:r>
          </a:p>
          <a:p>
            <a:pPr algn="just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αιτία του ατυχήματος είναι οι ίδιοι οι μαθητές περισσότερο και οι συμμαθητές τους έπονται.</a:t>
            </a:r>
          </a:p>
          <a:p>
            <a:pPr algn="just"/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Τα ατυχήματα δεν είναι τόσο σοβαρά, ώστε να χρειάζεται νοσηλεία σε νοσοκομείο.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246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95</Words>
  <Application>Microsoft Office PowerPoint</Application>
  <PresentationFormat>Ευρεία οθόνη</PresentationFormat>
  <Paragraphs>15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Θρόισμα</vt:lpstr>
      <vt:lpstr>ΣΧΟΛΙΚΑ ΑΤΥΧΗΜΑΤΑ</vt:lpstr>
      <vt:lpstr>ΕΡΕΥΝΑ</vt:lpstr>
      <vt:lpstr>Παρουσίαση του PowerPoint</vt:lpstr>
      <vt:lpstr>Παρουσίαση του PowerPoint</vt:lpstr>
      <vt:lpstr>ΣΥΜΠΕΡΑΣΜΑΤΑ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ΣΧΟΛΙΚΑ ΑΤΥΧΗΜΑΤΑ</dc:title>
  <dc:creator>Admin</dc:creator>
  <cp:lastModifiedBy>Admin</cp:lastModifiedBy>
  <cp:revision>5</cp:revision>
  <dcterms:created xsi:type="dcterms:W3CDTF">2024-02-08T22:26:48Z</dcterms:created>
  <dcterms:modified xsi:type="dcterms:W3CDTF">2024-02-08T22:41:59Z</dcterms:modified>
</cp:coreProperties>
</file>