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FFCC"/>
    <a:srgbClr val="CC0099"/>
    <a:srgbClr val="FF00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04EB5A-180B-46C2-B9AB-6FAE7FBE6623}" type="datetimeFigureOut">
              <a:rPr lang="el-GR" smtClean="0"/>
              <a:pPr/>
              <a:t>9/3/2025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A55FD-6D61-481C-9686-A7F6317044E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5627B-328B-47AA-8DC7-AFC76693C8F9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390A-CA06-4720-9593-87C26E90D992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655C0-4AB3-426A-91BF-A170CCB47F73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8DE2-F63E-4DDE-BDC2-71C748F5E7D5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EDCE-AEDA-47CF-B8B5-9AC0C779C312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AA07B-49B4-46F8-8F9C-C71BF893600A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8589-2D0C-4B8B-AA3F-848A70D76CDD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0CD35-D371-405C-A8EB-67CB842E69B7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A69CB-7784-4B21-B0D6-3D6409C53E7F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3F135-EC07-451F-8B1A-7C9DDFED8347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C7E80-C34C-4F65-933F-9CD3178A52F6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F0666-EB08-439E-887E-AF0EA6C3D899}" type="datetime1">
              <a:rPr lang="el-GR" smtClean="0"/>
              <a:pPr/>
              <a:t>9/3/2025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Ευανθία Κοτζαθανάση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Μαθαίνω την ώρα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-180528" y="4293096"/>
            <a:ext cx="2483768" cy="1052736"/>
          </a:xfrm>
        </p:spPr>
        <p:txBody>
          <a:bodyPr>
            <a:normAutofit/>
          </a:bodyPr>
          <a:lstStyle/>
          <a:p>
            <a:r>
              <a:rPr lang="el-GR" sz="3200" u="sng" dirty="0" smtClean="0">
                <a:latin typeface="Times New Roman" pitchFamily="18" charset="0"/>
                <a:cs typeface="Times New Roman" pitchFamily="18" charset="0"/>
              </a:rPr>
              <a:t>Οι δείκτες</a:t>
            </a:r>
            <a:endParaRPr lang="el-GR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Έλλειψη"/>
          <p:cNvSpPr/>
          <p:nvPr/>
        </p:nvSpPr>
        <p:spPr>
          <a:xfrm>
            <a:off x="2699792" y="764704"/>
            <a:ext cx="5544616" cy="566124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l-GR"/>
          </a:p>
        </p:txBody>
      </p:sp>
      <p:sp>
        <p:nvSpPr>
          <p:cNvPr id="5" name="4 - Έλλειψη"/>
          <p:cNvSpPr/>
          <p:nvPr/>
        </p:nvSpPr>
        <p:spPr>
          <a:xfrm>
            <a:off x="5436096" y="32849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9" name="8 - Ευθεία γραμμή σύνδεσης"/>
          <p:cNvCxnSpPr/>
          <p:nvPr/>
        </p:nvCxnSpPr>
        <p:spPr>
          <a:xfrm>
            <a:off x="5508104" y="548680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H="1">
            <a:off x="7956376" y="3356992"/>
            <a:ext cx="5760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εία γραμμή σύνδεσης"/>
          <p:cNvCxnSpPr/>
          <p:nvPr/>
        </p:nvCxnSpPr>
        <p:spPr>
          <a:xfrm flipH="1">
            <a:off x="2483768" y="3356992"/>
            <a:ext cx="50405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5508104" y="6093296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TextBox"/>
          <p:cNvSpPr txBox="1"/>
          <p:nvPr/>
        </p:nvSpPr>
        <p:spPr>
          <a:xfrm>
            <a:off x="5220072" y="-4654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1979712" y="312180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8676456" y="306896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16 - TextBox"/>
          <p:cNvSpPr txBox="1"/>
          <p:nvPr/>
        </p:nvSpPr>
        <p:spPr>
          <a:xfrm>
            <a:off x="5292080" y="636216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17 - Ευθεία γραμμή σύνδεσης"/>
          <p:cNvCxnSpPr/>
          <p:nvPr/>
        </p:nvCxnSpPr>
        <p:spPr>
          <a:xfrm flipH="1">
            <a:off x="6804248" y="980728"/>
            <a:ext cx="216024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Ευθεία γραμμή σύνδεσης"/>
          <p:cNvCxnSpPr/>
          <p:nvPr/>
        </p:nvCxnSpPr>
        <p:spPr>
          <a:xfrm flipH="1">
            <a:off x="7668344" y="1988840"/>
            <a:ext cx="360040" cy="2160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 flipH="1" flipV="1">
            <a:off x="7812360" y="4869160"/>
            <a:ext cx="360040" cy="1440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- Ευθεία γραμμή σύνδεσης"/>
          <p:cNvCxnSpPr/>
          <p:nvPr/>
        </p:nvCxnSpPr>
        <p:spPr>
          <a:xfrm flipH="1" flipV="1">
            <a:off x="6876256" y="5877272"/>
            <a:ext cx="144016" cy="2160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- Ευθεία γραμμή σύνδεσης"/>
          <p:cNvCxnSpPr/>
          <p:nvPr/>
        </p:nvCxnSpPr>
        <p:spPr>
          <a:xfrm flipV="1">
            <a:off x="3923928" y="5805264"/>
            <a:ext cx="216024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- Ευθεία γραμμή σύνδεσης"/>
          <p:cNvCxnSpPr/>
          <p:nvPr/>
        </p:nvCxnSpPr>
        <p:spPr>
          <a:xfrm flipV="1">
            <a:off x="2771800" y="4653136"/>
            <a:ext cx="360040" cy="2160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- Ευθεία γραμμή σύνδεσης"/>
          <p:cNvCxnSpPr/>
          <p:nvPr/>
        </p:nvCxnSpPr>
        <p:spPr>
          <a:xfrm>
            <a:off x="3059832" y="1844824"/>
            <a:ext cx="360040" cy="2160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- Ευθεία γραμμή σύνδεσης"/>
          <p:cNvCxnSpPr/>
          <p:nvPr/>
        </p:nvCxnSpPr>
        <p:spPr>
          <a:xfrm>
            <a:off x="4067944" y="908720"/>
            <a:ext cx="216024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- TextBox"/>
          <p:cNvSpPr txBox="1"/>
          <p:nvPr/>
        </p:nvSpPr>
        <p:spPr>
          <a:xfrm>
            <a:off x="7092280" y="40466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39 - TextBox"/>
          <p:cNvSpPr txBox="1"/>
          <p:nvPr/>
        </p:nvSpPr>
        <p:spPr>
          <a:xfrm>
            <a:off x="8172400" y="162880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40 - TextBox"/>
          <p:cNvSpPr txBox="1"/>
          <p:nvPr/>
        </p:nvSpPr>
        <p:spPr>
          <a:xfrm>
            <a:off x="8244408" y="477798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41 - TextBox"/>
          <p:cNvSpPr txBox="1"/>
          <p:nvPr/>
        </p:nvSpPr>
        <p:spPr>
          <a:xfrm>
            <a:off x="6948264" y="602128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42 - TextBox"/>
          <p:cNvSpPr txBox="1"/>
          <p:nvPr/>
        </p:nvSpPr>
        <p:spPr>
          <a:xfrm>
            <a:off x="3563888" y="602128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43 - TextBox"/>
          <p:cNvSpPr txBox="1"/>
          <p:nvPr/>
        </p:nvSpPr>
        <p:spPr>
          <a:xfrm>
            <a:off x="2339752" y="472514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- TextBox"/>
          <p:cNvSpPr txBox="1"/>
          <p:nvPr/>
        </p:nvSpPr>
        <p:spPr>
          <a:xfrm>
            <a:off x="2339752" y="134076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45 - TextBox"/>
          <p:cNvSpPr txBox="1"/>
          <p:nvPr/>
        </p:nvSpPr>
        <p:spPr>
          <a:xfrm>
            <a:off x="3419872" y="188640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l-GR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1 - Τίτλος"/>
          <p:cNvSpPr txBox="1">
            <a:spLocks/>
          </p:cNvSpPr>
          <p:nvPr/>
        </p:nvSpPr>
        <p:spPr>
          <a:xfrm>
            <a:off x="-108520" y="188640"/>
            <a:ext cx="2483768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Οι αριθμοί</a:t>
            </a:r>
            <a:endParaRPr kumimoji="0" lang="el-GR" sz="3200" b="0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" name="50 - Δεξιό βέλος"/>
          <p:cNvSpPr/>
          <p:nvPr/>
        </p:nvSpPr>
        <p:spPr>
          <a:xfrm rot="16200000">
            <a:off x="4824028" y="2168860"/>
            <a:ext cx="1368152" cy="864096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51 - TextBox"/>
          <p:cNvSpPr txBox="1"/>
          <p:nvPr/>
        </p:nvSpPr>
        <p:spPr>
          <a:xfrm>
            <a:off x="179512" y="5301208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l-G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ωροδείκτης</a:t>
            </a:r>
            <a:endParaRPr lang="el-G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52 - TextBox"/>
          <p:cNvSpPr txBox="1"/>
          <p:nvPr/>
        </p:nvSpPr>
        <p:spPr>
          <a:xfrm>
            <a:off x="179512" y="5858108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l-G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λεπτοδείκτης</a:t>
            </a:r>
            <a:endParaRPr lang="el-GR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53 - Αριστερό βέλος"/>
          <p:cNvSpPr/>
          <p:nvPr/>
        </p:nvSpPr>
        <p:spPr>
          <a:xfrm rot="20282831">
            <a:off x="2710181" y="3568764"/>
            <a:ext cx="2789592" cy="59662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55 - TextBox"/>
          <p:cNvSpPr txBox="1"/>
          <p:nvPr/>
        </p:nvSpPr>
        <p:spPr>
          <a:xfrm>
            <a:off x="179512" y="6290156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l-G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δευτερολεπτοδείκτης</a:t>
            </a:r>
            <a:endParaRPr lang="el-GR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56 - Δεξιό βέλος"/>
          <p:cNvSpPr/>
          <p:nvPr/>
        </p:nvSpPr>
        <p:spPr>
          <a:xfrm>
            <a:off x="5508104" y="3212976"/>
            <a:ext cx="2736304" cy="216024"/>
          </a:xfrm>
          <a:prstGeom prst="rightArrow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δευτερόλεπτα</a:t>
            </a:r>
            <a:endParaRPr lang="el-GR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3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14" grpId="0"/>
      <p:bldP spid="15" grpId="0"/>
      <p:bldP spid="16" grpId="0"/>
      <p:bldP spid="17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51" grpId="0" animBg="1"/>
      <p:bldP spid="52" grpId="0"/>
      <p:bldP spid="53" grpId="0"/>
      <p:bldP spid="54" grpId="0" animBg="1"/>
      <p:bldP spid="56" grpId="0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8892480" cy="1138138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Ακριβώς </a:t>
            </a:r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Όταν ο</a:t>
            </a:r>
            <a:r>
              <a:rPr lang="el-GR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λεπτοδείκτης</a:t>
            </a:r>
            <a:r>
              <a:rPr lang="el-GR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είναι στο </a:t>
            </a:r>
            <a:r>
              <a:rPr lang="el-GR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endParaRPr lang="el-GR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71 - Έλλειψη"/>
          <p:cNvSpPr/>
          <p:nvPr/>
        </p:nvSpPr>
        <p:spPr>
          <a:xfrm>
            <a:off x="611560" y="1825079"/>
            <a:ext cx="3528392" cy="35283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4" name="73 - Δεξιό βέλος"/>
          <p:cNvSpPr/>
          <p:nvPr/>
        </p:nvSpPr>
        <p:spPr>
          <a:xfrm>
            <a:off x="2483768" y="3337247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74 - Αριστερό βέλος"/>
          <p:cNvSpPr/>
          <p:nvPr/>
        </p:nvSpPr>
        <p:spPr>
          <a:xfrm rot="5400000">
            <a:off x="1547663" y="2689175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7" name="76 - Ευθεία γραμμή σύνδεσης"/>
          <p:cNvCxnSpPr/>
          <p:nvPr/>
        </p:nvCxnSpPr>
        <p:spPr>
          <a:xfrm>
            <a:off x="2411760" y="1681063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- Ευθεία γραμμή σύνδεσης"/>
          <p:cNvCxnSpPr/>
          <p:nvPr/>
        </p:nvCxnSpPr>
        <p:spPr>
          <a:xfrm flipV="1">
            <a:off x="3275856" y="2041103"/>
            <a:ext cx="144016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- Ευθεία γραμμή σύνδεσης"/>
          <p:cNvCxnSpPr/>
          <p:nvPr/>
        </p:nvCxnSpPr>
        <p:spPr>
          <a:xfrm flipV="1">
            <a:off x="3851920" y="2761183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- Ευθεία γραμμή σύνδεσης"/>
          <p:cNvCxnSpPr/>
          <p:nvPr/>
        </p:nvCxnSpPr>
        <p:spPr>
          <a:xfrm flipV="1">
            <a:off x="4004320" y="3544887"/>
            <a:ext cx="279648" cy="83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- Ευθεία γραμμή σύνδεσης"/>
          <p:cNvCxnSpPr/>
          <p:nvPr/>
        </p:nvCxnSpPr>
        <p:spPr>
          <a:xfrm flipV="1">
            <a:off x="547936" y="3553271"/>
            <a:ext cx="279648" cy="83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- Ευθεία γραμμή σύνδεσης"/>
          <p:cNvCxnSpPr/>
          <p:nvPr/>
        </p:nvCxnSpPr>
        <p:spPr>
          <a:xfrm>
            <a:off x="2411760" y="5209455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- Ευθεία γραμμή σύνδεσης"/>
          <p:cNvCxnSpPr/>
          <p:nvPr/>
        </p:nvCxnSpPr>
        <p:spPr>
          <a:xfrm>
            <a:off x="1403648" y="1969095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- Ευθεία γραμμή σύνδεσης"/>
          <p:cNvCxnSpPr/>
          <p:nvPr/>
        </p:nvCxnSpPr>
        <p:spPr>
          <a:xfrm flipH="1">
            <a:off x="1403648" y="4993431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- Ευθεία γραμμή σύνδεσης"/>
          <p:cNvCxnSpPr/>
          <p:nvPr/>
        </p:nvCxnSpPr>
        <p:spPr>
          <a:xfrm>
            <a:off x="755576" y="2689175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- Ευθεία γραμμή σύνδεσης"/>
          <p:cNvCxnSpPr/>
          <p:nvPr/>
        </p:nvCxnSpPr>
        <p:spPr>
          <a:xfrm flipH="1">
            <a:off x="755576" y="4417367"/>
            <a:ext cx="216024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- Ευθεία γραμμή σύνδεσης"/>
          <p:cNvCxnSpPr/>
          <p:nvPr/>
        </p:nvCxnSpPr>
        <p:spPr>
          <a:xfrm>
            <a:off x="3275856" y="4993431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- Ευθεία γραμμή σύνδεσης"/>
          <p:cNvCxnSpPr/>
          <p:nvPr/>
        </p:nvCxnSpPr>
        <p:spPr>
          <a:xfrm>
            <a:off x="3851920" y="4345359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98 - TextBox"/>
          <p:cNvSpPr txBox="1"/>
          <p:nvPr/>
        </p:nvSpPr>
        <p:spPr>
          <a:xfrm>
            <a:off x="3419872" y="166131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99 - TextBox"/>
          <p:cNvSpPr txBox="1"/>
          <p:nvPr/>
        </p:nvSpPr>
        <p:spPr>
          <a:xfrm>
            <a:off x="4139952" y="2525414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100 - TextBox"/>
          <p:cNvSpPr txBox="1"/>
          <p:nvPr/>
        </p:nvSpPr>
        <p:spPr>
          <a:xfrm>
            <a:off x="4355976" y="3389510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101 - TextBox"/>
          <p:cNvSpPr txBox="1"/>
          <p:nvPr/>
        </p:nvSpPr>
        <p:spPr>
          <a:xfrm>
            <a:off x="4067944" y="4273351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102 - TextBox"/>
          <p:cNvSpPr txBox="1"/>
          <p:nvPr/>
        </p:nvSpPr>
        <p:spPr>
          <a:xfrm>
            <a:off x="3491880" y="526171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103 - TextBox"/>
          <p:cNvSpPr txBox="1"/>
          <p:nvPr/>
        </p:nvSpPr>
        <p:spPr>
          <a:xfrm>
            <a:off x="2267744" y="55694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104 - TextBox"/>
          <p:cNvSpPr txBox="1"/>
          <p:nvPr/>
        </p:nvSpPr>
        <p:spPr>
          <a:xfrm>
            <a:off x="1115616" y="5281463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105 - TextBox"/>
          <p:cNvSpPr txBox="1"/>
          <p:nvPr/>
        </p:nvSpPr>
        <p:spPr>
          <a:xfrm>
            <a:off x="432048" y="4561383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106 - TextBox"/>
          <p:cNvSpPr txBox="1"/>
          <p:nvPr/>
        </p:nvSpPr>
        <p:spPr>
          <a:xfrm>
            <a:off x="2267744" y="13930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107 - TextBox"/>
          <p:cNvSpPr txBox="1"/>
          <p:nvPr/>
        </p:nvSpPr>
        <p:spPr>
          <a:xfrm>
            <a:off x="1115616" y="158931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108 - TextBox"/>
          <p:cNvSpPr txBox="1"/>
          <p:nvPr/>
        </p:nvSpPr>
        <p:spPr>
          <a:xfrm>
            <a:off x="432048" y="2473152"/>
            <a:ext cx="395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109 - TextBox"/>
          <p:cNvSpPr txBox="1"/>
          <p:nvPr/>
        </p:nvSpPr>
        <p:spPr>
          <a:xfrm>
            <a:off x="395536" y="340925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110 - TextBox"/>
          <p:cNvSpPr txBox="1"/>
          <p:nvPr/>
        </p:nvSpPr>
        <p:spPr>
          <a:xfrm>
            <a:off x="4860032" y="340925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τρεις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111 - TextBox"/>
          <p:cNvSpPr txBox="1"/>
          <p:nvPr/>
        </p:nvSpPr>
        <p:spPr>
          <a:xfrm>
            <a:off x="1979712" y="105273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ακριβώς</a:t>
            </a:r>
            <a:endParaRPr lang="el-GR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3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2" grpId="0" animBg="1"/>
      <p:bldP spid="74" grpId="0" animBg="1"/>
      <p:bldP spid="75" grpId="0" animBg="1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- Έλλειψη"/>
          <p:cNvSpPr/>
          <p:nvPr/>
        </p:nvSpPr>
        <p:spPr>
          <a:xfrm>
            <a:off x="2411760" y="1825079"/>
            <a:ext cx="3528392" cy="35283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26 - Δεξιό βέλος"/>
          <p:cNvSpPr/>
          <p:nvPr/>
        </p:nvSpPr>
        <p:spPr>
          <a:xfrm rot="1840239">
            <a:off x="4190716" y="3595679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27 - Αριστερό βέλος"/>
          <p:cNvSpPr/>
          <p:nvPr/>
        </p:nvSpPr>
        <p:spPr>
          <a:xfrm rot="5400000">
            <a:off x="3347863" y="2689175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28 - Ευθεία γραμμή σύνδεσης"/>
          <p:cNvCxnSpPr/>
          <p:nvPr/>
        </p:nvCxnSpPr>
        <p:spPr>
          <a:xfrm>
            <a:off x="4211960" y="1681063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- Ευθεία γραμμή σύνδεσης"/>
          <p:cNvCxnSpPr/>
          <p:nvPr/>
        </p:nvCxnSpPr>
        <p:spPr>
          <a:xfrm flipV="1">
            <a:off x="5076056" y="2041103"/>
            <a:ext cx="144016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- Ευθεία γραμμή σύνδεσης"/>
          <p:cNvCxnSpPr/>
          <p:nvPr/>
        </p:nvCxnSpPr>
        <p:spPr>
          <a:xfrm flipV="1">
            <a:off x="5652120" y="2761183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- Ευθεία γραμμή σύνδεσης"/>
          <p:cNvCxnSpPr/>
          <p:nvPr/>
        </p:nvCxnSpPr>
        <p:spPr>
          <a:xfrm flipV="1">
            <a:off x="5804520" y="3544887"/>
            <a:ext cx="279648" cy="83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- Ευθεία γραμμή σύνδεσης"/>
          <p:cNvCxnSpPr/>
          <p:nvPr/>
        </p:nvCxnSpPr>
        <p:spPr>
          <a:xfrm flipV="1">
            <a:off x="2348136" y="3553271"/>
            <a:ext cx="279648" cy="83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- Ευθεία γραμμή σύνδεσης"/>
          <p:cNvCxnSpPr/>
          <p:nvPr/>
        </p:nvCxnSpPr>
        <p:spPr>
          <a:xfrm>
            <a:off x="4211960" y="5209455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- Ευθεία γραμμή σύνδεσης"/>
          <p:cNvCxnSpPr/>
          <p:nvPr/>
        </p:nvCxnSpPr>
        <p:spPr>
          <a:xfrm>
            <a:off x="3203848" y="1969095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- Ευθεία γραμμή σύνδεσης"/>
          <p:cNvCxnSpPr/>
          <p:nvPr/>
        </p:nvCxnSpPr>
        <p:spPr>
          <a:xfrm flipH="1">
            <a:off x="3203848" y="4993431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- Ευθεία γραμμή σύνδεσης"/>
          <p:cNvCxnSpPr/>
          <p:nvPr/>
        </p:nvCxnSpPr>
        <p:spPr>
          <a:xfrm>
            <a:off x="2555776" y="2689175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- Ευθεία γραμμή σύνδεσης"/>
          <p:cNvCxnSpPr/>
          <p:nvPr/>
        </p:nvCxnSpPr>
        <p:spPr>
          <a:xfrm flipH="1">
            <a:off x="2555776" y="4417367"/>
            <a:ext cx="216024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- Ευθεία γραμμή σύνδεσης"/>
          <p:cNvCxnSpPr/>
          <p:nvPr/>
        </p:nvCxnSpPr>
        <p:spPr>
          <a:xfrm>
            <a:off x="5076056" y="4993431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- Ευθεία γραμμή σύνδεσης"/>
          <p:cNvCxnSpPr/>
          <p:nvPr/>
        </p:nvCxnSpPr>
        <p:spPr>
          <a:xfrm>
            <a:off x="5652120" y="4345359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- TextBox"/>
          <p:cNvSpPr txBox="1"/>
          <p:nvPr/>
        </p:nvSpPr>
        <p:spPr>
          <a:xfrm>
            <a:off x="5220072" y="166131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41 - TextBox"/>
          <p:cNvSpPr txBox="1"/>
          <p:nvPr/>
        </p:nvSpPr>
        <p:spPr>
          <a:xfrm>
            <a:off x="5940152" y="2525414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42 - TextBox"/>
          <p:cNvSpPr txBox="1"/>
          <p:nvPr/>
        </p:nvSpPr>
        <p:spPr>
          <a:xfrm>
            <a:off x="6156176" y="3389510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43 - TextBox"/>
          <p:cNvSpPr txBox="1"/>
          <p:nvPr/>
        </p:nvSpPr>
        <p:spPr>
          <a:xfrm>
            <a:off x="5868144" y="4273351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- TextBox"/>
          <p:cNvSpPr txBox="1"/>
          <p:nvPr/>
        </p:nvSpPr>
        <p:spPr>
          <a:xfrm>
            <a:off x="5292080" y="526171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45 - TextBox"/>
          <p:cNvSpPr txBox="1"/>
          <p:nvPr/>
        </p:nvSpPr>
        <p:spPr>
          <a:xfrm>
            <a:off x="4067944" y="55694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46 - TextBox"/>
          <p:cNvSpPr txBox="1"/>
          <p:nvPr/>
        </p:nvSpPr>
        <p:spPr>
          <a:xfrm>
            <a:off x="2915816" y="5281463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TextBox"/>
          <p:cNvSpPr txBox="1"/>
          <p:nvPr/>
        </p:nvSpPr>
        <p:spPr>
          <a:xfrm>
            <a:off x="2232248" y="4561383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48 - TextBox"/>
          <p:cNvSpPr txBox="1"/>
          <p:nvPr/>
        </p:nvSpPr>
        <p:spPr>
          <a:xfrm>
            <a:off x="4067944" y="13930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49 - TextBox"/>
          <p:cNvSpPr txBox="1"/>
          <p:nvPr/>
        </p:nvSpPr>
        <p:spPr>
          <a:xfrm>
            <a:off x="2915816" y="158931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50 - TextBox"/>
          <p:cNvSpPr txBox="1"/>
          <p:nvPr/>
        </p:nvSpPr>
        <p:spPr>
          <a:xfrm>
            <a:off x="2232248" y="2473152"/>
            <a:ext cx="395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51 - TextBox"/>
          <p:cNvSpPr txBox="1"/>
          <p:nvPr/>
        </p:nvSpPr>
        <p:spPr>
          <a:xfrm>
            <a:off x="2195736" y="340925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52 - TextBox"/>
          <p:cNvSpPr txBox="1"/>
          <p:nvPr/>
        </p:nvSpPr>
        <p:spPr>
          <a:xfrm>
            <a:off x="6228184" y="429309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τέσσερις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53 - TextBox"/>
          <p:cNvSpPr txBox="1"/>
          <p:nvPr/>
        </p:nvSpPr>
        <p:spPr>
          <a:xfrm>
            <a:off x="3779912" y="105273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ακριβώς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54 - Δεξιό βέλος"/>
          <p:cNvSpPr/>
          <p:nvPr/>
        </p:nvSpPr>
        <p:spPr>
          <a:xfrm rot="3357679">
            <a:off x="4063290" y="3806098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55 - Αριστερό βέλος"/>
          <p:cNvSpPr/>
          <p:nvPr/>
        </p:nvSpPr>
        <p:spPr>
          <a:xfrm rot="5400000">
            <a:off x="3347863" y="2689175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56 - TextBox"/>
          <p:cNvSpPr txBox="1"/>
          <p:nvPr/>
        </p:nvSpPr>
        <p:spPr>
          <a:xfrm>
            <a:off x="5508104" y="551723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πέντε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57 - TextBox"/>
          <p:cNvSpPr txBox="1"/>
          <p:nvPr/>
        </p:nvSpPr>
        <p:spPr>
          <a:xfrm>
            <a:off x="3779912" y="105273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ακριβώς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58 - Δεξιό βέλος"/>
          <p:cNvSpPr/>
          <p:nvPr/>
        </p:nvSpPr>
        <p:spPr>
          <a:xfrm rot="10800000">
            <a:off x="3347865" y="3356991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59 - Αριστερό βέλος"/>
          <p:cNvSpPr/>
          <p:nvPr/>
        </p:nvSpPr>
        <p:spPr>
          <a:xfrm rot="5400000">
            <a:off x="3347863" y="2689175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60 - TextBox"/>
          <p:cNvSpPr txBox="1"/>
          <p:nvPr/>
        </p:nvSpPr>
        <p:spPr>
          <a:xfrm>
            <a:off x="1115616" y="33569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εννιά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61 - TextBox"/>
          <p:cNvSpPr txBox="1"/>
          <p:nvPr/>
        </p:nvSpPr>
        <p:spPr>
          <a:xfrm>
            <a:off x="3779912" y="105273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ακριβώς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62 - Δεξιό βέλος"/>
          <p:cNvSpPr/>
          <p:nvPr/>
        </p:nvSpPr>
        <p:spPr>
          <a:xfrm rot="17903947">
            <a:off x="3978282" y="2977874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63 - Αριστερό βέλος"/>
          <p:cNvSpPr/>
          <p:nvPr/>
        </p:nvSpPr>
        <p:spPr>
          <a:xfrm rot="5400000">
            <a:off x="3347863" y="2679883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64 - TextBox"/>
          <p:cNvSpPr txBox="1"/>
          <p:nvPr/>
        </p:nvSpPr>
        <p:spPr>
          <a:xfrm>
            <a:off x="5508104" y="15567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μία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65 - TextBox"/>
          <p:cNvSpPr txBox="1"/>
          <p:nvPr/>
        </p:nvSpPr>
        <p:spPr>
          <a:xfrm>
            <a:off x="3779912" y="104344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ακριβώς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66 - Δεξιό βέλος"/>
          <p:cNvSpPr/>
          <p:nvPr/>
        </p:nvSpPr>
        <p:spPr>
          <a:xfrm rot="14332074">
            <a:off x="3642268" y="2943588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67 - Αριστερό βέλος"/>
          <p:cNvSpPr/>
          <p:nvPr/>
        </p:nvSpPr>
        <p:spPr>
          <a:xfrm rot="5400000">
            <a:off x="3347863" y="2689175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68 - TextBox"/>
          <p:cNvSpPr txBox="1"/>
          <p:nvPr/>
        </p:nvSpPr>
        <p:spPr>
          <a:xfrm>
            <a:off x="2411760" y="12594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έντεκα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69 - TextBox"/>
          <p:cNvSpPr txBox="1"/>
          <p:nvPr/>
        </p:nvSpPr>
        <p:spPr>
          <a:xfrm>
            <a:off x="3779912" y="105273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ακριβώς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70 - Ορθογώνιο"/>
          <p:cNvSpPr/>
          <p:nvPr/>
        </p:nvSpPr>
        <p:spPr>
          <a:xfrm>
            <a:off x="467544" y="332656"/>
            <a:ext cx="21355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Ακριβώς</a:t>
            </a:r>
            <a:endParaRPr lang="el-GR" sz="4000" dirty="0"/>
          </a:p>
        </p:txBody>
      </p:sp>
      <p:sp>
        <p:nvSpPr>
          <p:cNvPr id="72" name="7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7" grpId="1" animBg="1"/>
      <p:bldP spid="28" grpId="0" animBg="1"/>
      <p:bldP spid="28" grpId="1" animBg="1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3" grpId="1"/>
      <p:bldP spid="54" grpId="0"/>
      <p:bldP spid="54" grpId="1"/>
      <p:bldP spid="55" grpId="0" animBg="1"/>
      <p:bldP spid="55" grpId="1" animBg="1"/>
      <p:bldP spid="56" grpId="0" animBg="1"/>
      <p:bldP spid="56" grpId="1" animBg="1"/>
      <p:bldP spid="57" grpId="0"/>
      <p:bldP spid="57" grpId="1"/>
      <p:bldP spid="58" grpId="0"/>
      <p:bldP spid="58" grpId="1"/>
      <p:bldP spid="59" grpId="0" animBg="1"/>
      <p:bldP spid="59" grpId="1" animBg="1"/>
      <p:bldP spid="60" grpId="0" animBg="1"/>
      <p:bldP spid="60" grpId="1" animBg="1"/>
      <p:bldP spid="61" grpId="0"/>
      <p:bldP spid="61" grpId="1"/>
      <p:bldP spid="62" grpId="0"/>
      <p:bldP spid="62" grpId="1"/>
      <p:bldP spid="63" grpId="0" animBg="1"/>
      <p:bldP spid="63" grpId="1" animBg="1"/>
      <p:bldP spid="64" grpId="0" animBg="1"/>
      <p:bldP spid="64" grpId="1" animBg="1"/>
      <p:bldP spid="65" grpId="0"/>
      <p:bldP spid="65" grpId="1"/>
      <p:bldP spid="66" grpId="0"/>
      <p:bldP spid="66" grpId="1"/>
      <p:bldP spid="67" grpId="0" animBg="1"/>
      <p:bldP spid="67" grpId="1" animBg="1"/>
      <p:bldP spid="68" grpId="0" animBg="1"/>
      <p:bldP spid="68" grpId="1" animBg="1"/>
      <p:bldP spid="69" grpId="0"/>
      <p:bldP spid="69" grpId="1"/>
      <p:bldP spid="70" grpId="0"/>
      <p:bldP spid="7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8892480" cy="1138138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Και μισή </a:t>
            </a:r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Όταν ο</a:t>
            </a:r>
            <a:r>
              <a:rPr lang="el-G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λεπτοδείκτης</a:t>
            </a:r>
            <a:r>
              <a:rPr lang="el-GR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είναι στο </a:t>
            </a:r>
            <a:r>
              <a:rPr lang="el-GR" sz="32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l-GR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l-GR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71 - Έλλειψη"/>
          <p:cNvSpPr/>
          <p:nvPr/>
        </p:nvSpPr>
        <p:spPr>
          <a:xfrm>
            <a:off x="611560" y="1825079"/>
            <a:ext cx="3528392" cy="35283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4" name="73 - Δεξιό βέλος"/>
          <p:cNvSpPr/>
          <p:nvPr/>
        </p:nvSpPr>
        <p:spPr>
          <a:xfrm>
            <a:off x="2483768" y="3337247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74 - Αριστερό βέλος"/>
          <p:cNvSpPr/>
          <p:nvPr/>
        </p:nvSpPr>
        <p:spPr>
          <a:xfrm rot="16200000">
            <a:off x="1547663" y="4293096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7" name="76 - Ευθεία γραμμή σύνδεσης"/>
          <p:cNvCxnSpPr/>
          <p:nvPr/>
        </p:nvCxnSpPr>
        <p:spPr>
          <a:xfrm>
            <a:off x="2411760" y="1681063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- Ευθεία γραμμή σύνδεσης"/>
          <p:cNvCxnSpPr/>
          <p:nvPr/>
        </p:nvCxnSpPr>
        <p:spPr>
          <a:xfrm flipV="1">
            <a:off x="3275856" y="2041103"/>
            <a:ext cx="144016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- Ευθεία γραμμή σύνδεσης"/>
          <p:cNvCxnSpPr/>
          <p:nvPr/>
        </p:nvCxnSpPr>
        <p:spPr>
          <a:xfrm flipV="1">
            <a:off x="3851920" y="2761183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- Ευθεία γραμμή σύνδεσης"/>
          <p:cNvCxnSpPr/>
          <p:nvPr/>
        </p:nvCxnSpPr>
        <p:spPr>
          <a:xfrm flipV="1">
            <a:off x="4004320" y="3544887"/>
            <a:ext cx="279648" cy="83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- Ευθεία γραμμή σύνδεσης"/>
          <p:cNvCxnSpPr/>
          <p:nvPr/>
        </p:nvCxnSpPr>
        <p:spPr>
          <a:xfrm flipV="1">
            <a:off x="547936" y="3553271"/>
            <a:ext cx="279648" cy="83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- Ευθεία γραμμή σύνδεσης"/>
          <p:cNvCxnSpPr/>
          <p:nvPr/>
        </p:nvCxnSpPr>
        <p:spPr>
          <a:xfrm>
            <a:off x="2411760" y="5209455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- Ευθεία γραμμή σύνδεσης"/>
          <p:cNvCxnSpPr/>
          <p:nvPr/>
        </p:nvCxnSpPr>
        <p:spPr>
          <a:xfrm>
            <a:off x="1403648" y="1969095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- Ευθεία γραμμή σύνδεσης"/>
          <p:cNvCxnSpPr/>
          <p:nvPr/>
        </p:nvCxnSpPr>
        <p:spPr>
          <a:xfrm flipH="1">
            <a:off x="1403648" y="4993431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- Ευθεία γραμμή σύνδεσης"/>
          <p:cNvCxnSpPr/>
          <p:nvPr/>
        </p:nvCxnSpPr>
        <p:spPr>
          <a:xfrm>
            <a:off x="755576" y="2689175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- Ευθεία γραμμή σύνδεσης"/>
          <p:cNvCxnSpPr/>
          <p:nvPr/>
        </p:nvCxnSpPr>
        <p:spPr>
          <a:xfrm flipH="1">
            <a:off x="755576" y="4417367"/>
            <a:ext cx="216024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- Ευθεία γραμμή σύνδεσης"/>
          <p:cNvCxnSpPr/>
          <p:nvPr/>
        </p:nvCxnSpPr>
        <p:spPr>
          <a:xfrm>
            <a:off x="3275856" y="4993431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- Ευθεία γραμμή σύνδεσης"/>
          <p:cNvCxnSpPr/>
          <p:nvPr/>
        </p:nvCxnSpPr>
        <p:spPr>
          <a:xfrm>
            <a:off x="3851920" y="4345359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98 - TextBox"/>
          <p:cNvSpPr txBox="1"/>
          <p:nvPr/>
        </p:nvSpPr>
        <p:spPr>
          <a:xfrm>
            <a:off x="3419872" y="166131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99 - TextBox"/>
          <p:cNvSpPr txBox="1"/>
          <p:nvPr/>
        </p:nvSpPr>
        <p:spPr>
          <a:xfrm>
            <a:off x="4139952" y="2525414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100 - TextBox"/>
          <p:cNvSpPr txBox="1"/>
          <p:nvPr/>
        </p:nvSpPr>
        <p:spPr>
          <a:xfrm>
            <a:off x="4355976" y="3389510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101 - TextBox"/>
          <p:cNvSpPr txBox="1"/>
          <p:nvPr/>
        </p:nvSpPr>
        <p:spPr>
          <a:xfrm>
            <a:off x="4067944" y="4273351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102 - TextBox"/>
          <p:cNvSpPr txBox="1"/>
          <p:nvPr/>
        </p:nvSpPr>
        <p:spPr>
          <a:xfrm>
            <a:off x="3491880" y="526171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103 - TextBox"/>
          <p:cNvSpPr txBox="1"/>
          <p:nvPr/>
        </p:nvSpPr>
        <p:spPr>
          <a:xfrm>
            <a:off x="2267744" y="55694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104 - TextBox"/>
          <p:cNvSpPr txBox="1"/>
          <p:nvPr/>
        </p:nvSpPr>
        <p:spPr>
          <a:xfrm>
            <a:off x="1115616" y="5281463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105 - TextBox"/>
          <p:cNvSpPr txBox="1"/>
          <p:nvPr/>
        </p:nvSpPr>
        <p:spPr>
          <a:xfrm>
            <a:off x="432048" y="4561383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106 - TextBox"/>
          <p:cNvSpPr txBox="1"/>
          <p:nvPr/>
        </p:nvSpPr>
        <p:spPr>
          <a:xfrm>
            <a:off x="2267744" y="13930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107 - TextBox"/>
          <p:cNvSpPr txBox="1"/>
          <p:nvPr/>
        </p:nvSpPr>
        <p:spPr>
          <a:xfrm>
            <a:off x="1115616" y="158931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9" name="108 - TextBox"/>
          <p:cNvSpPr txBox="1"/>
          <p:nvPr/>
        </p:nvSpPr>
        <p:spPr>
          <a:xfrm>
            <a:off x="432048" y="2473152"/>
            <a:ext cx="395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109 - TextBox"/>
          <p:cNvSpPr txBox="1"/>
          <p:nvPr/>
        </p:nvSpPr>
        <p:spPr>
          <a:xfrm>
            <a:off x="395536" y="340925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110 - TextBox"/>
          <p:cNvSpPr txBox="1"/>
          <p:nvPr/>
        </p:nvSpPr>
        <p:spPr>
          <a:xfrm>
            <a:off x="4860032" y="340925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τρεις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111 - TextBox"/>
          <p:cNvSpPr txBox="1"/>
          <p:nvPr/>
        </p:nvSpPr>
        <p:spPr>
          <a:xfrm>
            <a:off x="1907704" y="602128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και  μισή</a:t>
            </a:r>
            <a:endParaRPr lang="el-GR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3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2" grpId="0" animBg="1"/>
      <p:bldP spid="74" grpId="0" animBg="1"/>
      <p:bldP spid="75" grpId="0" animBg="1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- Έλλειψη"/>
          <p:cNvSpPr/>
          <p:nvPr/>
        </p:nvSpPr>
        <p:spPr>
          <a:xfrm>
            <a:off x="2411760" y="1825079"/>
            <a:ext cx="3528392" cy="35283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7" name="26 - Δεξιό βέλος"/>
          <p:cNvSpPr/>
          <p:nvPr/>
        </p:nvSpPr>
        <p:spPr>
          <a:xfrm rot="1840239">
            <a:off x="4190716" y="3595679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27 - Αριστερό βέλος"/>
          <p:cNvSpPr/>
          <p:nvPr/>
        </p:nvSpPr>
        <p:spPr>
          <a:xfrm rot="16200000">
            <a:off x="3347863" y="4293096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28 - Ευθεία γραμμή σύνδεσης"/>
          <p:cNvCxnSpPr/>
          <p:nvPr/>
        </p:nvCxnSpPr>
        <p:spPr>
          <a:xfrm>
            <a:off x="4211960" y="1681063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- Ευθεία γραμμή σύνδεσης"/>
          <p:cNvCxnSpPr/>
          <p:nvPr/>
        </p:nvCxnSpPr>
        <p:spPr>
          <a:xfrm flipV="1">
            <a:off x="5076056" y="2041103"/>
            <a:ext cx="144016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- Ευθεία γραμμή σύνδεσης"/>
          <p:cNvCxnSpPr/>
          <p:nvPr/>
        </p:nvCxnSpPr>
        <p:spPr>
          <a:xfrm flipV="1">
            <a:off x="5652120" y="2761183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- Ευθεία γραμμή σύνδεσης"/>
          <p:cNvCxnSpPr/>
          <p:nvPr/>
        </p:nvCxnSpPr>
        <p:spPr>
          <a:xfrm flipV="1">
            <a:off x="5804520" y="3544887"/>
            <a:ext cx="279648" cy="83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- Ευθεία γραμμή σύνδεσης"/>
          <p:cNvCxnSpPr/>
          <p:nvPr/>
        </p:nvCxnSpPr>
        <p:spPr>
          <a:xfrm flipV="1">
            <a:off x="2348136" y="3553271"/>
            <a:ext cx="279648" cy="83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- Ευθεία γραμμή σύνδεσης"/>
          <p:cNvCxnSpPr/>
          <p:nvPr/>
        </p:nvCxnSpPr>
        <p:spPr>
          <a:xfrm>
            <a:off x="4211960" y="5209455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- Ευθεία γραμμή σύνδεσης"/>
          <p:cNvCxnSpPr/>
          <p:nvPr/>
        </p:nvCxnSpPr>
        <p:spPr>
          <a:xfrm>
            <a:off x="3203848" y="1969095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- Ευθεία γραμμή σύνδεσης"/>
          <p:cNvCxnSpPr/>
          <p:nvPr/>
        </p:nvCxnSpPr>
        <p:spPr>
          <a:xfrm flipH="1">
            <a:off x="3203848" y="4993431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- Ευθεία γραμμή σύνδεσης"/>
          <p:cNvCxnSpPr/>
          <p:nvPr/>
        </p:nvCxnSpPr>
        <p:spPr>
          <a:xfrm>
            <a:off x="2555776" y="2689175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- Ευθεία γραμμή σύνδεσης"/>
          <p:cNvCxnSpPr/>
          <p:nvPr/>
        </p:nvCxnSpPr>
        <p:spPr>
          <a:xfrm flipH="1">
            <a:off x="2555776" y="4417367"/>
            <a:ext cx="216024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- Ευθεία γραμμή σύνδεσης"/>
          <p:cNvCxnSpPr/>
          <p:nvPr/>
        </p:nvCxnSpPr>
        <p:spPr>
          <a:xfrm>
            <a:off x="5076056" y="4993431"/>
            <a:ext cx="144016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- Ευθεία γραμμή σύνδεσης"/>
          <p:cNvCxnSpPr/>
          <p:nvPr/>
        </p:nvCxnSpPr>
        <p:spPr>
          <a:xfrm>
            <a:off x="5652120" y="4345359"/>
            <a:ext cx="21602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- TextBox"/>
          <p:cNvSpPr txBox="1"/>
          <p:nvPr/>
        </p:nvSpPr>
        <p:spPr>
          <a:xfrm>
            <a:off x="5220072" y="166131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41 - TextBox"/>
          <p:cNvSpPr txBox="1"/>
          <p:nvPr/>
        </p:nvSpPr>
        <p:spPr>
          <a:xfrm>
            <a:off x="5940152" y="2525414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42 - TextBox"/>
          <p:cNvSpPr txBox="1"/>
          <p:nvPr/>
        </p:nvSpPr>
        <p:spPr>
          <a:xfrm>
            <a:off x="6156176" y="3389510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43 - TextBox"/>
          <p:cNvSpPr txBox="1"/>
          <p:nvPr/>
        </p:nvSpPr>
        <p:spPr>
          <a:xfrm>
            <a:off x="5868144" y="4273351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44 - TextBox"/>
          <p:cNvSpPr txBox="1"/>
          <p:nvPr/>
        </p:nvSpPr>
        <p:spPr>
          <a:xfrm>
            <a:off x="5292080" y="526171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45 - TextBox"/>
          <p:cNvSpPr txBox="1"/>
          <p:nvPr/>
        </p:nvSpPr>
        <p:spPr>
          <a:xfrm>
            <a:off x="4067944" y="55694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46 - TextBox"/>
          <p:cNvSpPr txBox="1"/>
          <p:nvPr/>
        </p:nvSpPr>
        <p:spPr>
          <a:xfrm>
            <a:off x="2915816" y="5281463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47 - TextBox"/>
          <p:cNvSpPr txBox="1"/>
          <p:nvPr/>
        </p:nvSpPr>
        <p:spPr>
          <a:xfrm>
            <a:off x="2232248" y="4561383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48 - TextBox"/>
          <p:cNvSpPr txBox="1"/>
          <p:nvPr/>
        </p:nvSpPr>
        <p:spPr>
          <a:xfrm>
            <a:off x="4067944" y="139303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49 - TextBox"/>
          <p:cNvSpPr txBox="1"/>
          <p:nvPr/>
        </p:nvSpPr>
        <p:spPr>
          <a:xfrm>
            <a:off x="2915816" y="1589310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50 - TextBox"/>
          <p:cNvSpPr txBox="1"/>
          <p:nvPr/>
        </p:nvSpPr>
        <p:spPr>
          <a:xfrm>
            <a:off x="2232248" y="2473152"/>
            <a:ext cx="395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51 - TextBox"/>
          <p:cNvSpPr txBox="1"/>
          <p:nvPr/>
        </p:nvSpPr>
        <p:spPr>
          <a:xfrm>
            <a:off x="2195736" y="340925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l-GR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52 - TextBox"/>
          <p:cNvSpPr txBox="1"/>
          <p:nvPr/>
        </p:nvSpPr>
        <p:spPr>
          <a:xfrm>
            <a:off x="6228184" y="429309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τέσσερις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53 - TextBox"/>
          <p:cNvSpPr txBox="1"/>
          <p:nvPr/>
        </p:nvSpPr>
        <p:spPr>
          <a:xfrm>
            <a:off x="3707904" y="61653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Και μισή</a:t>
            </a:r>
            <a:endParaRPr lang="el-GR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54 - Δεξιό βέλος"/>
          <p:cNvSpPr/>
          <p:nvPr/>
        </p:nvSpPr>
        <p:spPr>
          <a:xfrm rot="3357679">
            <a:off x="4063290" y="3806098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55 - Αριστερό βέλος"/>
          <p:cNvSpPr/>
          <p:nvPr/>
        </p:nvSpPr>
        <p:spPr>
          <a:xfrm rot="16200000">
            <a:off x="3347863" y="4293096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56 - TextBox"/>
          <p:cNvSpPr txBox="1"/>
          <p:nvPr/>
        </p:nvSpPr>
        <p:spPr>
          <a:xfrm>
            <a:off x="5508104" y="551723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πέντε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57 - TextBox"/>
          <p:cNvSpPr txBox="1"/>
          <p:nvPr/>
        </p:nvSpPr>
        <p:spPr>
          <a:xfrm>
            <a:off x="3707904" y="61653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Και μισή</a:t>
            </a:r>
            <a:endParaRPr lang="el-GR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58 - Δεξιό βέλος"/>
          <p:cNvSpPr/>
          <p:nvPr/>
        </p:nvSpPr>
        <p:spPr>
          <a:xfrm rot="10800000">
            <a:off x="3347865" y="3356991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59 - Αριστερό βέλος"/>
          <p:cNvSpPr/>
          <p:nvPr/>
        </p:nvSpPr>
        <p:spPr>
          <a:xfrm rot="16200000">
            <a:off x="3347863" y="4293096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60 - TextBox"/>
          <p:cNvSpPr txBox="1"/>
          <p:nvPr/>
        </p:nvSpPr>
        <p:spPr>
          <a:xfrm>
            <a:off x="1115616" y="33569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εννιά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61 - TextBox"/>
          <p:cNvSpPr txBox="1"/>
          <p:nvPr/>
        </p:nvSpPr>
        <p:spPr>
          <a:xfrm>
            <a:off x="3707904" y="61653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Και μισή</a:t>
            </a:r>
            <a:endParaRPr lang="el-GR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62 - Δεξιό βέλος"/>
          <p:cNvSpPr/>
          <p:nvPr/>
        </p:nvSpPr>
        <p:spPr>
          <a:xfrm rot="17903947">
            <a:off x="3978282" y="2977874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63 - Αριστερό βέλος"/>
          <p:cNvSpPr/>
          <p:nvPr/>
        </p:nvSpPr>
        <p:spPr>
          <a:xfrm rot="16200000">
            <a:off x="3347863" y="4293096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64 - TextBox"/>
          <p:cNvSpPr txBox="1"/>
          <p:nvPr/>
        </p:nvSpPr>
        <p:spPr>
          <a:xfrm>
            <a:off x="5508104" y="155679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μία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65 - TextBox"/>
          <p:cNvSpPr txBox="1"/>
          <p:nvPr/>
        </p:nvSpPr>
        <p:spPr>
          <a:xfrm>
            <a:off x="3707904" y="61653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Και μισή</a:t>
            </a:r>
            <a:endParaRPr lang="el-GR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66 - Δεξιό βέλος"/>
          <p:cNvSpPr/>
          <p:nvPr/>
        </p:nvSpPr>
        <p:spPr>
          <a:xfrm rot="14332074">
            <a:off x="3642268" y="2943588"/>
            <a:ext cx="792088" cy="43204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Ώρα</a:t>
            </a:r>
            <a:endParaRPr lang="el-GR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67 - Αριστερό βέλος"/>
          <p:cNvSpPr/>
          <p:nvPr/>
        </p:nvSpPr>
        <p:spPr>
          <a:xfrm rot="16200000">
            <a:off x="3347863" y="4293096"/>
            <a:ext cx="1728191" cy="144016"/>
          </a:xfrm>
          <a:prstGeom prst="leftArrow">
            <a:avLst/>
          </a:prstGeom>
          <a:solidFill>
            <a:srgbClr val="00B050"/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λεπτά</a:t>
            </a:r>
            <a:endParaRPr lang="el-GR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68 - TextBox"/>
          <p:cNvSpPr txBox="1"/>
          <p:nvPr/>
        </p:nvSpPr>
        <p:spPr>
          <a:xfrm>
            <a:off x="2411760" y="12594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έντεκα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69 - TextBox"/>
          <p:cNvSpPr txBox="1"/>
          <p:nvPr/>
        </p:nvSpPr>
        <p:spPr>
          <a:xfrm>
            <a:off x="3707904" y="61653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Και μισή</a:t>
            </a:r>
            <a:endParaRPr lang="el-GR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70 - Ορθογώνιο"/>
          <p:cNvSpPr/>
          <p:nvPr/>
        </p:nvSpPr>
        <p:spPr>
          <a:xfrm>
            <a:off x="467544" y="332656"/>
            <a:ext cx="21674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Και μισή</a:t>
            </a:r>
            <a:endParaRPr lang="el-GR" sz="4000" dirty="0">
              <a:solidFill>
                <a:srgbClr val="CC0099"/>
              </a:solidFill>
            </a:endParaRPr>
          </a:p>
        </p:txBody>
      </p:sp>
      <p:sp>
        <p:nvSpPr>
          <p:cNvPr id="72" name="7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Ευανθία Κοτζαθανάση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7" grpId="1" animBg="1"/>
      <p:bldP spid="28" grpId="0" animBg="1"/>
      <p:bldP spid="28" grpId="1" animBg="1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3" grpId="1"/>
      <p:bldP spid="54" grpId="0"/>
      <p:bldP spid="54" grpId="1"/>
      <p:bldP spid="55" grpId="0" animBg="1"/>
      <p:bldP spid="55" grpId="1" animBg="1"/>
      <p:bldP spid="56" grpId="0" animBg="1"/>
      <p:bldP spid="56" grpId="1" animBg="1"/>
      <p:bldP spid="57" grpId="0"/>
      <p:bldP spid="57" grpId="1"/>
      <p:bldP spid="58" grpId="0"/>
      <p:bldP spid="58" grpId="1"/>
      <p:bldP spid="59" grpId="0" animBg="1"/>
      <p:bldP spid="59" grpId="1" animBg="1"/>
      <p:bldP spid="60" grpId="0" animBg="1"/>
      <p:bldP spid="60" grpId="1" animBg="1"/>
      <p:bldP spid="61" grpId="0"/>
      <p:bldP spid="61" grpId="1"/>
      <p:bldP spid="62" grpId="0"/>
      <p:bldP spid="62" grpId="1"/>
      <p:bldP spid="63" grpId="0" animBg="1"/>
      <p:bldP spid="63" grpId="1" animBg="1"/>
      <p:bldP spid="64" grpId="0" animBg="1"/>
      <p:bldP spid="64" grpId="1" animBg="1"/>
      <p:bldP spid="65" grpId="0"/>
      <p:bldP spid="65" grpId="1"/>
      <p:bldP spid="66" grpId="0"/>
      <p:bldP spid="66" grpId="1"/>
      <p:bldP spid="67" grpId="0" animBg="1"/>
      <p:bldP spid="67" grpId="1" animBg="1"/>
      <p:bldP spid="68" grpId="0" animBg="1"/>
      <p:bldP spid="68" grpId="1" animBg="1"/>
      <p:bldP spid="69" grpId="0"/>
      <p:bldP spid="69" grpId="1"/>
      <p:bldP spid="70" grpId="0"/>
      <p:bldP spid="70" grpId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165</Words>
  <Application>Microsoft Office PowerPoint</Application>
  <PresentationFormat>Προβολή στην οθόνη (4:3)</PresentationFormat>
  <Paragraphs>127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Μαθαίνω την ώρα</vt:lpstr>
      <vt:lpstr>Οι δείκτες</vt:lpstr>
      <vt:lpstr>Ακριβώς : Όταν ο λεπτοδείκτης είναι στο 12 </vt:lpstr>
      <vt:lpstr>Διαφάνεια 4</vt:lpstr>
      <vt:lpstr>Και μισή : Όταν ο λεπτοδείκτης είναι στο 6 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Μαθαίνω την ώρα</dc:title>
  <cp:lastModifiedBy>Arsen</cp:lastModifiedBy>
  <cp:revision>18</cp:revision>
  <dcterms:modified xsi:type="dcterms:W3CDTF">2025-03-09T17:26:17Z</dcterms:modified>
</cp:coreProperties>
</file>