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772816"/>
            <a:ext cx="7772400" cy="1362075"/>
          </a:xfrm>
        </p:spPr>
        <p:txBody>
          <a:bodyPr/>
          <a:lstStyle/>
          <a:p>
            <a:pPr algn="ctr"/>
            <a:r>
              <a:rPr lang="el-GR" dirty="0" err="1" smtClean="0"/>
              <a:t>Δεκαδικοι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err="1" smtClean="0"/>
              <a:t>αριθμοι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577483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Όταν λέμε ότι η απόσταση είναι </a:t>
            </a:r>
            <a:r>
              <a:rPr lang="el-GR" b="1" dirty="0" smtClean="0"/>
              <a:t>0,15 μέτρα (15 </a:t>
            </a:r>
            <a:r>
              <a:rPr lang="el-GR" b="1" dirty="0" smtClean="0"/>
              <a:t>εκατοστά) </a:t>
            </a:r>
            <a:r>
              <a:rPr lang="el-GR" dirty="0" smtClean="0"/>
              <a:t>και </a:t>
            </a:r>
            <a:r>
              <a:rPr lang="el-GR" dirty="0" smtClean="0"/>
              <a:t>βάλουμε ένα μηδενικό στο </a:t>
            </a:r>
            <a:r>
              <a:rPr lang="el-GR" dirty="0" smtClean="0"/>
              <a:t>τέλος γίνεται </a:t>
            </a:r>
            <a:r>
              <a:rPr lang="el-GR" b="1" dirty="0" smtClean="0"/>
              <a:t>0,150 μέτρα</a:t>
            </a:r>
            <a:r>
              <a:rPr lang="el-GR" b="1" dirty="0" smtClean="0"/>
              <a:t>!</a:t>
            </a:r>
          </a:p>
          <a:p>
            <a:r>
              <a:rPr lang="el-GR" b="1" dirty="0" smtClean="0"/>
              <a:t> </a:t>
            </a:r>
            <a:r>
              <a:rPr lang="el-GR" b="1" dirty="0" smtClean="0"/>
              <a:t>δηλαδή </a:t>
            </a:r>
            <a:r>
              <a:rPr lang="el-GR" b="1" dirty="0" smtClean="0"/>
              <a:t>→</a:t>
            </a:r>
            <a:r>
              <a:rPr lang="el-GR" dirty="0" smtClean="0"/>
              <a:t>150 </a:t>
            </a:r>
            <a:r>
              <a:rPr lang="el-GR" dirty="0" smtClean="0"/>
              <a:t>χιλιοστά !!!</a:t>
            </a:r>
          </a:p>
          <a:p>
            <a:r>
              <a:rPr lang="el-GR" dirty="0" smtClean="0"/>
              <a:t>Όταν λέμε ότι η απόσταση είναι </a:t>
            </a:r>
            <a:r>
              <a:rPr lang="el-GR" b="1" dirty="0" smtClean="0"/>
              <a:t>0,07 μέτρα (7 </a:t>
            </a:r>
            <a:r>
              <a:rPr lang="el-GR" b="1" dirty="0" smtClean="0"/>
              <a:t>εκατοστά) </a:t>
            </a:r>
            <a:r>
              <a:rPr lang="el-GR" dirty="0" smtClean="0"/>
              <a:t>και </a:t>
            </a:r>
            <a:r>
              <a:rPr lang="el-GR" dirty="0" smtClean="0"/>
              <a:t>βάλουμε ένα μηδενικό στο τέλος</a:t>
            </a:r>
          </a:p>
          <a:p>
            <a:r>
              <a:rPr lang="el-GR" dirty="0" smtClean="0"/>
              <a:t>γίνεται </a:t>
            </a:r>
            <a:r>
              <a:rPr lang="el-GR" b="1" dirty="0" smtClean="0"/>
              <a:t>0,070 μέτρα</a:t>
            </a:r>
            <a:r>
              <a:rPr lang="el-GR" b="1" dirty="0" smtClean="0"/>
              <a:t>!</a:t>
            </a:r>
          </a:p>
          <a:p>
            <a:r>
              <a:rPr lang="el-GR" b="1" dirty="0" smtClean="0"/>
              <a:t> </a:t>
            </a:r>
            <a:r>
              <a:rPr lang="el-GR" b="1" dirty="0" smtClean="0"/>
              <a:t>δηλαδή </a:t>
            </a:r>
            <a:r>
              <a:rPr lang="el-GR" b="1" dirty="0" smtClean="0"/>
              <a:t>→</a:t>
            </a:r>
            <a:r>
              <a:rPr lang="el-GR" dirty="0" smtClean="0"/>
              <a:t>70 </a:t>
            </a:r>
            <a:r>
              <a:rPr lang="el-GR" dirty="0" smtClean="0"/>
              <a:t>χιλιοστά !!!</a:t>
            </a:r>
          </a:p>
          <a:p>
            <a:r>
              <a:rPr lang="el-GR" dirty="0" smtClean="0"/>
              <a:t>0,150 = 0,15 (ίδια απόσταση σε χιλιοστά και εκατοστά)</a:t>
            </a:r>
          </a:p>
          <a:p>
            <a:r>
              <a:rPr lang="el-GR" dirty="0" smtClean="0"/>
              <a:t>0,070 = 0,07 (ίδια απόσταση σε χιλιοστά και εκατοστά)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3568" y="836712"/>
            <a:ext cx="8003232" cy="5289451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FF0000"/>
                </a:solidFill>
              </a:rPr>
              <a:t>Συνεπώς τα μηδενικά που υπάρχουν στο τέλος κάθε </a:t>
            </a:r>
            <a:r>
              <a:rPr lang="el-GR" sz="3600" dirty="0" smtClean="0">
                <a:solidFill>
                  <a:srgbClr val="FF0000"/>
                </a:solidFill>
              </a:rPr>
              <a:t>δεκαδικού μπορούμε </a:t>
            </a:r>
            <a:r>
              <a:rPr lang="el-GR" sz="3600" dirty="0" smtClean="0">
                <a:solidFill>
                  <a:srgbClr val="FF0000"/>
                </a:solidFill>
              </a:rPr>
              <a:t>να τα σβήνουμε χωρίς να αλλάζει η αξία του αριθμού!</a:t>
            </a:r>
            <a:endParaRPr lang="el-G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Μετρώ το βάρος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 κιλό = 1000 γραμμάρια</a:t>
            </a:r>
          </a:p>
          <a:p>
            <a:r>
              <a:rPr lang="el-GR" dirty="0" smtClean="0"/>
              <a:t>Το γραμμάριο είναι το ένα χιλιοστό του κιλού</a:t>
            </a:r>
          </a:p>
          <a:p>
            <a:pPr>
              <a:buNone/>
            </a:pPr>
            <a:r>
              <a:rPr lang="el-GR" dirty="0" smtClean="0"/>
              <a:t>δηλαδή 0,001 κ.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l-GR" dirty="0" smtClean="0"/>
              <a:t>Ένας ακέραιος αριθμός π.χ. το 453 χωρίζεται σε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Ένας δεκαδικός αριθμός π.χ. το 453,82 χωρίζεται σε</a:t>
            </a:r>
          </a:p>
          <a:p>
            <a:pPr>
              <a:buNone/>
            </a:pPr>
            <a:endParaRPr lang="el-GR" dirty="0" smtClean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1043607" y="1772816"/>
          <a:ext cx="6600057" cy="110172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2200019"/>
                <a:gridCol w="2200019"/>
                <a:gridCol w="2200019"/>
              </a:tblGrid>
              <a:tr h="550860">
                <a:tc>
                  <a:txBody>
                    <a:bodyPr/>
                    <a:lstStyle/>
                    <a:p>
                      <a:r>
                        <a:rPr lang="el-GR" dirty="0" smtClean="0"/>
                        <a:t>Εκατοντάδες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Δεκάδες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Μονάδες</a:t>
                      </a:r>
                      <a:endParaRPr lang="el-GR" dirty="0"/>
                    </a:p>
                  </a:txBody>
                  <a:tcPr/>
                </a:tc>
              </a:tr>
              <a:tr h="550860"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    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     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  3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179511" y="4653136"/>
          <a:ext cx="8424937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2926"/>
                <a:gridCol w="1531806"/>
                <a:gridCol w="1044413"/>
                <a:gridCol w="1531806"/>
                <a:gridCol w="1253296"/>
                <a:gridCol w="1740690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l-GR" dirty="0" smtClean="0"/>
                        <a:t>Ακέραιο  μέρος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κόμμα</a:t>
                      </a:r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 smtClean="0"/>
                        <a:t>     Δεκαδικό μέρος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Εκατοντάδες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Δεκάδες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Μονάδες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     ,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Δέκατα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Εκατοστά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baseline="0" dirty="0" smtClean="0"/>
                        <a:t>         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             ,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 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2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708920"/>
            <a:ext cx="12287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Θυμάμαι και μαθαίνω καλά</a:t>
            </a:r>
            <a:endParaRPr lang="el-G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004048" y="1484784"/>
            <a:ext cx="374441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- Ορθογώνιο"/>
          <p:cNvSpPr/>
          <p:nvPr/>
        </p:nvSpPr>
        <p:spPr>
          <a:xfrm>
            <a:off x="2987824" y="3140968"/>
            <a:ext cx="51125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 </a:t>
            </a:r>
            <a:r>
              <a:rPr lang="el-GR" sz="2800" dirty="0" smtClean="0"/>
              <a:t>ξέρουμε ότι πρέπει να δώσουμε ένα δεκάλεπτο</a:t>
            </a:r>
            <a:r>
              <a:rPr lang="el-GR" dirty="0" smtClean="0"/>
              <a:t>…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24745"/>
            <a:ext cx="8147248" cy="331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1619672" y="4869160"/>
            <a:ext cx="61926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 err="1" smtClean="0"/>
              <a:t>Tο</a:t>
            </a:r>
            <a:r>
              <a:rPr lang="el-GR" sz="3200" dirty="0" smtClean="0"/>
              <a:t>  </a:t>
            </a:r>
            <a:r>
              <a:rPr lang="el-GR" sz="3200" b="1" dirty="0" smtClean="0"/>
              <a:t>0,10 είναι το ένα </a:t>
            </a:r>
            <a:r>
              <a:rPr lang="el-GR" sz="3200" b="1" dirty="0" smtClean="0"/>
              <a:t>δέκατο του 1 (</a:t>
            </a:r>
            <a:r>
              <a:rPr lang="el-GR" sz="3200" b="1" dirty="0" smtClean="0"/>
              <a:t>της μονάδας)</a:t>
            </a:r>
            <a:endParaRPr lang="el-G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852936"/>
            <a:ext cx="12096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72816"/>
            <a:ext cx="3202285" cy="122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2699792" y="3429000"/>
            <a:ext cx="5598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 </a:t>
            </a:r>
            <a:r>
              <a:rPr lang="el-GR" sz="2400" dirty="0" smtClean="0"/>
              <a:t>ξέρουμε ότι πρέπει να δώσουμε μόνο ένα </a:t>
            </a:r>
            <a:r>
              <a:rPr lang="el-GR" sz="2400" dirty="0" smtClean="0"/>
              <a:t>λεπτό…</a:t>
            </a:r>
            <a:endParaRPr lang="el-G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1"/>
            <a:ext cx="7620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501008"/>
            <a:ext cx="12287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Αφού χρειάζονται 10 μονόλεπτα για να κάνουν 1 </a:t>
            </a:r>
            <a:r>
              <a:rPr lang="el-GR" dirty="0" smtClean="0"/>
              <a:t>δεκάλεπτο και </a:t>
            </a:r>
            <a:r>
              <a:rPr lang="el-GR" dirty="0" smtClean="0"/>
              <a:t>10 δεκάλεπτα για να φτιάξουν 1 ευρώ </a:t>
            </a:r>
            <a:r>
              <a:rPr lang="el-GR" dirty="0" smtClean="0"/>
              <a:t>→ άρα χρειάζονται 100 </a:t>
            </a:r>
            <a:r>
              <a:rPr lang="el-GR" dirty="0" smtClean="0"/>
              <a:t>μονόλεπτα (0,01) για να συμπληρώσουμε 1 ολόκληρο </a:t>
            </a:r>
            <a:r>
              <a:rPr lang="el-GR" dirty="0" smtClean="0"/>
              <a:t>ευρώ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 λεπτό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10 λεπτά = 10 Χ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 ευρώ = 10 Χ</a:t>
            </a:r>
            <a:br>
              <a:rPr lang="el-GR" dirty="0" smtClean="0"/>
            </a:br>
            <a:r>
              <a:rPr lang="el-GR" dirty="0" smtClean="0"/>
              <a:t>ή </a:t>
            </a:r>
            <a:br>
              <a:rPr lang="el-GR" dirty="0" smtClean="0"/>
            </a:br>
            <a:r>
              <a:rPr lang="el-GR" dirty="0" smtClean="0"/>
              <a:t>100 Χ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2656"/>
            <a:ext cx="12096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132856"/>
            <a:ext cx="12287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4005064"/>
            <a:ext cx="14287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844824"/>
            <a:ext cx="12096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573016"/>
            <a:ext cx="12287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869160"/>
            <a:ext cx="12096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Μετρώ και εκφράζω το μήκος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1 μέτρο = 10 δεκατόμετρα = 100 εκατοστόμετρα</a:t>
            </a:r>
          </a:p>
          <a:p>
            <a:r>
              <a:rPr lang="el-GR" dirty="0" smtClean="0"/>
              <a:t>Όπως με τα ΕΥΡΩ, η μονάδα ήταν το </a:t>
            </a:r>
            <a:r>
              <a:rPr lang="el-GR" b="1" dirty="0" smtClean="0"/>
              <a:t>1 ΕΥΡΩ και τα </a:t>
            </a:r>
            <a:r>
              <a:rPr lang="el-GR" b="1" dirty="0" smtClean="0"/>
              <a:t>εκατοστά </a:t>
            </a:r>
            <a:r>
              <a:rPr lang="el-GR" dirty="0" smtClean="0"/>
              <a:t>ήταν </a:t>
            </a:r>
            <a:r>
              <a:rPr lang="el-GR" dirty="0" smtClean="0"/>
              <a:t>τα λεπτά!!! </a:t>
            </a:r>
            <a:r>
              <a:rPr lang="el-GR" dirty="0" smtClean="0"/>
              <a:t>→ Δηλαδή</a:t>
            </a:r>
            <a:r>
              <a:rPr lang="el-GR" dirty="0" smtClean="0"/>
              <a:t>: “ 1 ευρώ και 45 λεπτά </a:t>
            </a:r>
            <a:r>
              <a:rPr lang="el-GR" dirty="0" smtClean="0"/>
              <a:t>”→</a:t>
            </a:r>
            <a:r>
              <a:rPr lang="el-GR" b="1" dirty="0" smtClean="0"/>
              <a:t>1,45 €  </a:t>
            </a:r>
          </a:p>
          <a:p>
            <a:r>
              <a:rPr lang="el-GR" dirty="0" smtClean="0"/>
              <a:t>Έτσι </a:t>
            </a:r>
            <a:r>
              <a:rPr lang="el-GR" dirty="0" smtClean="0"/>
              <a:t>και με το </a:t>
            </a:r>
            <a:r>
              <a:rPr lang="el-GR" b="1" dirty="0" smtClean="0"/>
              <a:t>μέτρο! Η μονάδα είναι το 1 μέτρο και γράφουμε</a:t>
            </a:r>
            <a:r>
              <a:rPr lang="el-GR" b="1" dirty="0" smtClean="0"/>
              <a:t>:</a:t>
            </a:r>
          </a:p>
          <a:p>
            <a:r>
              <a:rPr lang="el-GR" dirty="0" smtClean="0"/>
              <a:t>1 μέτρο και 45 εκατοστά </a:t>
            </a:r>
            <a:r>
              <a:rPr lang="el-GR" dirty="0" smtClean="0"/>
              <a:t>→ </a:t>
            </a:r>
            <a:r>
              <a:rPr lang="el-GR" b="1" dirty="0" smtClean="0"/>
              <a:t>1,45 μ. (μέτρα)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310</Words>
  <Application>Microsoft Office PowerPoint</Application>
  <PresentationFormat>Προβολή στην οθόνη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Δεκαδικοι  αριθμοι </vt:lpstr>
      <vt:lpstr>Διαφάνεια 2</vt:lpstr>
      <vt:lpstr>Θυμάμαι και μαθαίνω καλά</vt:lpstr>
      <vt:lpstr>Διαφάνεια 4</vt:lpstr>
      <vt:lpstr>Διαφάνεια 5</vt:lpstr>
      <vt:lpstr>Διαφάνεια 6</vt:lpstr>
      <vt:lpstr>Διαφάνεια 7</vt:lpstr>
      <vt:lpstr>          1 λεπτό   10 λεπτά = 10 Χ   1 ευρώ = 10 Χ ή  100 Χ     </vt:lpstr>
      <vt:lpstr>Μετρώ και εκφράζω το μήκος</vt:lpstr>
      <vt:lpstr>Διαφάνεια 10</vt:lpstr>
      <vt:lpstr>Διαφάνεια 11</vt:lpstr>
      <vt:lpstr>Μετρώ το βάρος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Δεκαδικοι  αριθμοι </dc:title>
  <dc:creator>LITSA</dc:creator>
  <cp:lastModifiedBy>LITSA</cp:lastModifiedBy>
  <cp:revision>14</cp:revision>
  <dcterms:created xsi:type="dcterms:W3CDTF">2020-12-17T19:17:07Z</dcterms:created>
  <dcterms:modified xsi:type="dcterms:W3CDTF">2021-01-07T12:35:23Z</dcterms:modified>
</cp:coreProperties>
</file>