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4DA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46B-E3B8-4986-8F39-529C4C0A4C29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EB2-EE8E-4BB4-B278-03FA5256CB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837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46B-E3B8-4986-8F39-529C4C0A4C29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EB2-EE8E-4BB4-B278-03FA5256CB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45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46B-E3B8-4986-8F39-529C4C0A4C29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EB2-EE8E-4BB4-B278-03FA5256CB4C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771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46B-E3B8-4986-8F39-529C4C0A4C29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EB2-EE8E-4BB4-B278-03FA5256CB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0175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46B-E3B8-4986-8F39-529C4C0A4C29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EB2-EE8E-4BB4-B278-03FA5256CB4C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1696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46B-E3B8-4986-8F39-529C4C0A4C29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EB2-EE8E-4BB4-B278-03FA5256CB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3423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46B-E3B8-4986-8F39-529C4C0A4C29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EB2-EE8E-4BB4-B278-03FA5256CB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965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46B-E3B8-4986-8F39-529C4C0A4C29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EB2-EE8E-4BB4-B278-03FA5256CB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168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46B-E3B8-4986-8F39-529C4C0A4C29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EB2-EE8E-4BB4-B278-03FA5256CB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195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46B-E3B8-4986-8F39-529C4C0A4C29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EB2-EE8E-4BB4-B278-03FA5256CB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87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46B-E3B8-4986-8F39-529C4C0A4C29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EB2-EE8E-4BB4-B278-03FA5256CB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902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46B-E3B8-4986-8F39-529C4C0A4C29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EB2-EE8E-4BB4-B278-03FA5256CB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789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46B-E3B8-4986-8F39-529C4C0A4C29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EB2-EE8E-4BB4-B278-03FA5256CB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534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46B-E3B8-4986-8F39-529C4C0A4C29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EB2-EE8E-4BB4-B278-03FA5256CB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22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46B-E3B8-4986-8F39-529C4C0A4C29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EB2-EE8E-4BB4-B278-03FA5256CB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018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46B-E3B8-4986-8F39-529C4C0A4C29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EB2-EE8E-4BB4-B278-03FA5256CB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149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B46B-E3B8-4986-8F39-529C4C0A4C29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90DEB2-EE8E-4BB4-B278-03FA5256CB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390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gadget/audio-e-tv/2015/12/31/xiaomi-mi-tv-3-70-pollici-4k-1-400-euro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clipart.org/detail/179922/beach-cruiser-by-luc-179922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263395&amp;picture=vintage-bicycle-basket-flow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63A435-EAD3-4076-AB8E-0451D05FB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65504"/>
            <a:ext cx="9144000" cy="9582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PAST CONTINUOUS</a:t>
            </a:r>
            <a:endParaRPr lang="el-GR" b="1" dirty="0">
              <a:solidFill>
                <a:schemeClr val="accent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1DC5A04-AF95-4799-8AC6-44F15FB14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148" y="2080591"/>
            <a:ext cx="9766853" cy="3988905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We use the  </a:t>
            </a:r>
            <a:r>
              <a:rPr lang="en-US" altLang="el-GR" sz="2300" b="1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Past  Continuous   </a:t>
            </a:r>
            <a:r>
              <a:rPr kumimoji="0" lang="en-US" altLang="el-GR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 talk about: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	</a:t>
            </a:r>
            <a:r>
              <a:rPr kumimoji="0" lang="en-US" alt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Things that were happening at a specific time in the past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Two or more things that were happening at the same time in the past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The background of a story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l-GR" sz="20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An action that was happening in the past and was interrupted by another action</a:t>
            </a:r>
            <a:endParaRPr kumimoji="0" lang="en-US" alt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3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Examples</a:t>
            </a:r>
            <a:r>
              <a:rPr kumimoji="0" lang="en-US" alt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We </a:t>
            </a:r>
            <a:r>
              <a:rPr kumimoji="0" lang="en-US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were having </a:t>
            </a:r>
            <a:r>
              <a:rPr kumimoji="0" lang="en-US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lunch at two o’clock yesterday.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l-GR" sz="20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My brother </a:t>
            </a:r>
            <a:r>
              <a:rPr lang="en-US" altLang="el-GR" sz="2000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was playing </a:t>
            </a:r>
            <a:r>
              <a:rPr lang="en-US" altLang="el-GR" sz="20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football and I </a:t>
            </a:r>
            <a:r>
              <a:rPr lang="en-US" altLang="el-GR" sz="2000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was playing </a:t>
            </a:r>
            <a:r>
              <a:rPr lang="en-US" altLang="el-GR" sz="20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handball.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l-GR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It </a:t>
            </a:r>
            <a:r>
              <a:rPr kumimoji="0" lang="en-US" altLang="el-GR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was raining </a:t>
            </a:r>
            <a:r>
              <a:rPr kumimoji="0" lang="en-US" altLang="el-GR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and </a:t>
            </a:r>
            <a:r>
              <a:rPr kumimoji="0" lang="en-US" altLang="el-GR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</a:t>
            </a:r>
            <a:r>
              <a:rPr lang="en-US" altLang="el-GR" sz="2000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 wind </a:t>
            </a:r>
            <a:r>
              <a:rPr lang="en-US" altLang="el-GR" sz="2000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was blowing</a:t>
            </a:r>
            <a:r>
              <a:rPr kumimoji="0" lang="en-US" altLang="el-GR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Amanda </a:t>
            </a:r>
            <a:r>
              <a:rPr lang="en-US" sz="2000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was cooking </a:t>
            </a:r>
            <a:r>
              <a:rPr lang="en-US" sz="2000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dinner when the phone rang.</a:t>
            </a:r>
            <a:endParaRPr lang="el-GR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9A40B7E-F007-4DC3-A3AD-C23DEEB63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74" y="2959306"/>
            <a:ext cx="1718435" cy="206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8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3A1BBB-A019-48B0-B761-0CA2C041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26" y="386909"/>
            <a:ext cx="9573592" cy="120129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Formation</a:t>
            </a:r>
            <a:r>
              <a:rPr lang="en-US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lang="el-GR" dirty="0">
              <a:solidFill>
                <a:srgbClr val="0070C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2CE1F7-01A0-41A1-AC50-EC2FE5568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6" y="1152665"/>
            <a:ext cx="957359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Affirmative:</a:t>
            </a:r>
          </a:p>
          <a:p>
            <a:pPr marL="0" indent="0" algn="ctr">
              <a:buNone/>
            </a:pPr>
            <a:r>
              <a:rPr lang="en-US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Subject   + was</a:t>
            </a:r>
            <a:r>
              <a:rPr lang="en-US" sz="2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/were   </a:t>
            </a:r>
            <a:r>
              <a:rPr lang="en-US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+   verb   +    </a:t>
            </a:r>
            <a:r>
              <a:rPr lang="en-US" sz="2400" b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</a:t>
            </a:r>
            <a:r>
              <a:rPr lang="en-US" sz="2400" b="1" dirty="0" err="1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ing</a:t>
            </a:r>
            <a:endParaRPr lang="en-US" sz="2400" b="1" dirty="0">
              <a:solidFill>
                <a:schemeClr val="accent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el-GR" dirty="0"/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3EEFC1BA-CDAA-4442-9CCB-CC1BB5241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71532"/>
              </p:ext>
            </p:extLst>
          </p:nvPr>
        </p:nvGraphicFramePr>
        <p:xfrm>
          <a:off x="4028661" y="2272219"/>
          <a:ext cx="306438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381">
                  <a:extLst>
                    <a:ext uri="{9D8B030D-6E8A-4147-A177-3AD203B41FA5}">
                      <a16:colId xmlns:a16="http://schemas.microsoft.com/office/drawing/2014/main" val="2713340362"/>
                    </a:ext>
                  </a:extLst>
                </a:gridCol>
              </a:tblGrid>
              <a:tr h="38626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I  was working</a:t>
                      </a:r>
                      <a:endParaRPr lang="el-GR" sz="20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9466"/>
                  </a:ext>
                </a:extLst>
              </a:tr>
              <a:tr h="39163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You 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were working</a:t>
                      </a:r>
                      <a:endParaRPr lang="el-GR" sz="20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05606"/>
                  </a:ext>
                </a:extLst>
              </a:tr>
              <a:tr h="39163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He 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was working</a:t>
                      </a:r>
                      <a:endParaRPr lang="el-GR" sz="20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056477"/>
                  </a:ext>
                </a:extLst>
              </a:tr>
              <a:tr h="39163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She 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was working</a:t>
                      </a:r>
                      <a:endParaRPr lang="el-GR" sz="20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147845"/>
                  </a:ext>
                </a:extLst>
              </a:tr>
              <a:tr h="39163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It 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was working</a:t>
                      </a:r>
                      <a:endParaRPr lang="el-GR" sz="20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003973"/>
                  </a:ext>
                </a:extLst>
              </a:tr>
              <a:tr h="39163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We 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were working</a:t>
                      </a:r>
                      <a:endParaRPr lang="el-GR" sz="20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875667"/>
                  </a:ext>
                </a:extLst>
              </a:tr>
              <a:tr h="39163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You 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were working</a:t>
                      </a:r>
                      <a:endParaRPr lang="el-GR" sz="20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58534"/>
                  </a:ext>
                </a:extLst>
              </a:tr>
              <a:tr h="39163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They 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were working</a:t>
                      </a:r>
                      <a:endParaRPr lang="el-GR" sz="20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5063"/>
                  </a:ext>
                </a:extLst>
              </a:tr>
            </a:tbl>
          </a:graphicData>
        </a:graphic>
      </p:graphicFrame>
      <p:pic>
        <p:nvPicPr>
          <p:cNvPr id="8" name="Εικόνα 7">
            <a:extLst>
              <a:ext uri="{FF2B5EF4-FFF2-40B4-BE49-F238E27FC236}">
                <a16:creationId xmlns:a16="http://schemas.microsoft.com/office/drawing/2014/main" id="{02AD61A6-FB00-497F-B91E-BC317957A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95" y="576278"/>
            <a:ext cx="15240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CC21D2-C312-4A2D-A237-DC848A88B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9655"/>
            <a:ext cx="10515600" cy="539508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u="sng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Interrogative</a:t>
            </a:r>
          </a:p>
          <a:p>
            <a:pPr marL="0" indent="0" algn="ctr">
              <a:buNone/>
            </a:pPr>
            <a:r>
              <a:rPr lang="en-US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Was/Were  +  Subject  +  verb   +   -</a:t>
            </a:r>
            <a:r>
              <a:rPr lang="en-US" sz="24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ing</a:t>
            </a:r>
            <a:r>
              <a:rPr lang="en-US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l-GR" u="sng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6DA0F28D-4C98-4B11-AB36-4A8BEC83F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93606"/>
              </p:ext>
            </p:extLst>
          </p:nvPr>
        </p:nvGraphicFramePr>
        <p:xfrm>
          <a:off x="3909391" y="2199862"/>
          <a:ext cx="2478157" cy="3547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157">
                  <a:extLst>
                    <a:ext uri="{9D8B030D-6E8A-4147-A177-3AD203B41FA5}">
                      <a16:colId xmlns:a16="http://schemas.microsoft.com/office/drawing/2014/main" val="2270080777"/>
                    </a:ext>
                  </a:extLst>
                </a:gridCol>
              </a:tblGrid>
              <a:tr h="40561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Was I working?</a:t>
                      </a:r>
                      <a:endParaRPr lang="el-GR" sz="20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209556"/>
                  </a:ext>
                </a:extLst>
              </a:tr>
              <a:tr h="40561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Were you working?</a:t>
                      </a: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728481"/>
                  </a:ext>
                </a:extLst>
              </a:tr>
              <a:tr h="40561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Was he working?</a:t>
                      </a:r>
                      <a:endParaRPr lang="el-GR" sz="20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30111"/>
                  </a:ext>
                </a:extLst>
              </a:tr>
              <a:tr h="37343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Was she working?</a:t>
                      </a:r>
                      <a:endParaRPr lang="el-GR" sz="20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0141"/>
                  </a:ext>
                </a:extLst>
              </a:tr>
              <a:tr h="40561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Was it working?</a:t>
                      </a:r>
                      <a:endParaRPr lang="el-GR" sz="20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5795"/>
                  </a:ext>
                </a:extLst>
              </a:tr>
              <a:tr h="40561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Were we working?</a:t>
                      </a:r>
                      <a:endParaRPr lang="el-GR" sz="20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53143"/>
                  </a:ext>
                </a:extLst>
              </a:tr>
              <a:tr h="40561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Were you working?</a:t>
                      </a:r>
                      <a:endParaRPr lang="el-GR" sz="20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274018"/>
                  </a:ext>
                </a:extLst>
              </a:tr>
              <a:tr h="71761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Were they working?</a:t>
                      </a:r>
                      <a:endParaRPr lang="el-GR" sz="20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49371"/>
                  </a:ext>
                </a:extLst>
              </a:tr>
            </a:tbl>
          </a:graphicData>
        </a:graphic>
      </p:graphicFrame>
      <p:pic>
        <p:nvPicPr>
          <p:cNvPr id="7" name="Εικόνα 6">
            <a:extLst>
              <a:ext uri="{FF2B5EF4-FFF2-40B4-BE49-F238E27FC236}">
                <a16:creationId xmlns:a16="http://schemas.microsoft.com/office/drawing/2014/main" id="{956AAC46-E2FC-4654-BBA3-2875443A5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865" y="613260"/>
            <a:ext cx="1419210" cy="13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1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53B45F-9186-4E48-9AFC-3F4529F589C1}"/>
              </a:ext>
            </a:extLst>
          </p:cNvPr>
          <p:cNvSpPr txBox="1"/>
          <p:nvPr/>
        </p:nvSpPr>
        <p:spPr>
          <a:xfrm>
            <a:off x="397566" y="840313"/>
            <a:ext cx="8256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Negative</a:t>
            </a:r>
          </a:p>
          <a:p>
            <a:pPr algn="ctr"/>
            <a:endParaRPr lang="en-US" sz="2400" u="sng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Subject   +  was/were   +  not  (=wasn’t/weren’t) +  verb  +  -</a:t>
            </a:r>
            <a:r>
              <a:rPr lang="en-US" sz="2400" dirty="0" err="1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ing</a:t>
            </a:r>
            <a:endParaRPr lang="en-US" sz="2400" u="sng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el-GR" sz="2800" u="sng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aphicFrame>
        <p:nvGraphicFramePr>
          <p:cNvPr id="3" name="Πίνακας 3">
            <a:extLst>
              <a:ext uri="{FF2B5EF4-FFF2-40B4-BE49-F238E27FC236}">
                <a16:creationId xmlns:a16="http://schemas.microsoft.com/office/drawing/2014/main" id="{6E580A31-5181-4C0D-8E6E-01E09E718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313130"/>
              </p:ext>
            </p:extLst>
          </p:nvPr>
        </p:nvGraphicFramePr>
        <p:xfrm>
          <a:off x="3750365" y="2471529"/>
          <a:ext cx="2769705" cy="321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705">
                  <a:extLst>
                    <a:ext uri="{9D8B030D-6E8A-4147-A177-3AD203B41FA5}">
                      <a16:colId xmlns:a16="http://schemas.microsoft.com/office/drawing/2014/main" val="3844902408"/>
                    </a:ext>
                  </a:extLst>
                </a:gridCol>
              </a:tblGrid>
              <a:tr h="40165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I wasn’t working</a:t>
                      </a:r>
                      <a:endParaRPr lang="el-GR" sz="20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19887"/>
                  </a:ext>
                </a:extLst>
              </a:tr>
              <a:tr h="40165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You weren’t working</a:t>
                      </a:r>
                      <a:endParaRPr lang="el-GR" sz="20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644273"/>
                  </a:ext>
                </a:extLst>
              </a:tr>
              <a:tr h="40165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He wasn’t working</a:t>
                      </a:r>
                      <a:endParaRPr lang="el-GR" sz="20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886581"/>
                  </a:ext>
                </a:extLst>
              </a:tr>
              <a:tr h="40165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She wasn’t working</a:t>
                      </a:r>
                      <a:endParaRPr lang="el-GR" sz="20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752346"/>
                  </a:ext>
                </a:extLst>
              </a:tr>
              <a:tr h="40165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It wasn’t working</a:t>
                      </a:r>
                      <a:endParaRPr lang="el-GR" sz="20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538348"/>
                  </a:ext>
                </a:extLst>
              </a:tr>
              <a:tr h="40165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We weren’t working</a:t>
                      </a:r>
                      <a:endParaRPr lang="el-GR" sz="20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910564"/>
                  </a:ext>
                </a:extLst>
              </a:tr>
              <a:tr h="40165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You weren’t working</a:t>
                      </a:r>
                      <a:endParaRPr lang="el-GR" sz="20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212108"/>
                  </a:ext>
                </a:extLst>
              </a:tr>
              <a:tr h="40165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They weren’t working</a:t>
                      </a:r>
                      <a:endParaRPr lang="el-GR" sz="20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873416"/>
                  </a:ext>
                </a:extLst>
              </a:tr>
            </a:tbl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C0DF5422-1604-4E58-99DA-2C62C45E3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10" y="157256"/>
            <a:ext cx="2460047" cy="24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9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20D1BE-803E-4942-AAC2-8AFAD91F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823624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Time expressions used with Past Continuous</a:t>
            </a:r>
            <a:endParaRPr lang="el-GR" sz="2800" b="1" dirty="0">
              <a:solidFill>
                <a:schemeClr val="accent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EC218D-C804-45C8-B450-B7E96456C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0017"/>
            <a:ext cx="8596668" cy="3921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All day yesterday, all afternoon, at nine o’clock last night, </a:t>
            </a:r>
          </a:p>
          <a:p>
            <a:pPr marL="0" indent="0">
              <a:buNone/>
            </a:pPr>
            <a:r>
              <a:rPr lang="en-US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last Tuesday, last year, this morning</a:t>
            </a:r>
          </a:p>
          <a:p>
            <a:pPr marL="0" indent="0">
              <a:buNone/>
            </a:pPr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Examples:</a:t>
            </a:r>
          </a:p>
          <a:p>
            <a:r>
              <a:rPr lang="en-US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She was talking on the phone </a:t>
            </a:r>
            <a:r>
              <a:rPr lang="en-US" sz="24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all afternoon</a:t>
            </a:r>
            <a:r>
              <a:rPr lang="en-US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r>
              <a:rPr lang="en-US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It was raining </a:t>
            </a:r>
            <a:r>
              <a:rPr lang="en-US" sz="24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all day yesterday</a:t>
            </a:r>
            <a:r>
              <a:rPr lang="en-US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r>
              <a:rPr lang="en-US" sz="24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At eight o’clock on Saturday evening  </a:t>
            </a:r>
            <a:r>
              <a:rPr lang="en-US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they were watching a film.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CED6A2D-E4CC-4B03-B196-75F61B524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43965" y="3033587"/>
            <a:ext cx="2006052" cy="118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761CEB-7CD6-42D4-BF91-18163451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1097733"/>
            <a:ext cx="8438321" cy="1320800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Χρησιμοποιούμε το </a:t>
            </a:r>
            <a:r>
              <a:rPr lang="en-US" sz="3200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3200" b="1" i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while</a:t>
            </a:r>
            <a:r>
              <a:rPr lang="en-US" sz="3200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</a:t>
            </a:r>
            <a:r>
              <a:rPr lang="el-GR" sz="3200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με τον </a:t>
            </a:r>
            <a:r>
              <a:rPr lang="en-US" sz="3200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Past Continuous</a:t>
            </a:r>
            <a:endParaRPr lang="el-GR" sz="3200" dirty="0">
              <a:solidFill>
                <a:schemeClr val="accent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271109-121C-41AF-B66B-F2CA874C3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3" y="2481269"/>
            <a:ext cx="10515600" cy="4813714"/>
          </a:xfrm>
        </p:spPr>
        <p:txBody>
          <a:bodyPr>
            <a:normAutofit/>
          </a:bodyPr>
          <a:lstStyle/>
          <a:p>
            <a:r>
              <a:rPr lang="en-US" sz="28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While</a:t>
            </a:r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I was reading, my sister was washing the dishes.</a:t>
            </a:r>
          </a:p>
          <a:p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We met some friends </a:t>
            </a:r>
            <a:r>
              <a:rPr lang="en-US" sz="28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while</a:t>
            </a:r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we were riding our bikes.</a:t>
            </a:r>
          </a:p>
          <a:p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indent="0">
              <a:buNone/>
            </a:pPr>
            <a:endParaRPr lang="el-GR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1D0F2C2-7202-4EEA-B672-65B9EEB0E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69" y="1097733"/>
            <a:ext cx="1868970" cy="147874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C2BA3A15-1905-4658-A5F7-BA10FB26E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21893" y="3921338"/>
            <a:ext cx="2555868" cy="2555868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118B1FA-B761-4023-A0DB-B495756C5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4888126"/>
            <a:ext cx="2147946" cy="12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09459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</TotalTime>
  <Words>310</Words>
  <Application>Microsoft Office PowerPoint</Application>
  <PresentationFormat>Ευρεία οθόνη</PresentationFormat>
  <Paragraphs>58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Roboto Condensed</vt:lpstr>
      <vt:lpstr>Trebuchet MS</vt:lpstr>
      <vt:lpstr>Wingdings 3</vt:lpstr>
      <vt:lpstr>Όψη</vt:lpstr>
      <vt:lpstr>PAST CONTINUOUS</vt:lpstr>
      <vt:lpstr>Formation </vt:lpstr>
      <vt:lpstr>Παρουσίαση του PowerPoint</vt:lpstr>
      <vt:lpstr>Παρουσίαση του PowerPoint</vt:lpstr>
      <vt:lpstr>Time expressions used with Past Continuous</vt:lpstr>
      <vt:lpstr>Χρησιμοποιούμε το  while  με τον Past Continuous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Έλενα Πανταζή</dc:creator>
  <cp:lastModifiedBy>Έλενα Πανταζή</cp:lastModifiedBy>
  <cp:revision>36</cp:revision>
  <dcterms:created xsi:type="dcterms:W3CDTF">2020-04-28T10:09:49Z</dcterms:created>
  <dcterms:modified xsi:type="dcterms:W3CDTF">2020-05-14T05:55:56Z</dcterms:modified>
</cp:coreProperties>
</file>