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Noto Sans Bold" charset="1" panose="020B0802040504020204"/>
      <p:regular r:id="rId26"/>
    </p:embeddedFont>
    <p:embeddedFont>
      <p:font typeface="Roboto" charset="1" panose="02000000000000000000"/>
      <p:regular r:id="rId27"/>
    </p:embeddedFont>
    <p:embeddedFont>
      <p:font typeface="Roboto Bold" charset="1" panose="02000000000000000000"/>
      <p:regular r:id="rId28"/>
    </p:embeddedFont>
    <p:embeddedFont>
      <p:font typeface="Arimo Bold" charset="1" panose="020B0704020202020204"/>
      <p:regular r:id="rId29"/>
    </p:embeddedFont>
    <p:embeddedFont>
      <p:font typeface="Overpass Ultra-Bold" charset="1" panose="00000900000000000000"/>
      <p:regular r:id="rId30"/>
    </p:embeddedFont>
    <p:embeddedFont>
      <p:font typeface="Overpass" charset="1" panose="00000500000000000000"/>
      <p:regular r:id="rId31"/>
    </p:embeddedFont>
    <p:embeddedFont>
      <p:font typeface="Roboto Bold Italics" charset="1" panose="020000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jpeg" Type="http://schemas.openxmlformats.org/officeDocument/2006/relationships/image"/><Relationship Id="rId7" Target="../media/image4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4" id="4"/>
          <p:cNvSpPr/>
          <p:nvPr/>
        </p:nvSpPr>
        <p:spPr>
          <a:xfrm flipH="false" flipV="false" rot="0">
            <a:off x="181944" y="1657073"/>
            <a:ext cx="6989667" cy="4648359"/>
          </a:xfrm>
          <a:custGeom>
            <a:avLst/>
            <a:gdLst/>
            <a:ahLst/>
            <a:cxnLst/>
            <a:rect r="r" b="b" t="t" l="l"/>
            <a:pathLst>
              <a:path h="4648359" w="6989667">
                <a:moveTo>
                  <a:pt x="0" y="0"/>
                </a:moveTo>
                <a:lnTo>
                  <a:pt x="6989667" y="0"/>
                </a:lnTo>
                <a:lnTo>
                  <a:pt x="6989667" y="4648360"/>
                </a:lnTo>
                <a:lnTo>
                  <a:pt x="0" y="4648360"/>
                </a:lnTo>
                <a:lnTo>
                  <a:pt x="0" y="0"/>
                </a:lnTo>
                <a:close/>
              </a:path>
            </a:pathLst>
          </a:custGeom>
          <a:blipFill>
            <a:blip r:embed="rId2"/>
            <a:stretch>
              <a:fillRect l="0" t="-122" r="0" b="-122"/>
            </a:stretch>
          </a:blipFill>
        </p:spPr>
      </p:sp>
      <p:sp>
        <p:nvSpPr>
          <p:cNvPr name="Freeform 5" id="5"/>
          <p:cNvSpPr/>
          <p:nvPr/>
        </p:nvSpPr>
        <p:spPr>
          <a:xfrm flipH="false" flipV="false" rot="0">
            <a:off x="13298972" y="1616709"/>
            <a:ext cx="3414828" cy="5518914"/>
          </a:xfrm>
          <a:custGeom>
            <a:avLst/>
            <a:gdLst/>
            <a:ahLst/>
            <a:cxnLst/>
            <a:rect r="r" b="b" t="t" l="l"/>
            <a:pathLst>
              <a:path h="5518914" w="3414828">
                <a:moveTo>
                  <a:pt x="0" y="0"/>
                </a:moveTo>
                <a:lnTo>
                  <a:pt x="3414828" y="0"/>
                </a:lnTo>
                <a:lnTo>
                  <a:pt x="3414828" y="5518914"/>
                </a:lnTo>
                <a:lnTo>
                  <a:pt x="0" y="5518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0" y="448437"/>
            <a:ext cx="18288000" cy="3140703"/>
          </a:xfrm>
          <a:prstGeom prst="rect">
            <a:avLst/>
          </a:prstGeom>
        </p:spPr>
        <p:txBody>
          <a:bodyPr anchor="t" rtlCol="false" tIns="0" lIns="0" bIns="0" rIns="0">
            <a:spAutoFit/>
          </a:bodyPr>
          <a:lstStyle/>
          <a:p>
            <a:pPr algn="ctr">
              <a:lnSpc>
                <a:spcPts val="6300"/>
              </a:lnSpc>
            </a:pPr>
            <a:r>
              <a:rPr lang="en-US" sz="4500">
                <a:solidFill>
                  <a:srgbClr val="000000"/>
                </a:solidFill>
                <a:latin typeface="Noto Sans Bold"/>
              </a:rPr>
              <a:t>ΔΙΑΤΡΟΦΙΚΕΣ ΣΥΝΗΘΕΙΕΣ ΤΩΝ ΝΕΩΝ, ΤΟΠΙΚΗ ΚΟΥΖΙΝΑ ΚΑΙ ΔΙΑΦΗΜΙΣΗ</a:t>
            </a:r>
          </a:p>
          <a:p>
            <a:pPr algn="ctr">
              <a:lnSpc>
                <a:spcPts val="12880"/>
              </a:lnSpc>
            </a:pPr>
          </a:p>
        </p:txBody>
      </p:sp>
      <p:sp>
        <p:nvSpPr>
          <p:cNvPr name="TextBox 7" id="7"/>
          <p:cNvSpPr txBox="true"/>
          <p:nvPr/>
        </p:nvSpPr>
        <p:spPr>
          <a:xfrm rot="0">
            <a:off x="181944" y="6676950"/>
            <a:ext cx="5402633" cy="3882966"/>
          </a:xfrm>
          <a:prstGeom prst="rect">
            <a:avLst/>
          </a:prstGeom>
        </p:spPr>
        <p:txBody>
          <a:bodyPr anchor="t" rtlCol="false" tIns="0" lIns="0" bIns="0" rIns="0">
            <a:spAutoFit/>
          </a:bodyPr>
          <a:lstStyle/>
          <a:p>
            <a:pPr algn="l">
              <a:lnSpc>
                <a:spcPts val="3853"/>
              </a:lnSpc>
            </a:pPr>
            <a:r>
              <a:rPr lang="en-US" sz="2752">
                <a:solidFill>
                  <a:srgbClr val="000000"/>
                </a:solidFill>
                <a:latin typeface="Roboto"/>
              </a:rPr>
              <a:t>Στα πλαίσια των προγραμμάτων Σχολικών Δραστηριοτήτων (Περιβαλλοντικής</a:t>
            </a:r>
          </a:p>
          <a:p>
            <a:pPr algn="l">
              <a:lnSpc>
                <a:spcPts val="3853"/>
              </a:lnSpc>
            </a:pPr>
            <a:r>
              <a:rPr lang="en-US" sz="2752">
                <a:solidFill>
                  <a:srgbClr val="000000"/>
                </a:solidFill>
                <a:latin typeface="Roboto"/>
              </a:rPr>
              <a:t>Εκπαίδευσης, Αγωγής Υγείας, Πολιτιστικών Θεμάτων και Αγωγής Σταδιοδρομίας) για το σχολικό έτος 2023-2024»</a:t>
            </a:r>
          </a:p>
          <a:p>
            <a:pPr algn="l">
              <a:lnSpc>
                <a:spcPts val="3853"/>
              </a:lnSpc>
            </a:pPr>
          </a:p>
        </p:txBody>
      </p:sp>
      <p:sp>
        <p:nvSpPr>
          <p:cNvPr name="TextBox 8" id="8"/>
          <p:cNvSpPr txBox="true"/>
          <p:nvPr/>
        </p:nvSpPr>
        <p:spPr>
          <a:xfrm rot="0">
            <a:off x="7251706" y="3084633"/>
            <a:ext cx="4815602" cy="896620"/>
          </a:xfrm>
          <a:prstGeom prst="rect">
            <a:avLst/>
          </a:prstGeom>
        </p:spPr>
        <p:txBody>
          <a:bodyPr anchor="t" rtlCol="false" tIns="0" lIns="0" bIns="0" rIns="0">
            <a:spAutoFit/>
          </a:bodyPr>
          <a:lstStyle/>
          <a:p>
            <a:pPr algn="ctr">
              <a:lnSpc>
                <a:spcPts val="7279"/>
              </a:lnSpc>
            </a:pPr>
            <a:r>
              <a:rPr lang="en-US" sz="5199">
                <a:solidFill>
                  <a:srgbClr val="000000"/>
                </a:solidFill>
                <a:latin typeface="Roboto Bold"/>
              </a:rPr>
              <a:t>ΕΠΑ.Λ ΣΚΙΑΘΟΥ</a:t>
            </a:r>
          </a:p>
        </p:txBody>
      </p:sp>
      <p:sp>
        <p:nvSpPr>
          <p:cNvPr name="TextBox 9" id="9"/>
          <p:cNvSpPr txBox="true"/>
          <p:nvPr/>
        </p:nvSpPr>
        <p:spPr>
          <a:xfrm rot="0">
            <a:off x="10948131" y="7718638"/>
            <a:ext cx="6883828" cy="1790065"/>
          </a:xfrm>
          <a:prstGeom prst="rect">
            <a:avLst/>
          </a:prstGeom>
        </p:spPr>
        <p:txBody>
          <a:bodyPr anchor="t" rtlCol="false" tIns="0" lIns="0" bIns="0" rIns="0">
            <a:spAutoFit/>
          </a:bodyPr>
          <a:lstStyle/>
          <a:p>
            <a:pPr algn="l">
              <a:lnSpc>
                <a:spcPts val="4759"/>
              </a:lnSpc>
            </a:pPr>
            <a:r>
              <a:rPr lang="en-US" sz="3399">
                <a:solidFill>
                  <a:srgbClr val="000000"/>
                </a:solidFill>
                <a:latin typeface="Roboto Bold"/>
              </a:rPr>
              <a:t>Αποστολοπούλου Δήμητρα ΠΕ 06</a:t>
            </a:r>
          </a:p>
          <a:p>
            <a:pPr algn="l">
              <a:lnSpc>
                <a:spcPts val="4759"/>
              </a:lnSpc>
            </a:pPr>
            <a:r>
              <a:rPr lang="en-US" sz="3399">
                <a:solidFill>
                  <a:srgbClr val="000000"/>
                </a:solidFill>
                <a:latin typeface="Roboto Bold"/>
              </a:rPr>
              <a:t>Γεώργου Ζαφειρία ΠΕ 87.01</a:t>
            </a:r>
          </a:p>
          <a:p>
            <a:pPr algn="l">
              <a:lnSpc>
                <a:spcPts val="4759"/>
              </a:lnSpc>
            </a:pPr>
            <a:r>
              <a:rPr lang="en-US" sz="3399">
                <a:solidFill>
                  <a:srgbClr val="000000"/>
                </a:solidFill>
                <a:latin typeface="Roboto Bold"/>
              </a:rPr>
              <a:t>Κετάνη Χρυσούλα ΠΕ 87.02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14473433" y="258365"/>
            <a:ext cx="3336150" cy="3686354"/>
          </a:xfrm>
          <a:custGeom>
            <a:avLst/>
            <a:gdLst/>
            <a:ahLst/>
            <a:cxnLst/>
            <a:rect r="r" b="b" t="t" l="l"/>
            <a:pathLst>
              <a:path h="3686354" w="3336150">
                <a:moveTo>
                  <a:pt x="0" y="0"/>
                </a:moveTo>
                <a:lnTo>
                  <a:pt x="3336150" y="0"/>
                </a:lnTo>
                <a:lnTo>
                  <a:pt x="3336150" y="3686354"/>
                </a:lnTo>
                <a:lnTo>
                  <a:pt x="0" y="3686354"/>
                </a:lnTo>
                <a:lnTo>
                  <a:pt x="0" y="0"/>
                </a:lnTo>
                <a:close/>
              </a:path>
            </a:pathLst>
          </a:custGeom>
          <a:blipFill>
            <a:blip r:embed="rId2"/>
            <a:stretch>
              <a:fillRect l="0" t="0" r="0" b="0"/>
            </a:stretch>
          </a:blipFill>
        </p:spPr>
      </p:sp>
      <p:sp>
        <p:nvSpPr>
          <p:cNvPr name="Freeform 7" id="7"/>
          <p:cNvSpPr/>
          <p:nvPr/>
        </p:nvSpPr>
        <p:spPr>
          <a:xfrm flipH="false" flipV="false" rot="0">
            <a:off x="0" y="5976214"/>
            <a:ext cx="4104513" cy="4114800"/>
          </a:xfrm>
          <a:custGeom>
            <a:avLst/>
            <a:gdLst/>
            <a:ahLst/>
            <a:cxnLst/>
            <a:rect r="r" b="b" t="t" l="l"/>
            <a:pathLst>
              <a:path h="4114800" w="4104513">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2638931" y="1540996"/>
            <a:ext cx="13010138" cy="1701641"/>
          </a:xfrm>
          <a:prstGeom prst="rect">
            <a:avLst/>
          </a:prstGeom>
        </p:spPr>
        <p:txBody>
          <a:bodyPr anchor="t" rtlCol="false" tIns="0" lIns="0" bIns="0" rIns="0">
            <a:spAutoFit/>
          </a:bodyPr>
          <a:lstStyle/>
          <a:p>
            <a:pPr algn="l">
              <a:lnSpc>
                <a:spcPts val="6834"/>
              </a:lnSpc>
            </a:pPr>
            <a:r>
              <a:rPr lang="en-US" sz="5467">
                <a:solidFill>
                  <a:srgbClr val="A359A0"/>
                </a:solidFill>
                <a:latin typeface="Arimo Bold"/>
              </a:rPr>
              <a:t>Οι επιπτώσεις στην υγεία και την ευεξία των εφήβων</a:t>
            </a:r>
          </a:p>
        </p:txBody>
      </p:sp>
      <p:sp>
        <p:nvSpPr>
          <p:cNvPr name="TextBox 9" id="9"/>
          <p:cNvSpPr txBox="true"/>
          <p:nvPr/>
        </p:nvSpPr>
        <p:spPr>
          <a:xfrm rot="0">
            <a:off x="3690088" y="4173319"/>
            <a:ext cx="3127057" cy="458215"/>
          </a:xfrm>
          <a:prstGeom prst="rect">
            <a:avLst/>
          </a:prstGeom>
        </p:spPr>
        <p:txBody>
          <a:bodyPr anchor="t" rtlCol="false" tIns="0" lIns="0" bIns="0" rIns="0">
            <a:spAutoFit/>
          </a:bodyPr>
          <a:lstStyle/>
          <a:p>
            <a:pPr algn="l">
              <a:lnSpc>
                <a:spcPts val="3542"/>
              </a:lnSpc>
            </a:pPr>
            <a:r>
              <a:rPr lang="en-US" sz="2833">
                <a:solidFill>
                  <a:srgbClr val="83497D"/>
                </a:solidFill>
                <a:latin typeface="Arimo Bold"/>
              </a:rPr>
              <a:t>Υπερδιέγερση</a:t>
            </a:r>
          </a:p>
        </p:txBody>
      </p:sp>
      <p:sp>
        <p:nvSpPr>
          <p:cNvPr name="TextBox 10" id="10"/>
          <p:cNvSpPr txBox="true"/>
          <p:nvPr/>
        </p:nvSpPr>
        <p:spPr>
          <a:xfrm rot="0">
            <a:off x="3690088" y="4731039"/>
            <a:ext cx="3201315" cy="3965734"/>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Η κατανάλωση καφεΐνης και ενεργειακών ποτών μπορεί να προκαλέσει υπερδιέγερση του νευρικού συστήματος, με συμπτώματα όπως ταχυκαρδία, αϋπνία και άγχος.</a:t>
            </a:r>
          </a:p>
        </p:txBody>
      </p:sp>
      <p:sp>
        <p:nvSpPr>
          <p:cNvPr name="TextBox 11" id="11"/>
          <p:cNvSpPr txBox="true"/>
          <p:nvPr/>
        </p:nvSpPr>
        <p:spPr>
          <a:xfrm rot="0">
            <a:off x="8304144" y="4173319"/>
            <a:ext cx="3127057" cy="1353565"/>
          </a:xfrm>
          <a:prstGeom prst="rect">
            <a:avLst/>
          </a:prstGeom>
        </p:spPr>
        <p:txBody>
          <a:bodyPr anchor="t" rtlCol="false" tIns="0" lIns="0" bIns="0" rIns="0">
            <a:spAutoFit/>
          </a:bodyPr>
          <a:lstStyle/>
          <a:p>
            <a:pPr algn="l">
              <a:lnSpc>
                <a:spcPts val="3542"/>
              </a:lnSpc>
            </a:pPr>
            <a:r>
              <a:rPr lang="en-US" sz="2833">
                <a:solidFill>
                  <a:srgbClr val="83497D"/>
                </a:solidFill>
                <a:latin typeface="Arimo Bold"/>
              </a:rPr>
              <a:t>Καταστολή Νευρικού Συστήματος</a:t>
            </a:r>
          </a:p>
        </p:txBody>
      </p:sp>
      <p:sp>
        <p:nvSpPr>
          <p:cNvPr name="TextBox 12" id="12"/>
          <p:cNvSpPr txBox="true"/>
          <p:nvPr/>
        </p:nvSpPr>
        <p:spPr>
          <a:xfrm rot="0">
            <a:off x="8304144" y="5545099"/>
            <a:ext cx="3127057" cy="3151674"/>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Το αλκοόλ έχει καταστολικό αποτέλεσμα στο νευρικό σύστημα και μπορεί να οδηγήσει σε προβλήματα συγκέντρωσης και μάθησης.</a:t>
            </a:r>
          </a:p>
        </p:txBody>
      </p:sp>
      <p:sp>
        <p:nvSpPr>
          <p:cNvPr name="TextBox 13" id="13"/>
          <p:cNvSpPr txBox="true"/>
          <p:nvPr/>
        </p:nvSpPr>
        <p:spPr>
          <a:xfrm rot="0">
            <a:off x="12522160" y="4173319"/>
            <a:ext cx="3127057" cy="458215"/>
          </a:xfrm>
          <a:prstGeom prst="rect">
            <a:avLst/>
          </a:prstGeom>
        </p:spPr>
        <p:txBody>
          <a:bodyPr anchor="t" rtlCol="false" tIns="0" lIns="0" bIns="0" rIns="0">
            <a:spAutoFit/>
          </a:bodyPr>
          <a:lstStyle/>
          <a:p>
            <a:pPr algn="l">
              <a:lnSpc>
                <a:spcPts val="3542"/>
              </a:lnSpc>
            </a:pPr>
            <a:r>
              <a:rPr lang="en-US" sz="2833">
                <a:solidFill>
                  <a:srgbClr val="83497D"/>
                </a:solidFill>
                <a:latin typeface="Arimo Bold"/>
              </a:rPr>
              <a:t>Εξάρτηση</a:t>
            </a:r>
          </a:p>
        </p:txBody>
      </p:sp>
      <p:sp>
        <p:nvSpPr>
          <p:cNvPr name="TextBox 14" id="14"/>
          <p:cNvSpPr txBox="true"/>
          <p:nvPr/>
        </p:nvSpPr>
        <p:spPr>
          <a:xfrm rot="0">
            <a:off x="12522160" y="4669066"/>
            <a:ext cx="3127057" cy="3151674"/>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Η επαναλαμβανόμενη κατανάλωση καφεΐνης, ενεργειακών ποτών και αλκοόλ μπορεί να προκαλέσει εξάρτηση, η οποία δυσκολεύει την κατάσταση.</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14479268" y="357247"/>
            <a:ext cx="3549295" cy="4450526"/>
          </a:xfrm>
          <a:custGeom>
            <a:avLst/>
            <a:gdLst/>
            <a:ahLst/>
            <a:cxnLst/>
            <a:rect r="r" b="b" t="t" l="l"/>
            <a:pathLst>
              <a:path h="4450526" w="3549295">
                <a:moveTo>
                  <a:pt x="0" y="0"/>
                </a:moveTo>
                <a:lnTo>
                  <a:pt x="3549295" y="0"/>
                </a:lnTo>
                <a:lnTo>
                  <a:pt x="3549295" y="4450527"/>
                </a:lnTo>
                <a:lnTo>
                  <a:pt x="0" y="4450527"/>
                </a:lnTo>
                <a:lnTo>
                  <a:pt x="0" y="0"/>
                </a:lnTo>
                <a:close/>
              </a:path>
            </a:pathLst>
          </a:custGeom>
          <a:blipFill>
            <a:blip r:embed="rId2"/>
            <a:stretch>
              <a:fillRect l="0" t="0" r="0" b="0"/>
            </a:stretch>
          </a:blipFill>
        </p:spPr>
      </p:sp>
      <p:sp>
        <p:nvSpPr>
          <p:cNvPr name="TextBox 7" id="7"/>
          <p:cNvSpPr txBox="true"/>
          <p:nvPr/>
        </p:nvSpPr>
        <p:spPr>
          <a:xfrm rot="0">
            <a:off x="1648835" y="635615"/>
            <a:ext cx="13010138" cy="2622677"/>
          </a:xfrm>
          <a:prstGeom prst="rect">
            <a:avLst/>
          </a:prstGeom>
        </p:spPr>
        <p:txBody>
          <a:bodyPr anchor="t" rtlCol="false" tIns="0" lIns="0" bIns="0" rIns="0">
            <a:spAutoFit/>
          </a:bodyPr>
          <a:lstStyle/>
          <a:p>
            <a:pPr algn="ctr">
              <a:lnSpc>
                <a:spcPts val="6834"/>
              </a:lnSpc>
            </a:pPr>
            <a:r>
              <a:rPr lang="en-US" sz="5467">
                <a:solidFill>
                  <a:srgbClr val="BAD381"/>
                </a:solidFill>
                <a:latin typeface="Arimo Bold"/>
              </a:rPr>
              <a:t>Οι κοινωνικές και συμπεριφορικές προκλήσεις που αντιμετωπίζουν οι έφηβοι</a:t>
            </a:r>
          </a:p>
        </p:txBody>
      </p:sp>
      <p:sp>
        <p:nvSpPr>
          <p:cNvPr name="TextBox 8" id="8"/>
          <p:cNvSpPr txBox="true"/>
          <p:nvPr/>
        </p:nvSpPr>
        <p:spPr>
          <a:xfrm rot="0">
            <a:off x="2638931" y="4779199"/>
            <a:ext cx="3579049" cy="458215"/>
          </a:xfrm>
          <a:prstGeom prst="rect">
            <a:avLst/>
          </a:prstGeom>
        </p:spPr>
        <p:txBody>
          <a:bodyPr anchor="t" rtlCol="false" tIns="0" lIns="0" bIns="0" rIns="0">
            <a:spAutoFit/>
          </a:bodyPr>
          <a:lstStyle/>
          <a:p>
            <a:pPr algn="l">
              <a:lnSpc>
                <a:spcPts val="3542"/>
              </a:lnSpc>
            </a:pPr>
            <a:r>
              <a:rPr lang="en-US" sz="2833">
                <a:solidFill>
                  <a:srgbClr val="516953"/>
                </a:solidFill>
                <a:latin typeface="Arimo Bold"/>
              </a:rPr>
              <a:t>Κοινωνικές Πιέσεις</a:t>
            </a:r>
          </a:p>
        </p:txBody>
      </p:sp>
      <p:sp>
        <p:nvSpPr>
          <p:cNvPr name="TextBox 9" id="9"/>
          <p:cNvSpPr txBox="true"/>
          <p:nvPr/>
        </p:nvSpPr>
        <p:spPr>
          <a:xfrm rot="0">
            <a:off x="2638931" y="5357545"/>
            <a:ext cx="3762554" cy="289831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Οι έφηβοι συχνά νιώθουν πίεση από την παρέα τους να καταναλώνουν καφεΐνη, ενεργειακά ποτά και αλκοόλ, προκειμένου να ενταχθούν στην ομάδα.</a:t>
            </a:r>
          </a:p>
        </p:txBody>
      </p:sp>
      <p:sp>
        <p:nvSpPr>
          <p:cNvPr name="TextBox 10" id="10"/>
          <p:cNvSpPr txBox="true"/>
          <p:nvPr/>
        </p:nvSpPr>
        <p:spPr>
          <a:xfrm rot="0">
            <a:off x="7271355" y="4779199"/>
            <a:ext cx="3762554" cy="458215"/>
          </a:xfrm>
          <a:prstGeom prst="rect">
            <a:avLst/>
          </a:prstGeom>
        </p:spPr>
        <p:txBody>
          <a:bodyPr anchor="t" rtlCol="false" tIns="0" lIns="0" bIns="0" rIns="0">
            <a:spAutoFit/>
          </a:bodyPr>
          <a:lstStyle/>
          <a:p>
            <a:pPr algn="l">
              <a:lnSpc>
                <a:spcPts val="3542"/>
              </a:lnSpc>
            </a:pPr>
            <a:r>
              <a:rPr lang="en-US" sz="2833">
                <a:solidFill>
                  <a:srgbClr val="516953"/>
                </a:solidFill>
                <a:latin typeface="Arimo Bold"/>
              </a:rPr>
              <a:t>Αρνητική Αυτοεικόνα</a:t>
            </a:r>
          </a:p>
        </p:txBody>
      </p:sp>
      <p:sp>
        <p:nvSpPr>
          <p:cNvPr name="TextBox 11" id="11"/>
          <p:cNvSpPr txBox="true"/>
          <p:nvPr/>
        </p:nvSpPr>
        <p:spPr>
          <a:xfrm rot="0">
            <a:off x="7262723" y="5357545"/>
            <a:ext cx="3762554" cy="289831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Η χρήση αυτών των ουσιών μπορεί να επηρεάσει αρνητικά την αυτοεικόνα και την αυτοπεποίθηση των εφήβων.</a:t>
            </a:r>
          </a:p>
        </p:txBody>
      </p:sp>
      <p:sp>
        <p:nvSpPr>
          <p:cNvPr name="TextBox 12" id="12"/>
          <p:cNvSpPr txBox="true"/>
          <p:nvPr/>
        </p:nvSpPr>
        <p:spPr>
          <a:xfrm rot="0">
            <a:off x="11903780" y="4613580"/>
            <a:ext cx="3762554" cy="905890"/>
          </a:xfrm>
          <a:prstGeom prst="rect">
            <a:avLst/>
          </a:prstGeom>
        </p:spPr>
        <p:txBody>
          <a:bodyPr anchor="t" rtlCol="false" tIns="0" lIns="0" bIns="0" rIns="0">
            <a:spAutoFit/>
          </a:bodyPr>
          <a:lstStyle/>
          <a:p>
            <a:pPr algn="l">
              <a:lnSpc>
                <a:spcPts val="3542"/>
              </a:lnSpc>
            </a:pPr>
            <a:r>
              <a:rPr lang="en-US" sz="2833">
                <a:solidFill>
                  <a:srgbClr val="516953"/>
                </a:solidFill>
                <a:latin typeface="Arimo Bold"/>
              </a:rPr>
              <a:t>Προβλήματα Συμπεριφοράς</a:t>
            </a:r>
          </a:p>
        </p:txBody>
      </p:sp>
      <p:sp>
        <p:nvSpPr>
          <p:cNvPr name="TextBox 13" id="13"/>
          <p:cNvSpPr txBox="true"/>
          <p:nvPr/>
        </p:nvSpPr>
        <p:spPr>
          <a:xfrm rot="0">
            <a:off x="11882527" y="5544004"/>
            <a:ext cx="3762554" cy="337456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Η κατανάλωση καφεΐνης, ενεργειακών ποτών και αλκοόλ μπορεί να οδηγήσει σε προβλήματα συμπεριφοράς, όπως επιθετικότητα και παραβατικότητα.</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grpSp>
        <p:nvGrpSpPr>
          <p:cNvPr name="Group 6" id="6"/>
          <p:cNvGrpSpPr/>
          <p:nvPr/>
        </p:nvGrpSpPr>
        <p:grpSpPr>
          <a:xfrm rot="0">
            <a:off x="6507659" y="3689151"/>
            <a:ext cx="43904" cy="5303787"/>
            <a:chOff x="0" y="0"/>
            <a:chExt cx="58538" cy="7071717"/>
          </a:xfrm>
        </p:grpSpPr>
        <p:sp>
          <p:nvSpPr>
            <p:cNvPr name="Freeform 7" id="7"/>
            <p:cNvSpPr/>
            <p:nvPr/>
          </p:nvSpPr>
          <p:spPr>
            <a:xfrm flipH="false" flipV="false" rot="0">
              <a:off x="0" y="0"/>
              <a:ext cx="58420" cy="7071614"/>
            </a:xfrm>
            <a:custGeom>
              <a:avLst/>
              <a:gdLst/>
              <a:ahLst/>
              <a:cxnLst/>
              <a:rect r="r" b="b" t="t" l="l"/>
              <a:pathLst>
                <a:path h="7071614" w="58420">
                  <a:moveTo>
                    <a:pt x="0" y="29210"/>
                  </a:moveTo>
                  <a:cubicBezTo>
                    <a:pt x="0" y="13081"/>
                    <a:pt x="13081" y="0"/>
                    <a:pt x="29210" y="0"/>
                  </a:cubicBezTo>
                  <a:cubicBezTo>
                    <a:pt x="45339" y="0"/>
                    <a:pt x="58420" y="13081"/>
                    <a:pt x="58420" y="29210"/>
                  </a:cubicBezTo>
                  <a:lnTo>
                    <a:pt x="58420" y="7042404"/>
                  </a:lnTo>
                  <a:cubicBezTo>
                    <a:pt x="58420" y="7058533"/>
                    <a:pt x="45339" y="7071614"/>
                    <a:pt x="29210" y="7071614"/>
                  </a:cubicBezTo>
                  <a:cubicBezTo>
                    <a:pt x="13081" y="7071614"/>
                    <a:pt x="0" y="7058660"/>
                    <a:pt x="0" y="7042404"/>
                  </a:cubicBezTo>
                  <a:close/>
                </a:path>
              </a:pathLst>
            </a:custGeom>
            <a:solidFill>
              <a:srgbClr val="49BACE"/>
            </a:solidFill>
          </p:spPr>
        </p:sp>
      </p:grpSp>
      <p:grpSp>
        <p:nvGrpSpPr>
          <p:cNvPr name="Group 8" id="8"/>
          <p:cNvGrpSpPr/>
          <p:nvPr/>
        </p:nvGrpSpPr>
        <p:grpSpPr>
          <a:xfrm rot="0">
            <a:off x="6777261" y="4162500"/>
            <a:ext cx="770781" cy="43904"/>
            <a:chOff x="0" y="0"/>
            <a:chExt cx="1027708" cy="58538"/>
          </a:xfrm>
        </p:grpSpPr>
        <p:sp>
          <p:nvSpPr>
            <p:cNvPr name="Freeform 9" id="9"/>
            <p:cNvSpPr/>
            <p:nvPr/>
          </p:nvSpPr>
          <p:spPr>
            <a:xfrm flipH="false" flipV="false" rot="0">
              <a:off x="0" y="0"/>
              <a:ext cx="1027684" cy="58547"/>
            </a:xfrm>
            <a:custGeom>
              <a:avLst/>
              <a:gdLst/>
              <a:ahLst/>
              <a:cxnLst/>
              <a:rect r="r" b="b" t="t" l="l"/>
              <a:pathLst>
                <a:path h="58547" w="1027684">
                  <a:moveTo>
                    <a:pt x="0" y="29210"/>
                  </a:moveTo>
                  <a:cubicBezTo>
                    <a:pt x="0" y="13081"/>
                    <a:pt x="13081" y="0"/>
                    <a:pt x="29210" y="0"/>
                  </a:cubicBezTo>
                  <a:lnTo>
                    <a:pt x="998474" y="0"/>
                  </a:lnTo>
                  <a:cubicBezTo>
                    <a:pt x="1014603" y="0"/>
                    <a:pt x="1027684" y="13081"/>
                    <a:pt x="1027684" y="29210"/>
                  </a:cubicBezTo>
                  <a:cubicBezTo>
                    <a:pt x="1027684" y="45339"/>
                    <a:pt x="1014603" y="58420"/>
                    <a:pt x="998474" y="58420"/>
                  </a:cubicBezTo>
                  <a:lnTo>
                    <a:pt x="29210" y="58420"/>
                  </a:lnTo>
                  <a:cubicBezTo>
                    <a:pt x="13081" y="58547"/>
                    <a:pt x="0" y="45466"/>
                    <a:pt x="0" y="29210"/>
                  </a:cubicBezTo>
                  <a:close/>
                </a:path>
              </a:pathLst>
            </a:custGeom>
            <a:solidFill>
              <a:srgbClr val="49BACE"/>
            </a:solidFill>
          </p:spPr>
        </p:sp>
      </p:grpSp>
      <p:grpSp>
        <p:nvGrpSpPr>
          <p:cNvPr name="Group 10" id="10"/>
          <p:cNvGrpSpPr/>
          <p:nvPr/>
        </p:nvGrpSpPr>
        <p:grpSpPr>
          <a:xfrm rot="0">
            <a:off x="6277050" y="3932039"/>
            <a:ext cx="504974" cy="504974"/>
            <a:chOff x="0" y="0"/>
            <a:chExt cx="673298" cy="673298"/>
          </a:xfrm>
        </p:grpSpPr>
        <p:sp>
          <p:nvSpPr>
            <p:cNvPr name="Freeform 11" id="11" descr="1"/>
            <p:cNvSpPr/>
            <p:nvPr/>
          </p:nvSpPr>
          <p:spPr>
            <a:xfrm flipH="false" flipV="false" rot="0">
              <a:off x="6350" y="6350"/>
              <a:ext cx="660654" cy="660654"/>
            </a:xfrm>
            <a:custGeom>
              <a:avLst/>
              <a:gdLst/>
              <a:ahLst/>
              <a:cxnLst/>
              <a:rect r="r" b="b" t="t" l="l"/>
              <a:pathLst>
                <a:path h="660654" w="660654">
                  <a:moveTo>
                    <a:pt x="0" y="132207"/>
                  </a:moveTo>
                  <a:cubicBezTo>
                    <a:pt x="0" y="59182"/>
                    <a:pt x="59182" y="0"/>
                    <a:pt x="132207" y="0"/>
                  </a:cubicBezTo>
                  <a:lnTo>
                    <a:pt x="528447" y="0"/>
                  </a:lnTo>
                  <a:cubicBezTo>
                    <a:pt x="601472" y="0"/>
                    <a:pt x="660654" y="59182"/>
                    <a:pt x="660654" y="132207"/>
                  </a:cubicBezTo>
                  <a:lnTo>
                    <a:pt x="660654" y="528447"/>
                  </a:lnTo>
                  <a:cubicBezTo>
                    <a:pt x="660654" y="601472"/>
                    <a:pt x="601472" y="660654"/>
                    <a:pt x="528447" y="660654"/>
                  </a:cubicBezTo>
                  <a:lnTo>
                    <a:pt x="132207" y="660654"/>
                  </a:lnTo>
                  <a:cubicBezTo>
                    <a:pt x="59182" y="660654"/>
                    <a:pt x="0" y="601472"/>
                    <a:pt x="0" y="528447"/>
                  </a:cubicBezTo>
                  <a:close/>
                </a:path>
              </a:pathLst>
            </a:custGeom>
            <a:solidFill>
              <a:srgbClr val="49BACE"/>
            </a:solidFill>
          </p:spPr>
        </p:sp>
        <p:sp>
          <p:nvSpPr>
            <p:cNvPr name="Freeform 12" id="12" descr="1"/>
            <p:cNvSpPr/>
            <p:nvPr/>
          </p:nvSpPr>
          <p:spPr>
            <a:xfrm flipH="false" flipV="false" rot="0">
              <a:off x="0" y="0"/>
              <a:ext cx="673354" cy="673354"/>
            </a:xfrm>
            <a:custGeom>
              <a:avLst/>
              <a:gdLst/>
              <a:ahLst/>
              <a:cxnLst/>
              <a:rect r="r" b="b" t="t" l="l"/>
              <a:pathLst>
                <a:path h="673354" w="673354">
                  <a:moveTo>
                    <a:pt x="0" y="138557"/>
                  </a:moveTo>
                  <a:cubicBezTo>
                    <a:pt x="0" y="61976"/>
                    <a:pt x="61976" y="0"/>
                    <a:pt x="138557" y="0"/>
                  </a:cubicBezTo>
                  <a:lnTo>
                    <a:pt x="534797" y="0"/>
                  </a:lnTo>
                  <a:lnTo>
                    <a:pt x="534797" y="6350"/>
                  </a:lnTo>
                  <a:lnTo>
                    <a:pt x="534797" y="0"/>
                  </a:lnTo>
                  <a:cubicBezTo>
                    <a:pt x="611251" y="0"/>
                    <a:pt x="673354" y="61976"/>
                    <a:pt x="673354" y="138557"/>
                  </a:cubicBezTo>
                  <a:lnTo>
                    <a:pt x="667004" y="138557"/>
                  </a:lnTo>
                  <a:lnTo>
                    <a:pt x="673354" y="138557"/>
                  </a:lnTo>
                  <a:lnTo>
                    <a:pt x="673354" y="534797"/>
                  </a:lnTo>
                  <a:lnTo>
                    <a:pt x="667004" y="534797"/>
                  </a:lnTo>
                  <a:lnTo>
                    <a:pt x="673354" y="534797"/>
                  </a:lnTo>
                  <a:cubicBezTo>
                    <a:pt x="673354" y="611251"/>
                    <a:pt x="611378" y="673354"/>
                    <a:pt x="534797" y="673354"/>
                  </a:cubicBezTo>
                  <a:lnTo>
                    <a:pt x="534797" y="667004"/>
                  </a:lnTo>
                  <a:lnTo>
                    <a:pt x="534797" y="673354"/>
                  </a:lnTo>
                  <a:lnTo>
                    <a:pt x="138557" y="673354"/>
                  </a:lnTo>
                  <a:lnTo>
                    <a:pt x="138557" y="667004"/>
                  </a:lnTo>
                  <a:lnTo>
                    <a:pt x="138557" y="673354"/>
                  </a:lnTo>
                  <a:cubicBezTo>
                    <a:pt x="61976" y="673354"/>
                    <a:pt x="0" y="611251"/>
                    <a:pt x="0" y="534797"/>
                  </a:cubicBezTo>
                  <a:lnTo>
                    <a:pt x="0" y="138557"/>
                  </a:lnTo>
                  <a:lnTo>
                    <a:pt x="6350" y="138557"/>
                  </a:lnTo>
                  <a:lnTo>
                    <a:pt x="0" y="138557"/>
                  </a:lnTo>
                  <a:moveTo>
                    <a:pt x="12700" y="138557"/>
                  </a:moveTo>
                  <a:lnTo>
                    <a:pt x="12700" y="534797"/>
                  </a:lnTo>
                  <a:lnTo>
                    <a:pt x="6350" y="534797"/>
                  </a:lnTo>
                  <a:lnTo>
                    <a:pt x="12700" y="534797"/>
                  </a:lnTo>
                  <a:cubicBezTo>
                    <a:pt x="12700" y="604266"/>
                    <a:pt x="68961" y="660654"/>
                    <a:pt x="138557" y="660654"/>
                  </a:cubicBezTo>
                  <a:lnTo>
                    <a:pt x="534797" y="660654"/>
                  </a:lnTo>
                  <a:cubicBezTo>
                    <a:pt x="604266" y="660654"/>
                    <a:pt x="660654" y="604393"/>
                    <a:pt x="660654" y="534797"/>
                  </a:cubicBezTo>
                  <a:lnTo>
                    <a:pt x="660654" y="138557"/>
                  </a:lnTo>
                  <a:cubicBezTo>
                    <a:pt x="660654" y="68961"/>
                    <a:pt x="604266" y="12700"/>
                    <a:pt x="534797" y="12700"/>
                  </a:cubicBezTo>
                  <a:lnTo>
                    <a:pt x="138557" y="12700"/>
                  </a:lnTo>
                  <a:lnTo>
                    <a:pt x="138557" y="6350"/>
                  </a:lnTo>
                  <a:lnTo>
                    <a:pt x="138557" y="12700"/>
                  </a:lnTo>
                  <a:cubicBezTo>
                    <a:pt x="68961" y="12700"/>
                    <a:pt x="12700" y="68961"/>
                    <a:pt x="12700" y="138557"/>
                  </a:cubicBezTo>
                  <a:close/>
                </a:path>
              </a:pathLst>
            </a:custGeom>
            <a:solidFill>
              <a:srgbClr val="49BACE"/>
            </a:solidFill>
          </p:spPr>
        </p:sp>
      </p:grpSp>
      <p:grpSp>
        <p:nvGrpSpPr>
          <p:cNvPr name="Group 13" id="13"/>
          <p:cNvGrpSpPr/>
          <p:nvPr/>
        </p:nvGrpSpPr>
        <p:grpSpPr>
          <a:xfrm rot="0">
            <a:off x="6777261" y="6003801"/>
            <a:ext cx="770781" cy="43904"/>
            <a:chOff x="0" y="0"/>
            <a:chExt cx="1027708" cy="58538"/>
          </a:xfrm>
        </p:grpSpPr>
        <p:sp>
          <p:nvSpPr>
            <p:cNvPr name="Freeform 14" id="14"/>
            <p:cNvSpPr/>
            <p:nvPr/>
          </p:nvSpPr>
          <p:spPr>
            <a:xfrm flipH="false" flipV="false" rot="0">
              <a:off x="0" y="0"/>
              <a:ext cx="1027684" cy="58547"/>
            </a:xfrm>
            <a:custGeom>
              <a:avLst/>
              <a:gdLst/>
              <a:ahLst/>
              <a:cxnLst/>
              <a:rect r="r" b="b" t="t" l="l"/>
              <a:pathLst>
                <a:path h="58547" w="1027684">
                  <a:moveTo>
                    <a:pt x="0" y="29210"/>
                  </a:moveTo>
                  <a:cubicBezTo>
                    <a:pt x="0" y="13081"/>
                    <a:pt x="13081" y="0"/>
                    <a:pt x="29210" y="0"/>
                  </a:cubicBezTo>
                  <a:lnTo>
                    <a:pt x="998474" y="0"/>
                  </a:lnTo>
                  <a:cubicBezTo>
                    <a:pt x="1014603" y="0"/>
                    <a:pt x="1027684" y="13081"/>
                    <a:pt x="1027684" y="29210"/>
                  </a:cubicBezTo>
                  <a:cubicBezTo>
                    <a:pt x="1027684" y="45339"/>
                    <a:pt x="1014603" y="58420"/>
                    <a:pt x="998474" y="58420"/>
                  </a:cubicBezTo>
                  <a:lnTo>
                    <a:pt x="29210" y="58420"/>
                  </a:lnTo>
                  <a:cubicBezTo>
                    <a:pt x="13081" y="58547"/>
                    <a:pt x="0" y="45466"/>
                    <a:pt x="0" y="29210"/>
                  </a:cubicBezTo>
                  <a:close/>
                </a:path>
              </a:pathLst>
            </a:custGeom>
            <a:solidFill>
              <a:srgbClr val="49BACE"/>
            </a:solidFill>
          </p:spPr>
        </p:sp>
      </p:grpSp>
      <p:grpSp>
        <p:nvGrpSpPr>
          <p:cNvPr name="Group 15" id="15"/>
          <p:cNvGrpSpPr/>
          <p:nvPr/>
        </p:nvGrpSpPr>
        <p:grpSpPr>
          <a:xfrm rot="0">
            <a:off x="6277050" y="5773341"/>
            <a:ext cx="504974" cy="504974"/>
            <a:chOff x="0" y="0"/>
            <a:chExt cx="673298" cy="673298"/>
          </a:xfrm>
        </p:grpSpPr>
        <p:sp>
          <p:nvSpPr>
            <p:cNvPr name="Freeform 16" id="16"/>
            <p:cNvSpPr/>
            <p:nvPr/>
          </p:nvSpPr>
          <p:spPr>
            <a:xfrm flipH="false" flipV="false" rot="0">
              <a:off x="6350" y="6350"/>
              <a:ext cx="660654" cy="660654"/>
            </a:xfrm>
            <a:custGeom>
              <a:avLst/>
              <a:gdLst/>
              <a:ahLst/>
              <a:cxnLst/>
              <a:rect r="r" b="b" t="t" l="l"/>
              <a:pathLst>
                <a:path h="660654" w="660654">
                  <a:moveTo>
                    <a:pt x="0" y="132207"/>
                  </a:moveTo>
                  <a:cubicBezTo>
                    <a:pt x="0" y="59182"/>
                    <a:pt x="59182" y="0"/>
                    <a:pt x="132207" y="0"/>
                  </a:cubicBezTo>
                  <a:lnTo>
                    <a:pt x="528447" y="0"/>
                  </a:lnTo>
                  <a:cubicBezTo>
                    <a:pt x="601472" y="0"/>
                    <a:pt x="660654" y="59182"/>
                    <a:pt x="660654" y="132207"/>
                  </a:cubicBezTo>
                  <a:lnTo>
                    <a:pt x="660654" y="528447"/>
                  </a:lnTo>
                  <a:cubicBezTo>
                    <a:pt x="660654" y="601472"/>
                    <a:pt x="601472" y="660654"/>
                    <a:pt x="528447" y="660654"/>
                  </a:cubicBezTo>
                  <a:lnTo>
                    <a:pt x="132207" y="660654"/>
                  </a:lnTo>
                  <a:cubicBezTo>
                    <a:pt x="59182" y="660654"/>
                    <a:pt x="0" y="601472"/>
                    <a:pt x="0" y="528447"/>
                  </a:cubicBezTo>
                  <a:close/>
                </a:path>
              </a:pathLst>
            </a:custGeom>
            <a:solidFill>
              <a:srgbClr val="49BACE"/>
            </a:solidFill>
          </p:spPr>
        </p:sp>
        <p:sp>
          <p:nvSpPr>
            <p:cNvPr name="Freeform 17" id="17"/>
            <p:cNvSpPr/>
            <p:nvPr/>
          </p:nvSpPr>
          <p:spPr>
            <a:xfrm flipH="false" flipV="false" rot="0">
              <a:off x="0" y="0"/>
              <a:ext cx="673354" cy="673354"/>
            </a:xfrm>
            <a:custGeom>
              <a:avLst/>
              <a:gdLst/>
              <a:ahLst/>
              <a:cxnLst/>
              <a:rect r="r" b="b" t="t" l="l"/>
              <a:pathLst>
                <a:path h="673354" w="673354">
                  <a:moveTo>
                    <a:pt x="0" y="138557"/>
                  </a:moveTo>
                  <a:cubicBezTo>
                    <a:pt x="0" y="61976"/>
                    <a:pt x="61976" y="0"/>
                    <a:pt x="138557" y="0"/>
                  </a:cubicBezTo>
                  <a:lnTo>
                    <a:pt x="534797" y="0"/>
                  </a:lnTo>
                  <a:lnTo>
                    <a:pt x="534797" y="6350"/>
                  </a:lnTo>
                  <a:lnTo>
                    <a:pt x="534797" y="0"/>
                  </a:lnTo>
                  <a:cubicBezTo>
                    <a:pt x="611251" y="0"/>
                    <a:pt x="673354" y="61976"/>
                    <a:pt x="673354" y="138557"/>
                  </a:cubicBezTo>
                  <a:lnTo>
                    <a:pt x="667004" y="138557"/>
                  </a:lnTo>
                  <a:lnTo>
                    <a:pt x="673354" y="138557"/>
                  </a:lnTo>
                  <a:lnTo>
                    <a:pt x="673354" y="534797"/>
                  </a:lnTo>
                  <a:lnTo>
                    <a:pt x="667004" y="534797"/>
                  </a:lnTo>
                  <a:lnTo>
                    <a:pt x="673354" y="534797"/>
                  </a:lnTo>
                  <a:cubicBezTo>
                    <a:pt x="673354" y="611251"/>
                    <a:pt x="611378" y="673354"/>
                    <a:pt x="534797" y="673354"/>
                  </a:cubicBezTo>
                  <a:lnTo>
                    <a:pt x="534797" y="667004"/>
                  </a:lnTo>
                  <a:lnTo>
                    <a:pt x="534797" y="673354"/>
                  </a:lnTo>
                  <a:lnTo>
                    <a:pt x="138557" y="673354"/>
                  </a:lnTo>
                  <a:lnTo>
                    <a:pt x="138557" y="667004"/>
                  </a:lnTo>
                  <a:lnTo>
                    <a:pt x="138557" y="673354"/>
                  </a:lnTo>
                  <a:cubicBezTo>
                    <a:pt x="61976" y="673354"/>
                    <a:pt x="0" y="611251"/>
                    <a:pt x="0" y="534797"/>
                  </a:cubicBezTo>
                  <a:lnTo>
                    <a:pt x="0" y="138557"/>
                  </a:lnTo>
                  <a:lnTo>
                    <a:pt x="6350" y="138557"/>
                  </a:lnTo>
                  <a:lnTo>
                    <a:pt x="0" y="138557"/>
                  </a:lnTo>
                  <a:moveTo>
                    <a:pt x="12700" y="138557"/>
                  </a:moveTo>
                  <a:lnTo>
                    <a:pt x="12700" y="534797"/>
                  </a:lnTo>
                  <a:lnTo>
                    <a:pt x="6350" y="534797"/>
                  </a:lnTo>
                  <a:lnTo>
                    <a:pt x="12700" y="534797"/>
                  </a:lnTo>
                  <a:cubicBezTo>
                    <a:pt x="12700" y="604266"/>
                    <a:pt x="68961" y="660654"/>
                    <a:pt x="138557" y="660654"/>
                  </a:cubicBezTo>
                  <a:lnTo>
                    <a:pt x="534797" y="660654"/>
                  </a:lnTo>
                  <a:cubicBezTo>
                    <a:pt x="604266" y="660654"/>
                    <a:pt x="660654" y="604393"/>
                    <a:pt x="660654" y="534797"/>
                  </a:cubicBezTo>
                  <a:lnTo>
                    <a:pt x="660654" y="138557"/>
                  </a:lnTo>
                  <a:cubicBezTo>
                    <a:pt x="660654" y="68961"/>
                    <a:pt x="604266" y="12700"/>
                    <a:pt x="534797" y="12700"/>
                  </a:cubicBezTo>
                  <a:lnTo>
                    <a:pt x="138557" y="12700"/>
                  </a:lnTo>
                  <a:lnTo>
                    <a:pt x="138557" y="6350"/>
                  </a:lnTo>
                  <a:lnTo>
                    <a:pt x="138557" y="12700"/>
                  </a:lnTo>
                  <a:cubicBezTo>
                    <a:pt x="68961" y="12700"/>
                    <a:pt x="12700" y="68961"/>
                    <a:pt x="12700" y="138557"/>
                  </a:cubicBezTo>
                  <a:close/>
                </a:path>
              </a:pathLst>
            </a:custGeom>
            <a:solidFill>
              <a:srgbClr val="C3D4CC"/>
            </a:solidFill>
          </p:spPr>
        </p:sp>
      </p:grpSp>
      <p:grpSp>
        <p:nvGrpSpPr>
          <p:cNvPr name="Group 18" id="18"/>
          <p:cNvGrpSpPr/>
          <p:nvPr/>
        </p:nvGrpSpPr>
        <p:grpSpPr>
          <a:xfrm rot="0">
            <a:off x="6777261" y="7845102"/>
            <a:ext cx="770781" cy="43904"/>
            <a:chOff x="0" y="0"/>
            <a:chExt cx="1027708" cy="58538"/>
          </a:xfrm>
        </p:grpSpPr>
        <p:sp>
          <p:nvSpPr>
            <p:cNvPr name="Freeform 19" id="19"/>
            <p:cNvSpPr/>
            <p:nvPr/>
          </p:nvSpPr>
          <p:spPr>
            <a:xfrm flipH="false" flipV="false" rot="0">
              <a:off x="0" y="0"/>
              <a:ext cx="1027684" cy="58547"/>
            </a:xfrm>
            <a:custGeom>
              <a:avLst/>
              <a:gdLst/>
              <a:ahLst/>
              <a:cxnLst/>
              <a:rect r="r" b="b" t="t" l="l"/>
              <a:pathLst>
                <a:path h="58547" w="1027684">
                  <a:moveTo>
                    <a:pt x="0" y="29210"/>
                  </a:moveTo>
                  <a:cubicBezTo>
                    <a:pt x="0" y="13081"/>
                    <a:pt x="13081" y="0"/>
                    <a:pt x="29210" y="0"/>
                  </a:cubicBezTo>
                  <a:lnTo>
                    <a:pt x="998474" y="0"/>
                  </a:lnTo>
                  <a:cubicBezTo>
                    <a:pt x="1014603" y="0"/>
                    <a:pt x="1027684" y="13081"/>
                    <a:pt x="1027684" y="29210"/>
                  </a:cubicBezTo>
                  <a:cubicBezTo>
                    <a:pt x="1027684" y="45339"/>
                    <a:pt x="1014603" y="58420"/>
                    <a:pt x="998474" y="58420"/>
                  </a:cubicBezTo>
                  <a:lnTo>
                    <a:pt x="29210" y="58420"/>
                  </a:lnTo>
                  <a:cubicBezTo>
                    <a:pt x="13081" y="58547"/>
                    <a:pt x="0" y="45466"/>
                    <a:pt x="0" y="29210"/>
                  </a:cubicBezTo>
                  <a:close/>
                </a:path>
              </a:pathLst>
            </a:custGeom>
            <a:solidFill>
              <a:srgbClr val="49BACE"/>
            </a:solidFill>
          </p:spPr>
        </p:sp>
      </p:grpSp>
      <p:grpSp>
        <p:nvGrpSpPr>
          <p:cNvPr name="Group 20" id="20"/>
          <p:cNvGrpSpPr/>
          <p:nvPr/>
        </p:nvGrpSpPr>
        <p:grpSpPr>
          <a:xfrm rot="0">
            <a:off x="6277050" y="7614642"/>
            <a:ext cx="504974" cy="504974"/>
            <a:chOff x="0" y="0"/>
            <a:chExt cx="673298" cy="673298"/>
          </a:xfrm>
        </p:grpSpPr>
        <p:sp>
          <p:nvSpPr>
            <p:cNvPr name="Freeform 21" id="21"/>
            <p:cNvSpPr/>
            <p:nvPr/>
          </p:nvSpPr>
          <p:spPr>
            <a:xfrm flipH="false" flipV="false" rot="0">
              <a:off x="6350" y="6350"/>
              <a:ext cx="660654" cy="660654"/>
            </a:xfrm>
            <a:custGeom>
              <a:avLst/>
              <a:gdLst/>
              <a:ahLst/>
              <a:cxnLst/>
              <a:rect r="r" b="b" t="t" l="l"/>
              <a:pathLst>
                <a:path h="660654" w="660654">
                  <a:moveTo>
                    <a:pt x="0" y="132207"/>
                  </a:moveTo>
                  <a:cubicBezTo>
                    <a:pt x="0" y="59182"/>
                    <a:pt x="59182" y="0"/>
                    <a:pt x="132207" y="0"/>
                  </a:cubicBezTo>
                  <a:lnTo>
                    <a:pt x="528447" y="0"/>
                  </a:lnTo>
                  <a:cubicBezTo>
                    <a:pt x="601472" y="0"/>
                    <a:pt x="660654" y="59182"/>
                    <a:pt x="660654" y="132207"/>
                  </a:cubicBezTo>
                  <a:lnTo>
                    <a:pt x="660654" y="528447"/>
                  </a:lnTo>
                  <a:cubicBezTo>
                    <a:pt x="660654" y="601472"/>
                    <a:pt x="601472" y="660654"/>
                    <a:pt x="528447" y="660654"/>
                  </a:cubicBezTo>
                  <a:lnTo>
                    <a:pt x="132207" y="660654"/>
                  </a:lnTo>
                  <a:cubicBezTo>
                    <a:pt x="59182" y="660654"/>
                    <a:pt x="0" y="601472"/>
                    <a:pt x="0" y="528447"/>
                  </a:cubicBezTo>
                  <a:close/>
                </a:path>
              </a:pathLst>
            </a:custGeom>
            <a:solidFill>
              <a:srgbClr val="49BACE"/>
            </a:solidFill>
          </p:spPr>
        </p:sp>
        <p:sp>
          <p:nvSpPr>
            <p:cNvPr name="Freeform 22" id="22"/>
            <p:cNvSpPr/>
            <p:nvPr/>
          </p:nvSpPr>
          <p:spPr>
            <a:xfrm flipH="false" flipV="false" rot="0">
              <a:off x="0" y="0"/>
              <a:ext cx="673354" cy="673354"/>
            </a:xfrm>
            <a:custGeom>
              <a:avLst/>
              <a:gdLst/>
              <a:ahLst/>
              <a:cxnLst/>
              <a:rect r="r" b="b" t="t" l="l"/>
              <a:pathLst>
                <a:path h="673354" w="673354">
                  <a:moveTo>
                    <a:pt x="0" y="138557"/>
                  </a:moveTo>
                  <a:cubicBezTo>
                    <a:pt x="0" y="61976"/>
                    <a:pt x="61976" y="0"/>
                    <a:pt x="138557" y="0"/>
                  </a:cubicBezTo>
                  <a:lnTo>
                    <a:pt x="534797" y="0"/>
                  </a:lnTo>
                  <a:lnTo>
                    <a:pt x="534797" y="6350"/>
                  </a:lnTo>
                  <a:lnTo>
                    <a:pt x="534797" y="0"/>
                  </a:lnTo>
                  <a:cubicBezTo>
                    <a:pt x="611251" y="0"/>
                    <a:pt x="673354" y="61976"/>
                    <a:pt x="673354" y="138557"/>
                  </a:cubicBezTo>
                  <a:lnTo>
                    <a:pt x="667004" y="138557"/>
                  </a:lnTo>
                  <a:lnTo>
                    <a:pt x="673354" y="138557"/>
                  </a:lnTo>
                  <a:lnTo>
                    <a:pt x="673354" y="534797"/>
                  </a:lnTo>
                  <a:lnTo>
                    <a:pt x="667004" y="534797"/>
                  </a:lnTo>
                  <a:lnTo>
                    <a:pt x="673354" y="534797"/>
                  </a:lnTo>
                  <a:cubicBezTo>
                    <a:pt x="673354" y="611251"/>
                    <a:pt x="611378" y="673354"/>
                    <a:pt x="534797" y="673354"/>
                  </a:cubicBezTo>
                  <a:lnTo>
                    <a:pt x="534797" y="667004"/>
                  </a:lnTo>
                  <a:lnTo>
                    <a:pt x="534797" y="673354"/>
                  </a:lnTo>
                  <a:lnTo>
                    <a:pt x="138557" y="673354"/>
                  </a:lnTo>
                  <a:lnTo>
                    <a:pt x="138557" y="667004"/>
                  </a:lnTo>
                  <a:lnTo>
                    <a:pt x="138557" y="673354"/>
                  </a:lnTo>
                  <a:cubicBezTo>
                    <a:pt x="61976" y="673354"/>
                    <a:pt x="0" y="611251"/>
                    <a:pt x="0" y="534797"/>
                  </a:cubicBezTo>
                  <a:lnTo>
                    <a:pt x="0" y="138557"/>
                  </a:lnTo>
                  <a:lnTo>
                    <a:pt x="6350" y="138557"/>
                  </a:lnTo>
                  <a:lnTo>
                    <a:pt x="0" y="138557"/>
                  </a:lnTo>
                  <a:moveTo>
                    <a:pt x="12700" y="138557"/>
                  </a:moveTo>
                  <a:lnTo>
                    <a:pt x="12700" y="534797"/>
                  </a:lnTo>
                  <a:lnTo>
                    <a:pt x="6350" y="534797"/>
                  </a:lnTo>
                  <a:lnTo>
                    <a:pt x="12700" y="534797"/>
                  </a:lnTo>
                  <a:cubicBezTo>
                    <a:pt x="12700" y="604266"/>
                    <a:pt x="68961" y="660654"/>
                    <a:pt x="138557" y="660654"/>
                  </a:cubicBezTo>
                  <a:lnTo>
                    <a:pt x="534797" y="660654"/>
                  </a:lnTo>
                  <a:cubicBezTo>
                    <a:pt x="604266" y="660654"/>
                    <a:pt x="660654" y="604393"/>
                    <a:pt x="660654" y="534797"/>
                  </a:cubicBezTo>
                  <a:lnTo>
                    <a:pt x="660654" y="138557"/>
                  </a:lnTo>
                  <a:cubicBezTo>
                    <a:pt x="660654" y="68961"/>
                    <a:pt x="604266" y="12700"/>
                    <a:pt x="534797" y="12700"/>
                  </a:cubicBezTo>
                  <a:lnTo>
                    <a:pt x="138557" y="12700"/>
                  </a:lnTo>
                  <a:lnTo>
                    <a:pt x="138557" y="6350"/>
                  </a:lnTo>
                  <a:lnTo>
                    <a:pt x="138557" y="12700"/>
                  </a:lnTo>
                  <a:cubicBezTo>
                    <a:pt x="68961" y="12700"/>
                    <a:pt x="12700" y="68961"/>
                    <a:pt x="12700" y="138557"/>
                  </a:cubicBezTo>
                  <a:close/>
                </a:path>
              </a:pathLst>
            </a:custGeom>
            <a:solidFill>
              <a:srgbClr val="C3D4CC"/>
            </a:solidFill>
          </p:spPr>
        </p:sp>
      </p:grpSp>
      <p:sp>
        <p:nvSpPr>
          <p:cNvPr name="Freeform 23" id="23"/>
          <p:cNvSpPr/>
          <p:nvPr/>
        </p:nvSpPr>
        <p:spPr>
          <a:xfrm flipH="false" flipV="false" rot="-5400000">
            <a:off x="-4398765" y="2263354"/>
            <a:ext cx="14630400" cy="5832871"/>
          </a:xfrm>
          <a:custGeom>
            <a:avLst/>
            <a:gdLst/>
            <a:ahLst/>
            <a:cxnLst/>
            <a:rect r="r" b="b" t="t" l="l"/>
            <a:pathLst>
              <a:path h="5832871" w="14630400">
                <a:moveTo>
                  <a:pt x="0" y="0"/>
                </a:moveTo>
                <a:lnTo>
                  <a:pt x="14630400" y="0"/>
                </a:lnTo>
                <a:lnTo>
                  <a:pt x="14630400" y="5832871"/>
                </a:lnTo>
                <a:lnTo>
                  <a:pt x="0" y="5832871"/>
                </a:lnTo>
                <a:lnTo>
                  <a:pt x="0" y="0"/>
                </a:lnTo>
                <a:close/>
              </a:path>
            </a:pathLst>
          </a:custGeom>
          <a:blipFill>
            <a:blip r:embed="rId2"/>
            <a:stretch>
              <a:fillRect l="0" t="-14222" r="0" b="-26867"/>
            </a:stretch>
          </a:blipFill>
        </p:spPr>
      </p:sp>
      <p:sp>
        <p:nvSpPr>
          <p:cNvPr name="TextBox 24" id="24"/>
          <p:cNvSpPr txBox="true"/>
          <p:nvPr/>
        </p:nvSpPr>
        <p:spPr>
          <a:xfrm rot="0">
            <a:off x="6290726" y="1301531"/>
            <a:ext cx="10278546" cy="2067973"/>
          </a:xfrm>
          <a:prstGeom prst="rect">
            <a:avLst/>
          </a:prstGeom>
        </p:spPr>
        <p:txBody>
          <a:bodyPr anchor="t" rtlCol="false" tIns="0" lIns="0" bIns="0" rIns="0">
            <a:spAutoFit/>
          </a:bodyPr>
          <a:lstStyle/>
          <a:p>
            <a:pPr algn="ctr">
              <a:lnSpc>
                <a:spcPts val="5418"/>
              </a:lnSpc>
            </a:pPr>
            <a:r>
              <a:rPr lang="en-US" sz="4334">
                <a:solidFill>
                  <a:srgbClr val="61C6DE"/>
                </a:solidFill>
                <a:latin typeface="Arimo Bold"/>
              </a:rPr>
              <a:t>Προτάσεις για την αντιμετώπιση του προβλήματος και την προαγωγή υγιεινών συνηθειών</a:t>
            </a:r>
          </a:p>
        </p:txBody>
      </p:sp>
      <p:sp>
        <p:nvSpPr>
          <p:cNvPr name="TextBox 25" id="25"/>
          <p:cNvSpPr txBox="true"/>
          <p:nvPr/>
        </p:nvSpPr>
        <p:spPr>
          <a:xfrm rot="0">
            <a:off x="7832289" y="3935939"/>
            <a:ext cx="2569994" cy="375405"/>
          </a:xfrm>
          <a:prstGeom prst="rect">
            <a:avLst/>
          </a:prstGeom>
        </p:spPr>
        <p:txBody>
          <a:bodyPr anchor="t" rtlCol="false" tIns="0" lIns="0" bIns="0" rIns="0">
            <a:spAutoFit/>
          </a:bodyPr>
          <a:lstStyle/>
          <a:p>
            <a:pPr algn="l">
              <a:lnSpc>
                <a:spcPts val="2960"/>
              </a:lnSpc>
            </a:pPr>
            <a:r>
              <a:rPr lang="en-US" sz="2367">
                <a:solidFill>
                  <a:srgbClr val="3B4E4E"/>
                </a:solidFill>
                <a:latin typeface="Arimo Bold"/>
              </a:rPr>
              <a:t>Ενημέρωση</a:t>
            </a:r>
          </a:p>
        </p:txBody>
      </p:sp>
      <p:sp>
        <p:nvSpPr>
          <p:cNvPr name="TextBox 26" id="26"/>
          <p:cNvSpPr txBox="true"/>
          <p:nvPr/>
        </p:nvSpPr>
        <p:spPr>
          <a:xfrm rot="0">
            <a:off x="7832289" y="4288215"/>
            <a:ext cx="8736985" cy="891575"/>
          </a:xfrm>
          <a:prstGeom prst="rect">
            <a:avLst/>
          </a:prstGeom>
        </p:spPr>
        <p:txBody>
          <a:bodyPr anchor="t" rtlCol="false" tIns="0" lIns="0" bIns="0" rIns="0">
            <a:spAutoFit/>
          </a:bodyPr>
          <a:lstStyle/>
          <a:p>
            <a:pPr algn="l">
              <a:lnSpc>
                <a:spcPts val="3415"/>
              </a:lnSpc>
            </a:pPr>
            <a:r>
              <a:rPr lang="en-US" sz="2133">
                <a:solidFill>
                  <a:srgbClr val="3B4E4E"/>
                </a:solidFill>
                <a:latin typeface="Overpass"/>
              </a:rPr>
              <a:t>Ενημέρωση των εφήβων για τους κινδύνους της κατανάλωσης καφεΐνης, ενεργειακών ποτών και αλκοόλ.</a:t>
            </a:r>
          </a:p>
        </p:txBody>
      </p:sp>
      <p:sp>
        <p:nvSpPr>
          <p:cNvPr name="TextBox 27" id="27"/>
          <p:cNvSpPr txBox="true"/>
          <p:nvPr/>
        </p:nvSpPr>
        <p:spPr>
          <a:xfrm rot="0">
            <a:off x="6437680" y="5836474"/>
            <a:ext cx="183713" cy="421672"/>
          </a:xfrm>
          <a:prstGeom prst="rect">
            <a:avLst/>
          </a:prstGeom>
        </p:spPr>
        <p:txBody>
          <a:bodyPr anchor="t" rtlCol="false" tIns="0" lIns="0" bIns="0" rIns="0">
            <a:spAutoFit/>
          </a:bodyPr>
          <a:lstStyle/>
          <a:p>
            <a:pPr algn="ctr">
              <a:lnSpc>
                <a:spcPts val="3251"/>
              </a:lnSpc>
            </a:pPr>
            <a:r>
              <a:rPr lang="en-US" sz="2601">
                <a:solidFill>
                  <a:srgbClr val="49BACE"/>
                </a:solidFill>
                <a:latin typeface="Arimo Bold"/>
              </a:rPr>
              <a:t>2</a:t>
            </a:r>
          </a:p>
        </p:txBody>
      </p:sp>
      <p:sp>
        <p:nvSpPr>
          <p:cNvPr name="TextBox 28" id="28"/>
          <p:cNvSpPr txBox="true"/>
          <p:nvPr/>
        </p:nvSpPr>
        <p:spPr>
          <a:xfrm rot="0">
            <a:off x="7832289" y="5777240"/>
            <a:ext cx="2569994" cy="375405"/>
          </a:xfrm>
          <a:prstGeom prst="rect">
            <a:avLst/>
          </a:prstGeom>
        </p:spPr>
        <p:txBody>
          <a:bodyPr anchor="t" rtlCol="false" tIns="0" lIns="0" bIns="0" rIns="0">
            <a:spAutoFit/>
          </a:bodyPr>
          <a:lstStyle/>
          <a:p>
            <a:pPr algn="l">
              <a:lnSpc>
                <a:spcPts val="2960"/>
              </a:lnSpc>
            </a:pPr>
            <a:r>
              <a:rPr lang="en-US" sz="2367">
                <a:solidFill>
                  <a:srgbClr val="3B4E4E"/>
                </a:solidFill>
                <a:latin typeface="Arimo Bold"/>
              </a:rPr>
              <a:t>Υποστήριξη</a:t>
            </a:r>
          </a:p>
        </p:txBody>
      </p:sp>
      <p:sp>
        <p:nvSpPr>
          <p:cNvPr name="TextBox 29" id="29"/>
          <p:cNvSpPr txBox="true"/>
          <p:nvPr/>
        </p:nvSpPr>
        <p:spPr>
          <a:xfrm rot="0">
            <a:off x="7832289" y="6129516"/>
            <a:ext cx="8736985" cy="891575"/>
          </a:xfrm>
          <a:prstGeom prst="rect">
            <a:avLst/>
          </a:prstGeom>
        </p:spPr>
        <p:txBody>
          <a:bodyPr anchor="t" rtlCol="false" tIns="0" lIns="0" bIns="0" rIns="0">
            <a:spAutoFit/>
          </a:bodyPr>
          <a:lstStyle/>
          <a:p>
            <a:pPr algn="l">
              <a:lnSpc>
                <a:spcPts val="3415"/>
              </a:lnSpc>
            </a:pPr>
            <a:r>
              <a:rPr lang="en-US" sz="2133">
                <a:solidFill>
                  <a:srgbClr val="3B4E4E"/>
                </a:solidFill>
                <a:latin typeface="Overpass"/>
              </a:rPr>
              <a:t>Παροχή υποστήριξης και εναλλακτικών στρατηγικών για την αντιμετώπιση του άγχους και της πίεσης.</a:t>
            </a:r>
          </a:p>
        </p:txBody>
      </p:sp>
      <p:sp>
        <p:nvSpPr>
          <p:cNvPr name="TextBox 30" id="30"/>
          <p:cNvSpPr txBox="true"/>
          <p:nvPr/>
        </p:nvSpPr>
        <p:spPr>
          <a:xfrm rot="0">
            <a:off x="6515085" y="7677775"/>
            <a:ext cx="28902" cy="350132"/>
          </a:xfrm>
          <a:prstGeom prst="rect">
            <a:avLst/>
          </a:prstGeom>
        </p:spPr>
        <p:txBody>
          <a:bodyPr anchor="t" rtlCol="false" tIns="0" lIns="0" bIns="0" rIns="0">
            <a:spAutoFit/>
          </a:bodyPr>
          <a:lstStyle/>
          <a:p>
            <a:pPr algn="ctr">
              <a:lnSpc>
                <a:spcPts val="3251"/>
              </a:lnSpc>
            </a:pPr>
            <a:r>
              <a:rPr lang="en-US" sz="2601">
                <a:solidFill>
                  <a:srgbClr val="49BACE"/>
                </a:solidFill>
                <a:latin typeface="Arimo Bold"/>
              </a:rPr>
              <a:t>3</a:t>
            </a:r>
          </a:p>
        </p:txBody>
      </p:sp>
      <p:sp>
        <p:nvSpPr>
          <p:cNvPr name="TextBox 31" id="31"/>
          <p:cNvSpPr txBox="true"/>
          <p:nvPr/>
        </p:nvSpPr>
        <p:spPr>
          <a:xfrm rot="0">
            <a:off x="7832289" y="7618541"/>
            <a:ext cx="4653587" cy="375405"/>
          </a:xfrm>
          <a:prstGeom prst="rect">
            <a:avLst/>
          </a:prstGeom>
        </p:spPr>
        <p:txBody>
          <a:bodyPr anchor="t" rtlCol="false" tIns="0" lIns="0" bIns="0" rIns="0">
            <a:spAutoFit/>
          </a:bodyPr>
          <a:lstStyle/>
          <a:p>
            <a:pPr algn="l">
              <a:lnSpc>
                <a:spcPts val="2960"/>
              </a:lnSpc>
            </a:pPr>
            <a:r>
              <a:rPr lang="en-US" sz="2367">
                <a:solidFill>
                  <a:srgbClr val="3B4E4E"/>
                </a:solidFill>
                <a:latin typeface="Arimo Bold"/>
              </a:rPr>
              <a:t>Προώθηση Υγιεινών Συνηθειών</a:t>
            </a:r>
          </a:p>
        </p:txBody>
      </p:sp>
      <p:sp>
        <p:nvSpPr>
          <p:cNvPr name="TextBox 32" id="32"/>
          <p:cNvSpPr txBox="true"/>
          <p:nvPr/>
        </p:nvSpPr>
        <p:spPr>
          <a:xfrm rot="0">
            <a:off x="7832289" y="7970817"/>
            <a:ext cx="8736985" cy="1320200"/>
          </a:xfrm>
          <a:prstGeom prst="rect">
            <a:avLst/>
          </a:prstGeom>
        </p:spPr>
        <p:txBody>
          <a:bodyPr anchor="t" rtlCol="false" tIns="0" lIns="0" bIns="0" rIns="0">
            <a:spAutoFit/>
          </a:bodyPr>
          <a:lstStyle/>
          <a:p>
            <a:pPr algn="l">
              <a:lnSpc>
                <a:spcPts val="3415"/>
              </a:lnSpc>
            </a:pPr>
            <a:r>
              <a:rPr lang="en-US" sz="2133">
                <a:solidFill>
                  <a:srgbClr val="3B4E4E"/>
                </a:solidFill>
                <a:latin typeface="Overpass"/>
              </a:rPr>
              <a:t>Ενθάρρυνση των εφήβων να υιοθετήσουν πιο υγιεινές συνήθειες, όπως ισορροπημένη διατροφή, τακτική άσκηση και ποιοτικός ύπνος.</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descr="preencoded.png"/>
          <p:cNvSpPr/>
          <p:nvPr/>
        </p:nvSpPr>
        <p:spPr>
          <a:xfrm flipH="false" flipV="false" rot="0">
            <a:off x="11439525"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2"/>
            <a:stretch>
              <a:fillRect l="0" t="0" r="0" b="0"/>
            </a:stretch>
          </a:blipFill>
        </p:spPr>
      </p:sp>
      <p:sp>
        <p:nvSpPr>
          <p:cNvPr name="TextBox 7" id="7"/>
          <p:cNvSpPr txBox="true"/>
          <p:nvPr/>
        </p:nvSpPr>
        <p:spPr>
          <a:xfrm rot="0">
            <a:off x="1132939" y="1598146"/>
            <a:ext cx="9164121" cy="3600164"/>
          </a:xfrm>
          <a:prstGeom prst="rect">
            <a:avLst/>
          </a:prstGeom>
        </p:spPr>
        <p:txBody>
          <a:bodyPr anchor="t" rtlCol="false" tIns="0" lIns="0" bIns="0" rIns="0">
            <a:spAutoFit/>
          </a:bodyPr>
          <a:lstStyle/>
          <a:p>
            <a:pPr algn="ctr">
              <a:lnSpc>
                <a:spcPts val="9431"/>
              </a:lnSpc>
            </a:pPr>
            <a:r>
              <a:rPr lang="en-US" sz="7544">
                <a:solidFill>
                  <a:srgbClr val="65C6F4"/>
                </a:solidFill>
                <a:latin typeface="Arimo Bold"/>
              </a:rPr>
              <a:t>Τα Τοπικά Προϊόντα της Σκιάθου</a:t>
            </a:r>
          </a:p>
        </p:txBody>
      </p:sp>
      <p:sp>
        <p:nvSpPr>
          <p:cNvPr name="TextBox 8" id="8"/>
          <p:cNvSpPr txBox="true"/>
          <p:nvPr/>
        </p:nvSpPr>
        <p:spPr>
          <a:xfrm rot="0">
            <a:off x="651253" y="5503248"/>
            <a:ext cx="9645807" cy="4101675"/>
          </a:xfrm>
          <a:prstGeom prst="rect">
            <a:avLst/>
          </a:prstGeom>
        </p:spPr>
        <p:txBody>
          <a:bodyPr anchor="t" rtlCol="false" tIns="0" lIns="0" bIns="0" rIns="0">
            <a:spAutoFit/>
          </a:bodyPr>
          <a:lstStyle/>
          <a:p>
            <a:pPr algn="l">
              <a:lnSpc>
                <a:spcPts val="4618"/>
              </a:lnSpc>
            </a:pPr>
            <a:r>
              <a:rPr lang="en-US" sz="2887">
                <a:solidFill>
                  <a:srgbClr val="3B4E4E"/>
                </a:solidFill>
                <a:latin typeface="Overpass"/>
              </a:rPr>
              <a:t>Η Σκίαθος, είναι ένα όμορφο νησί στο Αιγαίο Πέλαγος και διαθέτει μια πλούσια γκάμα παραδοσιακών τοπικών προϊόντων. Αυτά τα προϊόντα χαρακτηρίζονται από την υψηλή ποιότητά τους και την αυθεντικότητά τους, καθώς παράγονται με παραδοσιακές μεθόδους και χρησιμοποιούν τοπικές πρώτες ύλες.</a:t>
            </a:r>
          </a:p>
        </p:txBody>
      </p:sp>
      <p:grpSp>
        <p:nvGrpSpPr>
          <p:cNvPr name="Group 9" id="9"/>
          <p:cNvGrpSpPr/>
          <p:nvPr/>
        </p:nvGrpSpPr>
        <p:grpSpPr>
          <a:xfrm rot="0">
            <a:off x="1036736" y="8188226"/>
            <a:ext cx="453777" cy="453778"/>
            <a:chOff x="0" y="0"/>
            <a:chExt cx="605037" cy="605037"/>
          </a:xfrm>
        </p:grpSpPr>
        <p:sp>
          <p:nvSpPr>
            <p:cNvPr name="Freeform 10" id="10"/>
            <p:cNvSpPr/>
            <p:nvPr/>
          </p:nvSpPr>
          <p:spPr>
            <a:xfrm flipH="false" flipV="false" rot="0">
              <a:off x="0" y="0"/>
              <a:ext cx="605028" cy="605028"/>
            </a:xfrm>
            <a:custGeom>
              <a:avLst/>
              <a:gdLst/>
              <a:ahLst/>
              <a:cxnLst/>
              <a:rect r="r" b="b" t="t" l="l"/>
              <a:pathLst>
                <a:path h="605028" w="605028">
                  <a:moveTo>
                    <a:pt x="0" y="302514"/>
                  </a:moveTo>
                  <a:cubicBezTo>
                    <a:pt x="0" y="135382"/>
                    <a:pt x="135382" y="0"/>
                    <a:pt x="302514" y="0"/>
                  </a:cubicBezTo>
                  <a:cubicBezTo>
                    <a:pt x="304419" y="0"/>
                    <a:pt x="306324" y="889"/>
                    <a:pt x="307467" y="2413"/>
                  </a:cubicBezTo>
                  <a:lnTo>
                    <a:pt x="302514" y="6350"/>
                  </a:lnTo>
                  <a:lnTo>
                    <a:pt x="302514" y="0"/>
                  </a:lnTo>
                  <a:lnTo>
                    <a:pt x="302514" y="6350"/>
                  </a:lnTo>
                  <a:lnTo>
                    <a:pt x="302514" y="0"/>
                  </a:lnTo>
                  <a:cubicBezTo>
                    <a:pt x="469646" y="0"/>
                    <a:pt x="605028" y="135382"/>
                    <a:pt x="605028" y="302514"/>
                  </a:cubicBezTo>
                  <a:cubicBezTo>
                    <a:pt x="605028" y="305435"/>
                    <a:pt x="602996" y="307975"/>
                    <a:pt x="600202" y="308737"/>
                  </a:cubicBezTo>
                  <a:lnTo>
                    <a:pt x="598678" y="302514"/>
                  </a:lnTo>
                  <a:lnTo>
                    <a:pt x="605028" y="302514"/>
                  </a:lnTo>
                  <a:cubicBezTo>
                    <a:pt x="605028" y="469646"/>
                    <a:pt x="469646" y="605028"/>
                    <a:pt x="302514" y="605028"/>
                  </a:cubicBezTo>
                  <a:lnTo>
                    <a:pt x="302514" y="598678"/>
                  </a:lnTo>
                  <a:lnTo>
                    <a:pt x="302514" y="592328"/>
                  </a:lnTo>
                  <a:lnTo>
                    <a:pt x="302514" y="598678"/>
                  </a:lnTo>
                  <a:lnTo>
                    <a:pt x="302514" y="605028"/>
                  </a:lnTo>
                  <a:cubicBezTo>
                    <a:pt x="135382" y="605028"/>
                    <a:pt x="0" y="469646"/>
                    <a:pt x="0" y="302514"/>
                  </a:cubicBezTo>
                  <a:lnTo>
                    <a:pt x="6350" y="302514"/>
                  </a:lnTo>
                  <a:lnTo>
                    <a:pt x="0" y="302514"/>
                  </a:lnTo>
                  <a:moveTo>
                    <a:pt x="12700" y="302514"/>
                  </a:moveTo>
                  <a:lnTo>
                    <a:pt x="6350" y="302514"/>
                  </a:lnTo>
                  <a:lnTo>
                    <a:pt x="12700" y="302514"/>
                  </a:lnTo>
                  <a:cubicBezTo>
                    <a:pt x="12700" y="462534"/>
                    <a:pt x="142494" y="592328"/>
                    <a:pt x="302514" y="592328"/>
                  </a:cubicBezTo>
                  <a:cubicBezTo>
                    <a:pt x="306070" y="592328"/>
                    <a:pt x="308864" y="595122"/>
                    <a:pt x="308864" y="598678"/>
                  </a:cubicBezTo>
                  <a:cubicBezTo>
                    <a:pt x="308864" y="602234"/>
                    <a:pt x="306070" y="605028"/>
                    <a:pt x="302514" y="605028"/>
                  </a:cubicBezTo>
                  <a:cubicBezTo>
                    <a:pt x="298958" y="605028"/>
                    <a:pt x="296164" y="602234"/>
                    <a:pt x="296164" y="598678"/>
                  </a:cubicBezTo>
                  <a:cubicBezTo>
                    <a:pt x="296164" y="595122"/>
                    <a:pt x="298958" y="592328"/>
                    <a:pt x="302514" y="592328"/>
                  </a:cubicBezTo>
                  <a:cubicBezTo>
                    <a:pt x="462534" y="592328"/>
                    <a:pt x="592328" y="462534"/>
                    <a:pt x="592328" y="302514"/>
                  </a:cubicBezTo>
                  <a:cubicBezTo>
                    <a:pt x="592328" y="299593"/>
                    <a:pt x="594360" y="297053"/>
                    <a:pt x="597154" y="296291"/>
                  </a:cubicBezTo>
                  <a:lnTo>
                    <a:pt x="598678" y="302514"/>
                  </a:lnTo>
                  <a:lnTo>
                    <a:pt x="592328" y="302514"/>
                  </a:lnTo>
                  <a:cubicBezTo>
                    <a:pt x="592328" y="142494"/>
                    <a:pt x="462534" y="12700"/>
                    <a:pt x="302514" y="12700"/>
                  </a:cubicBezTo>
                  <a:cubicBezTo>
                    <a:pt x="300609" y="12700"/>
                    <a:pt x="298704" y="11811"/>
                    <a:pt x="297561" y="10287"/>
                  </a:cubicBezTo>
                  <a:lnTo>
                    <a:pt x="302514" y="6350"/>
                  </a:lnTo>
                  <a:lnTo>
                    <a:pt x="302514" y="12700"/>
                  </a:lnTo>
                  <a:cubicBezTo>
                    <a:pt x="142494" y="12700"/>
                    <a:pt x="12700" y="142494"/>
                    <a:pt x="12700" y="302514"/>
                  </a:cubicBezTo>
                  <a:close/>
                </a:path>
              </a:pathLst>
            </a:custGeom>
            <a:solidFill>
              <a:srgbClr val="FFFFFF"/>
            </a:solid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grpSp>
        <p:nvGrpSpPr>
          <p:cNvPr name="Group 6" id="6"/>
          <p:cNvGrpSpPr/>
          <p:nvPr/>
        </p:nvGrpSpPr>
        <p:grpSpPr>
          <a:xfrm rot="0">
            <a:off x="5608736" y="3124051"/>
            <a:ext cx="5687169" cy="3405782"/>
            <a:chOff x="0" y="0"/>
            <a:chExt cx="7582892" cy="4541043"/>
          </a:xfrm>
        </p:grpSpPr>
        <p:sp>
          <p:nvSpPr>
            <p:cNvPr name="Freeform 7" id="7"/>
            <p:cNvSpPr/>
            <p:nvPr/>
          </p:nvSpPr>
          <p:spPr>
            <a:xfrm flipH="false" flipV="false" rot="0">
              <a:off x="6350" y="6350"/>
              <a:ext cx="7570216" cy="4528312"/>
            </a:xfrm>
            <a:custGeom>
              <a:avLst/>
              <a:gdLst/>
              <a:ahLst/>
              <a:cxnLst/>
              <a:rect r="r" b="b" t="t" l="l"/>
              <a:pathLst>
                <a:path h="4528312" w="7570216">
                  <a:moveTo>
                    <a:pt x="0" y="166624"/>
                  </a:moveTo>
                  <a:cubicBezTo>
                    <a:pt x="0" y="74549"/>
                    <a:pt x="74676" y="0"/>
                    <a:pt x="166878" y="0"/>
                  </a:cubicBezTo>
                  <a:lnTo>
                    <a:pt x="7403338" y="0"/>
                  </a:lnTo>
                  <a:cubicBezTo>
                    <a:pt x="7495413" y="0"/>
                    <a:pt x="7570216" y="74549"/>
                    <a:pt x="7570216" y="166624"/>
                  </a:cubicBezTo>
                  <a:lnTo>
                    <a:pt x="7570216" y="4361688"/>
                  </a:lnTo>
                  <a:cubicBezTo>
                    <a:pt x="7570216" y="4453763"/>
                    <a:pt x="7495540" y="4528312"/>
                    <a:pt x="7403338" y="4528312"/>
                  </a:cubicBezTo>
                  <a:lnTo>
                    <a:pt x="166878" y="4528312"/>
                  </a:lnTo>
                  <a:cubicBezTo>
                    <a:pt x="74676" y="4528312"/>
                    <a:pt x="0" y="4453763"/>
                    <a:pt x="0" y="4361688"/>
                  </a:cubicBezTo>
                  <a:close/>
                </a:path>
              </a:pathLst>
            </a:custGeom>
            <a:solidFill>
              <a:srgbClr val="B1D8B7"/>
            </a:solidFill>
          </p:spPr>
        </p:sp>
        <p:sp>
          <p:nvSpPr>
            <p:cNvPr name="Freeform 8" id="8"/>
            <p:cNvSpPr/>
            <p:nvPr/>
          </p:nvSpPr>
          <p:spPr>
            <a:xfrm flipH="false" flipV="false" rot="0">
              <a:off x="0" y="0"/>
              <a:ext cx="7582916" cy="4541012"/>
            </a:xfrm>
            <a:custGeom>
              <a:avLst/>
              <a:gdLst/>
              <a:ahLst/>
              <a:cxnLst/>
              <a:rect r="r" b="b" t="t" l="l"/>
              <a:pathLst>
                <a:path h="4541012" w="7582916">
                  <a:moveTo>
                    <a:pt x="0" y="172974"/>
                  </a:moveTo>
                  <a:cubicBezTo>
                    <a:pt x="0" y="77470"/>
                    <a:pt x="77597" y="0"/>
                    <a:pt x="173228" y="0"/>
                  </a:cubicBezTo>
                  <a:lnTo>
                    <a:pt x="7409688" y="0"/>
                  </a:lnTo>
                  <a:lnTo>
                    <a:pt x="7409688" y="6350"/>
                  </a:lnTo>
                  <a:lnTo>
                    <a:pt x="7409688" y="0"/>
                  </a:lnTo>
                  <a:cubicBezTo>
                    <a:pt x="7505319" y="0"/>
                    <a:pt x="7582916" y="77470"/>
                    <a:pt x="7582916" y="172974"/>
                  </a:cubicBezTo>
                  <a:lnTo>
                    <a:pt x="7582916" y="4368038"/>
                  </a:lnTo>
                  <a:lnTo>
                    <a:pt x="7576566" y="4368038"/>
                  </a:lnTo>
                  <a:lnTo>
                    <a:pt x="7582916" y="4368038"/>
                  </a:lnTo>
                  <a:cubicBezTo>
                    <a:pt x="7582916" y="4463542"/>
                    <a:pt x="7505319" y="4541012"/>
                    <a:pt x="7409688" y="4541012"/>
                  </a:cubicBezTo>
                  <a:lnTo>
                    <a:pt x="7409688" y="4534662"/>
                  </a:lnTo>
                  <a:lnTo>
                    <a:pt x="7409688" y="4541012"/>
                  </a:lnTo>
                  <a:lnTo>
                    <a:pt x="173228" y="4541012"/>
                  </a:lnTo>
                  <a:lnTo>
                    <a:pt x="173228" y="4534662"/>
                  </a:lnTo>
                  <a:lnTo>
                    <a:pt x="173228" y="4541012"/>
                  </a:lnTo>
                  <a:cubicBezTo>
                    <a:pt x="77597" y="4541012"/>
                    <a:pt x="0" y="4463542"/>
                    <a:pt x="0" y="4368038"/>
                  </a:cubicBezTo>
                  <a:lnTo>
                    <a:pt x="0" y="172974"/>
                  </a:lnTo>
                  <a:lnTo>
                    <a:pt x="6350" y="172974"/>
                  </a:lnTo>
                  <a:lnTo>
                    <a:pt x="0" y="172974"/>
                  </a:lnTo>
                  <a:moveTo>
                    <a:pt x="12700" y="172974"/>
                  </a:moveTo>
                  <a:lnTo>
                    <a:pt x="12700" y="4368038"/>
                  </a:lnTo>
                  <a:lnTo>
                    <a:pt x="6350" y="4368038"/>
                  </a:lnTo>
                  <a:lnTo>
                    <a:pt x="12700" y="4368038"/>
                  </a:lnTo>
                  <a:cubicBezTo>
                    <a:pt x="12700" y="4456557"/>
                    <a:pt x="84582" y="4528312"/>
                    <a:pt x="173228" y="4528312"/>
                  </a:cubicBezTo>
                  <a:lnTo>
                    <a:pt x="7409688" y="4528312"/>
                  </a:lnTo>
                  <a:cubicBezTo>
                    <a:pt x="7498334" y="4528312"/>
                    <a:pt x="7570216" y="4456557"/>
                    <a:pt x="7570216" y="4368038"/>
                  </a:cubicBezTo>
                  <a:lnTo>
                    <a:pt x="7570216" y="172974"/>
                  </a:lnTo>
                  <a:lnTo>
                    <a:pt x="7576566" y="172974"/>
                  </a:lnTo>
                  <a:lnTo>
                    <a:pt x="7570216" y="172974"/>
                  </a:lnTo>
                  <a:cubicBezTo>
                    <a:pt x="7570216" y="84455"/>
                    <a:pt x="7498334" y="12700"/>
                    <a:pt x="7409688" y="12700"/>
                  </a:cubicBezTo>
                  <a:lnTo>
                    <a:pt x="173228" y="12700"/>
                  </a:lnTo>
                  <a:lnTo>
                    <a:pt x="173228" y="6350"/>
                  </a:lnTo>
                  <a:lnTo>
                    <a:pt x="173228" y="12700"/>
                  </a:lnTo>
                  <a:cubicBezTo>
                    <a:pt x="84582" y="12700"/>
                    <a:pt x="12700" y="84455"/>
                    <a:pt x="12700" y="172974"/>
                  </a:cubicBezTo>
                  <a:close/>
                </a:path>
              </a:pathLst>
            </a:custGeom>
            <a:solidFill>
              <a:srgbClr val="C3D4CC"/>
            </a:solidFill>
          </p:spPr>
        </p:sp>
      </p:grpSp>
      <p:grpSp>
        <p:nvGrpSpPr>
          <p:cNvPr name="Group 9" id="9"/>
          <p:cNvGrpSpPr/>
          <p:nvPr/>
        </p:nvGrpSpPr>
        <p:grpSpPr>
          <a:xfrm rot="0">
            <a:off x="11564094" y="3124051"/>
            <a:ext cx="5687169" cy="3405782"/>
            <a:chOff x="0" y="0"/>
            <a:chExt cx="7582892" cy="4541043"/>
          </a:xfrm>
        </p:grpSpPr>
        <p:sp>
          <p:nvSpPr>
            <p:cNvPr name="Freeform 10" id="10"/>
            <p:cNvSpPr/>
            <p:nvPr/>
          </p:nvSpPr>
          <p:spPr>
            <a:xfrm flipH="false" flipV="false" rot="0">
              <a:off x="6350" y="6350"/>
              <a:ext cx="7570216" cy="4528312"/>
            </a:xfrm>
            <a:custGeom>
              <a:avLst/>
              <a:gdLst/>
              <a:ahLst/>
              <a:cxnLst/>
              <a:rect r="r" b="b" t="t" l="l"/>
              <a:pathLst>
                <a:path h="4528312" w="7570216">
                  <a:moveTo>
                    <a:pt x="0" y="166624"/>
                  </a:moveTo>
                  <a:cubicBezTo>
                    <a:pt x="0" y="74549"/>
                    <a:pt x="74676" y="0"/>
                    <a:pt x="166878" y="0"/>
                  </a:cubicBezTo>
                  <a:lnTo>
                    <a:pt x="7403338" y="0"/>
                  </a:lnTo>
                  <a:cubicBezTo>
                    <a:pt x="7495413" y="0"/>
                    <a:pt x="7570216" y="74549"/>
                    <a:pt x="7570216" y="166624"/>
                  </a:cubicBezTo>
                  <a:lnTo>
                    <a:pt x="7570216" y="4361688"/>
                  </a:lnTo>
                  <a:cubicBezTo>
                    <a:pt x="7570216" y="4453763"/>
                    <a:pt x="7495540" y="4528312"/>
                    <a:pt x="7403338" y="4528312"/>
                  </a:cubicBezTo>
                  <a:lnTo>
                    <a:pt x="166878" y="4528312"/>
                  </a:lnTo>
                  <a:cubicBezTo>
                    <a:pt x="74676" y="4528312"/>
                    <a:pt x="0" y="4453763"/>
                    <a:pt x="0" y="4361688"/>
                  </a:cubicBezTo>
                  <a:close/>
                </a:path>
              </a:pathLst>
            </a:custGeom>
            <a:solidFill>
              <a:srgbClr val="68BBE3"/>
            </a:solidFill>
          </p:spPr>
        </p:sp>
        <p:sp>
          <p:nvSpPr>
            <p:cNvPr name="Freeform 11" id="11"/>
            <p:cNvSpPr/>
            <p:nvPr/>
          </p:nvSpPr>
          <p:spPr>
            <a:xfrm flipH="false" flipV="false" rot="0">
              <a:off x="0" y="0"/>
              <a:ext cx="7582916" cy="4541012"/>
            </a:xfrm>
            <a:custGeom>
              <a:avLst/>
              <a:gdLst/>
              <a:ahLst/>
              <a:cxnLst/>
              <a:rect r="r" b="b" t="t" l="l"/>
              <a:pathLst>
                <a:path h="4541012" w="7582916">
                  <a:moveTo>
                    <a:pt x="0" y="172974"/>
                  </a:moveTo>
                  <a:cubicBezTo>
                    <a:pt x="0" y="77470"/>
                    <a:pt x="77597" y="0"/>
                    <a:pt x="173228" y="0"/>
                  </a:cubicBezTo>
                  <a:lnTo>
                    <a:pt x="7409688" y="0"/>
                  </a:lnTo>
                  <a:lnTo>
                    <a:pt x="7409688" y="6350"/>
                  </a:lnTo>
                  <a:lnTo>
                    <a:pt x="7409688" y="0"/>
                  </a:lnTo>
                  <a:cubicBezTo>
                    <a:pt x="7505319" y="0"/>
                    <a:pt x="7582916" y="77470"/>
                    <a:pt x="7582916" y="172974"/>
                  </a:cubicBezTo>
                  <a:lnTo>
                    <a:pt x="7582916" y="4368038"/>
                  </a:lnTo>
                  <a:lnTo>
                    <a:pt x="7576566" y="4368038"/>
                  </a:lnTo>
                  <a:lnTo>
                    <a:pt x="7582916" y="4368038"/>
                  </a:lnTo>
                  <a:cubicBezTo>
                    <a:pt x="7582916" y="4463542"/>
                    <a:pt x="7505319" y="4541012"/>
                    <a:pt x="7409688" y="4541012"/>
                  </a:cubicBezTo>
                  <a:lnTo>
                    <a:pt x="7409688" y="4534662"/>
                  </a:lnTo>
                  <a:lnTo>
                    <a:pt x="7409688" y="4541012"/>
                  </a:lnTo>
                  <a:lnTo>
                    <a:pt x="173228" y="4541012"/>
                  </a:lnTo>
                  <a:lnTo>
                    <a:pt x="173228" y="4534662"/>
                  </a:lnTo>
                  <a:lnTo>
                    <a:pt x="173228" y="4541012"/>
                  </a:lnTo>
                  <a:cubicBezTo>
                    <a:pt x="77597" y="4541012"/>
                    <a:pt x="0" y="4463542"/>
                    <a:pt x="0" y="4368038"/>
                  </a:cubicBezTo>
                  <a:lnTo>
                    <a:pt x="0" y="172974"/>
                  </a:lnTo>
                  <a:lnTo>
                    <a:pt x="6350" y="172974"/>
                  </a:lnTo>
                  <a:lnTo>
                    <a:pt x="0" y="172974"/>
                  </a:lnTo>
                  <a:moveTo>
                    <a:pt x="12700" y="172974"/>
                  </a:moveTo>
                  <a:lnTo>
                    <a:pt x="12700" y="4368038"/>
                  </a:lnTo>
                  <a:lnTo>
                    <a:pt x="6350" y="4368038"/>
                  </a:lnTo>
                  <a:lnTo>
                    <a:pt x="12700" y="4368038"/>
                  </a:lnTo>
                  <a:cubicBezTo>
                    <a:pt x="12700" y="4456557"/>
                    <a:pt x="84582" y="4528312"/>
                    <a:pt x="173228" y="4528312"/>
                  </a:cubicBezTo>
                  <a:lnTo>
                    <a:pt x="7409688" y="4528312"/>
                  </a:lnTo>
                  <a:cubicBezTo>
                    <a:pt x="7498334" y="4528312"/>
                    <a:pt x="7570216" y="4456557"/>
                    <a:pt x="7570216" y="4368038"/>
                  </a:cubicBezTo>
                  <a:lnTo>
                    <a:pt x="7570216" y="172974"/>
                  </a:lnTo>
                  <a:lnTo>
                    <a:pt x="7576566" y="172974"/>
                  </a:lnTo>
                  <a:lnTo>
                    <a:pt x="7570216" y="172974"/>
                  </a:lnTo>
                  <a:cubicBezTo>
                    <a:pt x="7570216" y="84455"/>
                    <a:pt x="7498334" y="12700"/>
                    <a:pt x="7409688" y="12700"/>
                  </a:cubicBezTo>
                  <a:lnTo>
                    <a:pt x="173228" y="12700"/>
                  </a:lnTo>
                  <a:lnTo>
                    <a:pt x="173228" y="6350"/>
                  </a:lnTo>
                  <a:lnTo>
                    <a:pt x="173228" y="12700"/>
                  </a:lnTo>
                  <a:cubicBezTo>
                    <a:pt x="84582" y="12700"/>
                    <a:pt x="12700" y="84455"/>
                    <a:pt x="12700" y="172974"/>
                  </a:cubicBezTo>
                  <a:close/>
                </a:path>
              </a:pathLst>
            </a:custGeom>
            <a:solidFill>
              <a:srgbClr val="C3D4CC"/>
            </a:solidFill>
          </p:spPr>
        </p:sp>
      </p:grpSp>
      <p:grpSp>
        <p:nvGrpSpPr>
          <p:cNvPr name="Group 12" id="12"/>
          <p:cNvGrpSpPr/>
          <p:nvPr/>
        </p:nvGrpSpPr>
        <p:grpSpPr>
          <a:xfrm rot="0">
            <a:off x="5608736" y="6798022"/>
            <a:ext cx="11642526" cy="2517279"/>
            <a:chOff x="0" y="0"/>
            <a:chExt cx="15523368" cy="3356372"/>
          </a:xfrm>
        </p:grpSpPr>
        <p:sp>
          <p:nvSpPr>
            <p:cNvPr name="Freeform 13" id="13"/>
            <p:cNvSpPr/>
            <p:nvPr/>
          </p:nvSpPr>
          <p:spPr>
            <a:xfrm flipH="false" flipV="false" rot="0">
              <a:off x="6350" y="6350"/>
              <a:ext cx="15510638" cy="3343656"/>
            </a:xfrm>
            <a:custGeom>
              <a:avLst/>
              <a:gdLst/>
              <a:ahLst/>
              <a:cxnLst/>
              <a:rect r="r" b="b" t="t" l="l"/>
              <a:pathLst>
                <a:path h="3343656" w="15510638">
                  <a:moveTo>
                    <a:pt x="0" y="166624"/>
                  </a:moveTo>
                  <a:cubicBezTo>
                    <a:pt x="0" y="74549"/>
                    <a:pt x="74803" y="0"/>
                    <a:pt x="167132" y="0"/>
                  </a:cubicBezTo>
                  <a:lnTo>
                    <a:pt x="15343505" y="0"/>
                  </a:lnTo>
                  <a:cubicBezTo>
                    <a:pt x="15435835" y="0"/>
                    <a:pt x="15510638" y="74549"/>
                    <a:pt x="15510638" y="166624"/>
                  </a:cubicBezTo>
                  <a:lnTo>
                    <a:pt x="15510638" y="3177032"/>
                  </a:lnTo>
                  <a:cubicBezTo>
                    <a:pt x="15510638" y="3269107"/>
                    <a:pt x="15435835" y="3343656"/>
                    <a:pt x="15343505" y="3343656"/>
                  </a:cubicBezTo>
                  <a:lnTo>
                    <a:pt x="167132" y="3343656"/>
                  </a:lnTo>
                  <a:cubicBezTo>
                    <a:pt x="74803" y="3343656"/>
                    <a:pt x="0" y="3269107"/>
                    <a:pt x="0" y="3177032"/>
                  </a:cubicBezTo>
                  <a:close/>
                </a:path>
              </a:pathLst>
            </a:custGeom>
            <a:solidFill>
              <a:srgbClr val="F9C7A1"/>
            </a:solidFill>
          </p:spPr>
        </p:sp>
        <p:sp>
          <p:nvSpPr>
            <p:cNvPr name="Freeform 14" id="14"/>
            <p:cNvSpPr/>
            <p:nvPr/>
          </p:nvSpPr>
          <p:spPr>
            <a:xfrm flipH="false" flipV="false" rot="0">
              <a:off x="0" y="0"/>
              <a:ext cx="15523338" cy="3356356"/>
            </a:xfrm>
            <a:custGeom>
              <a:avLst/>
              <a:gdLst/>
              <a:ahLst/>
              <a:cxnLst/>
              <a:rect r="r" b="b" t="t" l="l"/>
              <a:pathLst>
                <a:path h="3356356" w="15523338">
                  <a:moveTo>
                    <a:pt x="0" y="172974"/>
                  </a:moveTo>
                  <a:cubicBezTo>
                    <a:pt x="0" y="77470"/>
                    <a:pt x="77724" y="0"/>
                    <a:pt x="173482" y="0"/>
                  </a:cubicBezTo>
                  <a:lnTo>
                    <a:pt x="15349855" y="0"/>
                  </a:lnTo>
                  <a:lnTo>
                    <a:pt x="15349855" y="6350"/>
                  </a:lnTo>
                  <a:lnTo>
                    <a:pt x="15349855" y="0"/>
                  </a:lnTo>
                  <a:cubicBezTo>
                    <a:pt x="15445614" y="0"/>
                    <a:pt x="15523338" y="77470"/>
                    <a:pt x="15523338" y="172974"/>
                  </a:cubicBezTo>
                  <a:lnTo>
                    <a:pt x="15516988" y="172974"/>
                  </a:lnTo>
                  <a:lnTo>
                    <a:pt x="15523338" y="172974"/>
                  </a:lnTo>
                  <a:lnTo>
                    <a:pt x="15523338" y="3183382"/>
                  </a:lnTo>
                  <a:lnTo>
                    <a:pt x="15516988" y="3183382"/>
                  </a:lnTo>
                  <a:lnTo>
                    <a:pt x="15523338" y="3183382"/>
                  </a:lnTo>
                  <a:cubicBezTo>
                    <a:pt x="15523338" y="3278886"/>
                    <a:pt x="15445614" y="3356356"/>
                    <a:pt x="15349855" y="3356356"/>
                  </a:cubicBezTo>
                  <a:lnTo>
                    <a:pt x="15349855" y="3350006"/>
                  </a:lnTo>
                  <a:lnTo>
                    <a:pt x="15349855" y="3356356"/>
                  </a:lnTo>
                  <a:lnTo>
                    <a:pt x="173482" y="3356356"/>
                  </a:lnTo>
                  <a:lnTo>
                    <a:pt x="173482" y="3350006"/>
                  </a:lnTo>
                  <a:lnTo>
                    <a:pt x="173482" y="3356356"/>
                  </a:lnTo>
                  <a:cubicBezTo>
                    <a:pt x="77724" y="3356356"/>
                    <a:pt x="0" y="3278886"/>
                    <a:pt x="0" y="3183382"/>
                  </a:cubicBezTo>
                  <a:lnTo>
                    <a:pt x="0" y="172974"/>
                  </a:lnTo>
                  <a:lnTo>
                    <a:pt x="6350" y="172974"/>
                  </a:lnTo>
                  <a:lnTo>
                    <a:pt x="0" y="172974"/>
                  </a:lnTo>
                  <a:moveTo>
                    <a:pt x="12700" y="172974"/>
                  </a:moveTo>
                  <a:lnTo>
                    <a:pt x="12700" y="3183382"/>
                  </a:lnTo>
                  <a:lnTo>
                    <a:pt x="6350" y="3183382"/>
                  </a:lnTo>
                  <a:lnTo>
                    <a:pt x="12700" y="3183382"/>
                  </a:lnTo>
                  <a:cubicBezTo>
                    <a:pt x="12700" y="3271901"/>
                    <a:pt x="84709" y="3343656"/>
                    <a:pt x="173482" y="3343656"/>
                  </a:cubicBezTo>
                  <a:lnTo>
                    <a:pt x="15349855" y="3343656"/>
                  </a:lnTo>
                  <a:cubicBezTo>
                    <a:pt x="15438628" y="3343656"/>
                    <a:pt x="15510638" y="3271901"/>
                    <a:pt x="15510638" y="3183382"/>
                  </a:cubicBezTo>
                  <a:lnTo>
                    <a:pt x="15510638" y="172974"/>
                  </a:lnTo>
                  <a:cubicBezTo>
                    <a:pt x="15510638" y="84455"/>
                    <a:pt x="15438628" y="12700"/>
                    <a:pt x="15349855" y="12700"/>
                  </a:cubicBezTo>
                  <a:lnTo>
                    <a:pt x="173482" y="12700"/>
                  </a:lnTo>
                  <a:lnTo>
                    <a:pt x="173482" y="6350"/>
                  </a:lnTo>
                  <a:lnTo>
                    <a:pt x="173482" y="12700"/>
                  </a:lnTo>
                  <a:cubicBezTo>
                    <a:pt x="84709" y="12700"/>
                    <a:pt x="12700" y="84455"/>
                    <a:pt x="12700" y="172974"/>
                  </a:cubicBezTo>
                  <a:close/>
                </a:path>
              </a:pathLst>
            </a:custGeom>
            <a:solidFill>
              <a:srgbClr val="C3D4CC"/>
            </a:solidFill>
          </p:spPr>
        </p:sp>
      </p:grpSp>
      <p:sp>
        <p:nvSpPr>
          <p:cNvPr name="Freeform 15" id="15"/>
          <p:cNvSpPr/>
          <p:nvPr/>
        </p:nvSpPr>
        <p:spPr>
          <a:xfrm flipH="false" flipV="false" rot="0">
            <a:off x="176028" y="356005"/>
            <a:ext cx="5166008" cy="3448310"/>
          </a:xfrm>
          <a:custGeom>
            <a:avLst/>
            <a:gdLst/>
            <a:ahLst/>
            <a:cxnLst/>
            <a:rect r="r" b="b" t="t" l="l"/>
            <a:pathLst>
              <a:path h="3448310" w="5166008">
                <a:moveTo>
                  <a:pt x="0" y="0"/>
                </a:moveTo>
                <a:lnTo>
                  <a:pt x="5166008" y="0"/>
                </a:lnTo>
                <a:lnTo>
                  <a:pt x="5166008" y="3448310"/>
                </a:lnTo>
                <a:lnTo>
                  <a:pt x="0" y="3448310"/>
                </a:lnTo>
                <a:lnTo>
                  <a:pt x="0" y="0"/>
                </a:lnTo>
                <a:close/>
              </a:path>
            </a:pathLst>
          </a:custGeom>
          <a:blipFill>
            <a:blip r:embed="rId2"/>
            <a:stretch>
              <a:fillRect l="0" t="0" r="0" b="0"/>
            </a:stretch>
          </a:blipFill>
        </p:spPr>
      </p:sp>
      <p:sp>
        <p:nvSpPr>
          <p:cNvPr name="Freeform 16" id="16"/>
          <p:cNvSpPr/>
          <p:nvPr/>
        </p:nvSpPr>
        <p:spPr>
          <a:xfrm flipH="false" flipV="false" rot="0">
            <a:off x="176028" y="6728916"/>
            <a:ext cx="5340464" cy="3558084"/>
          </a:xfrm>
          <a:custGeom>
            <a:avLst/>
            <a:gdLst/>
            <a:ahLst/>
            <a:cxnLst/>
            <a:rect r="r" b="b" t="t" l="l"/>
            <a:pathLst>
              <a:path h="3558084" w="5340464">
                <a:moveTo>
                  <a:pt x="0" y="0"/>
                </a:moveTo>
                <a:lnTo>
                  <a:pt x="5340465" y="0"/>
                </a:lnTo>
                <a:lnTo>
                  <a:pt x="5340465" y="3558084"/>
                </a:lnTo>
                <a:lnTo>
                  <a:pt x="0" y="3558084"/>
                </a:lnTo>
                <a:lnTo>
                  <a:pt x="0" y="0"/>
                </a:lnTo>
                <a:close/>
              </a:path>
            </a:pathLst>
          </a:custGeom>
          <a:blipFill>
            <a:blip r:embed="rId3"/>
            <a:stretch>
              <a:fillRect l="0" t="0" r="0" b="0"/>
            </a:stretch>
          </a:blipFill>
        </p:spPr>
      </p:sp>
      <p:sp>
        <p:nvSpPr>
          <p:cNvPr name="TextBox 17" id="17"/>
          <p:cNvSpPr txBox="true"/>
          <p:nvPr/>
        </p:nvSpPr>
        <p:spPr>
          <a:xfrm rot="0">
            <a:off x="5704939" y="964882"/>
            <a:ext cx="11450121" cy="1701641"/>
          </a:xfrm>
          <a:prstGeom prst="rect">
            <a:avLst/>
          </a:prstGeom>
        </p:spPr>
        <p:txBody>
          <a:bodyPr anchor="t" rtlCol="false" tIns="0" lIns="0" bIns="0" rIns="0">
            <a:spAutoFit/>
          </a:bodyPr>
          <a:lstStyle/>
          <a:p>
            <a:pPr algn="l">
              <a:lnSpc>
                <a:spcPts val="6834"/>
              </a:lnSpc>
            </a:pPr>
            <a:r>
              <a:rPr lang="en-US" sz="5467">
                <a:solidFill>
                  <a:srgbClr val="233939"/>
                </a:solidFill>
                <a:latin typeface="Arimo Bold"/>
              </a:rPr>
              <a:t>Παραδοσιακές Μέθοδοι Παραγωγής</a:t>
            </a:r>
          </a:p>
        </p:txBody>
      </p:sp>
      <p:sp>
        <p:nvSpPr>
          <p:cNvPr name="TextBox 18" id="18"/>
          <p:cNvSpPr txBox="true"/>
          <p:nvPr/>
        </p:nvSpPr>
        <p:spPr>
          <a:xfrm rot="0">
            <a:off x="5992177" y="3423673"/>
            <a:ext cx="4632454"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Γεωργία και Κτηνοτροφία</a:t>
            </a:r>
          </a:p>
        </p:txBody>
      </p:sp>
      <p:sp>
        <p:nvSpPr>
          <p:cNvPr name="TextBox 19" id="19"/>
          <p:cNvSpPr txBox="true"/>
          <p:nvPr/>
        </p:nvSpPr>
        <p:spPr>
          <a:xfrm rot="0">
            <a:off x="5992177" y="3928944"/>
            <a:ext cx="4920287" cy="2263170"/>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αγρότες και κτηνοτρόφοι της Σκιάθου χρησιμοποιούν παραδοσιακές τεχνικές καλλιέργειας και εκτροφής ζώων, διατηρώντας έτσι την ποιότητα και τη γεύση των τοπικών προϊόντων.</a:t>
            </a:r>
          </a:p>
        </p:txBody>
      </p:sp>
      <p:sp>
        <p:nvSpPr>
          <p:cNvPr name="TextBox 20" id="20"/>
          <p:cNvSpPr txBox="true"/>
          <p:nvPr/>
        </p:nvSpPr>
        <p:spPr>
          <a:xfrm rot="0">
            <a:off x="11947535" y="3423673"/>
            <a:ext cx="3288982"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Αλιεία</a:t>
            </a:r>
          </a:p>
        </p:txBody>
      </p:sp>
      <p:sp>
        <p:nvSpPr>
          <p:cNvPr name="TextBox 21" id="21"/>
          <p:cNvSpPr txBox="true"/>
          <p:nvPr/>
        </p:nvSpPr>
        <p:spPr>
          <a:xfrm rot="0">
            <a:off x="11947535" y="3928944"/>
            <a:ext cx="4920288" cy="1818917"/>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ψαράδες της Σκιάθου ακολουθούν πολύ παραδοσιακές μεθόδους αλιείας, εξασφαλίζοντας φρέσκα και γευστικά θαλασσινά.</a:t>
            </a:r>
          </a:p>
        </p:txBody>
      </p:sp>
      <p:sp>
        <p:nvSpPr>
          <p:cNvPr name="TextBox 22" id="22"/>
          <p:cNvSpPr txBox="true"/>
          <p:nvPr/>
        </p:nvSpPr>
        <p:spPr>
          <a:xfrm rot="0">
            <a:off x="5992177" y="7097642"/>
            <a:ext cx="3288982"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Επεξεργασία</a:t>
            </a:r>
          </a:p>
        </p:txBody>
      </p:sp>
      <p:sp>
        <p:nvSpPr>
          <p:cNvPr name="TextBox 23" id="23"/>
          <p:cNvSpPr txBox="true"/>
          <p:nvPr/>
        </p:nvSpPr>
        <p:spPr>
          <a:xfrm rot="0">
            <a:off x="5992177" y="7602915"/>
            <a:ext cx="10875645"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τοπικοί παραγωγοί επεξεργάζονται τα προϊόντα με παραδοσιακούς τρόπους, όπως το κάπνισμα, το αλάτισμα και το αποξήρανση, διατηρώντας τη γεύση και τη θρεπτική αξία.</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14802603" y="46911"/>
            <a:ext cx="3240405" cy="4114800"/>
          </a:xfrm>
          <a:custGeom>
            <a:avLst/>
            <a:gdLst/>
            <a:ahLst/>
            <a:cxnLst/>
            <a:rect r="r" b="b" t="t" l="l"/>
            <a:pathLst>
              <a:path h="4114800" w="3240405">
                <a:moveTo>
                  <a:pt x="0" y="0"/>
                </a:moveTo>
                <a:lnTo>
                  <a:pt x="3240405" y="0"/>
                </a:lnTo>
                <a:lnTo>
                  <a:pt x="32404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0" y="6689790"/>
            <a:ext cx="3541574" cy="3563848"/>
          </a:xfrm>
          <a:custGeom>
            <a:avLst/>
            <a:gdLst/>
            <a:ahLst/>
            <a:cxnLst/>
            <a:rect r="r" b="b" t="t" l="l"/>
            <a:pathLst>
              <a:path h="3563848" w="3541574">
                <a:moveTo>
                  <a:pt x="0" y="0"/>
                </a:moveTo>
                <a:lnTo>
                  <a:pt x="3541574" y="0"/>
                </a:lnTo>
                <a:lnTo>
                  <a:pt x="3541574" y="3563848"/>
                </a:lnTo>
                <a:lnTo>
                  <a:pt x="0" y="3563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542729" y="687575"/>
            <a:ext cx="13010138" cy="1867656"/>
          </a:xfrm>
          <a:prstGeom prst="rect">
            <a:avLst/>
          </a:prstGeom>
        </p:spPr>
        <p:txBody>
          <a:bodyPr anchor="t" rtlCol="false" tIns="0" lIns="0" bIns="0" rIns="0">
            <a:spAutoFit/>
          </a:bodyPr>
          <a:lstStyle/>
          <a:p>
            <a:pPr algn="ctr">
              <a:lnSpc>
                <a:spcPts val="7335"/>
              </a:lnSpc>
            </a:pPr>
            <a:r>
              <a:rPr lang="en-US" sz="5867">
                <a:solidFill>
                  <a:srgbClr val="75D481"/>
                </a:solidFill>
                <a:latin typeface="Arimo Bold"/>
              </a:rPr>
              <a:t>Πλεονεκτήματα των Τοπικών Προϊόντων</a:t>
            </a:r>
          </a:p>
        </p:txBody>
      </p:sp>
      <p:sp>
        <p:nvSpPr>
          <p:cNvPr name="TextBox 9" id="9"/>
          <p:cNvSpPr txBox="true"/>
          <p:nvPr/>
        </p:nvSpPr>
        <p:spPr>
          <a:xfrm rot="0">
            <a:off x="3541574" y="4380786"/>
            <a:ext cx="3127057" cy="814626"/>
          </a:xfrm>
          <a:prstGeom prst="rect">
            <a:avLst/>
          </a:prstGeom>
        </p:spPr>
        <p:txBody>
          <a:bodyPr anchor="t" rtlCol="false" tIns="0" lIns="0" bIns="0" rIns="0">
            <a:spAutoFit/>
          </a:bodyPr>
          <a:lstStyle/>
          <a:p>
            <a:pPr algn="l">
              <a:lnSpc>
                <a:spcPts val="3417"/>
              </a:lnSpc>
            </a:pPr>
            <a:r>
              <a:rPr lang="en-US" sz="2733">
                <a:solidFill>
                  <a:srgbClr val="477D14"/>
                </a:solidFill>
                <a:latin typeface="Arimo Bold"/>
              </a:rPr>
              <a:t>Φρεσκάδα και Γεύση</a:t>
            </a:r>
          </a:p>
        </p:txBody>
      </p:sp>
      <p:sp>
        <p:nvSpPr>
          <p:cNvPr name="TextBox 10" id="10"/>
          <p:cNvSpPr txBox="true"/>
          <p:nvPr/>
        </p:nvSpPr>
        <p:spPr>
          <a:xfrm rot="0">
            <a:off x="3541574" y="5320040"/>
            <a:ext cx="3127057" cy="3151674"/>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Τα τοπικά προϊόντα της Σκιάθου είναι πολύ φρέσκα και γευστικά, καθώς παράγονται με φροντίδα και χρησιμοποιούν τοπικές πρώτες ύλες.</a:t>
            </a:r>
          </a:p>
        </p:txBody>
      </p:sp>
      <p:sp>
        <p:nvSpPr>
          <p:cNvPr name="TextBox 11" id="11"/>
          <p:cNvSpPr txBox="true"/>
          <p:nvPr/>
        </p:nvSpPr>
        <p:spPr>
          <a:xfrm rot="0">
            <a:off x="8031867" y="4380786"/>
            <a:ext cx="3127057" cy="380643"/>
          </a:xfrm>
          <a:prstGeom prst="rect">
            <a:avLst/>
          </a:prstGeom>
        </p:spPr>
        <p:txBody>
          <a:bodyPr anchor="t" rtlCol="false" tIns="0" lIns="0" bIns="0" rIns="0">
            <a:spAutoFit/>
          </a:bodyPr>
          <a:lstStyle/>
          <a:p>
            <a:pPr algn="l">
              <a:lnSpc>
                <a:spcPts val="3417"/>
              </a:lnSpc>
            </a:pPr>
            <a:r>
              <a:rPr lang="en-US" sz="2733">
                <a:solidFill>
                  <a:srgbClr val="B27409"/>
                </a:solidFill>
                <a:latin typeface="Arimo Bold"/>
              </a:rPr>
              <a:t>Υψηλή Ποιότητα</a:t>
            </a:r>
          </a:p>
        </p:txBody>
      </p:sp>
      <p:sp>
        <p:nvSpPr>
          <p:cNvPr name="TextBox 12" id="12"/>
          <p:cNvSpPr txBox="true"/>
          <p:nvPr/>
        </p:nvSpPr>
        <p:spPr>
          <a:xfrm rot="0">
            <a:off x="8031867" y="4886057"/>
            <a:ext cx="3127057" cy="2707421"/>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παραδοσιακές μέθοδοι παραγωγής εγγυώνται την υψηλή ποιότητα των τοπικών προϊόντων και τη διατήρηση της αυθεντικότητάς τους.</a:t>
            </a:r>
          </a:p>
        </p:txBody>
      </p:sp>
      <p:sp>
        <p:nvSpPr>
          <p:cNvPr name="TextBox 13" id="13"/>
          <p:cNvSpPr txBox="true"/>
          <p:nvPr/>
        </p:nvSpPr>
        <p:spPr>
          <a:xfrm rot="0">
            <a:off x="12522160" y="4380786"/>
            <a:ext cx="3127057" cy="380643"/>
          </a:xfrm>
          <a:prstGeom prst="rect">
            <a:avLst/>
          </a:prstGeom>
        </p:spPr>
        <p:txBody>
          <a:bodyPr anchor="t" rtlCol="false" tIns="0" lIns="0" bIns="0" rIns="0">
            <a:spAutoFit/>
          </a:bodyPr>
          <a:lstStyle/>
          <a:p>
            <a:pPr algn="l">
              <a:lnSpc>
                <a:spcPts val="3417"/>
              </a:lnSpc>
            </a:pPr>
            <a:r>
              <a:rPr lang="en-US" sz="2733">
                <a:solidFill>
                  <a:srgbClr val="0F7E8F"/>
                </a:solidFill>
                <a:latin typeface="Arimo Bold"/>
              </a:rPr>
              <a:t>Βιωσιμότητα</a:t>
            </a:r>
          </a:p>
        </p:txBody>
      </p:sp>
      <p:sp>
        <p:nvSpPr>
          <p:cNvPr name="TextBox 14" id="14"/>
          <p:cNvSpPr txBox="true"/>
          <p:nvPr/>
        </p:nvSpPr>
        <p:spPr>
          <a:xfrm rot="0">
            <a:off x="12522160" y="4886057"/>
            <a:ext cx="3127057" cy="2263170"/>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Η υποστήριξη των τοπικών παραγωγών ενισχύει την τοπική οικονομία και προωθεί τη βιωσιμότητα.</a:t>
            </a:r>
          </a:p>
        </p:txBody>
      </p:sp>
      <p:grpSp>
        <p:nvGrpSpPr>
          <p:cNvPr name="Group 15" id="15"/>
          <p:cNvGrpSpPr/>
          <p:nvPr/>
        </p:nvGrpSpPr>
        <p:grpSpPr>
          <a:xfrm rot="0">
            <a:off x="152400" y="152400"/>
            <a:ext cx="18288000" cy="10287000"/>
            <a:chOff x="0" y="0"/>
            <a:chExt cx="24384000" cy="13716000"/>
          </a:xfrm>
        </p:grpSpPr>
        <p:sp>
          <p:nvSpPr>
            <p:cNvPr name="Freeform 16" id="16"/>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17" id="17"/>
          <p:cNvSpPr/>
          <p:nvPr/>
        </p:nvSpPr>
        <p:spPr>
          <a:xfrm flipH="false" flipV="false" rot="0">
            <a:off x="653959" y="417390"/>
            <a:ext cx="5063928" cy="3373842"/>
          </a:xfrm>
          <a:custGeom>
            <a:avLst/>
            <a:gdLst/>
            <a:ahLst/>
            <a:cxnLst/>
            <a:rect r="r" b="b" t="t" l="l"/>
            <a:pathLst>
              <a:path h="3373842" w="5063928">
                <a:moveTo>
                  <a:pt x="0" y="0"/>
                </a:moveTo>
                <a:lnTo>
                  <a:pt x="5063927" y="0"/>
                </a:lnTo>
                <a:lnTo>
                  <a:pt x="5063927" y="3373842"/>
                </a:lnTo>
                <a:lnTo>
                  <a:pt x="0" y="3373842"/>
                </a:lnTo>
                <a:lnTo>
                  <a:pt x="0" y="0"/>
                </a:lnTo>
                <a:close/>
              </a:path>
            </a:pathLst>
          </a:custGeom>
          <a:blipFill>
            <a:blip r:embed="rId6"/>
            <a:stretch>
              <a:fillRect l="0" t="0" r="0" b="0"/>
            </a:stretch>
          </a:blipFill>
        </p:spPr>
      </p:sp>
      <p:sp>
        <p:nvSpPr>
          <p:cNvPr name="Freeform 18" id="18"/>
          <p:cNvSpPr/>
          <p:nvPr/>
        </p:nvSpPr>
        <p:spPr>
          <a:xfrm flipH="false" flipV="false" rot="0">
            <a:off x="13321143" y="46911"/>
            <a:ext cx="4966857" cy="4581926"/>
          </a:xfrm>
          <a:custGeom>
            <a:avLst/>
            <a:gdLst/>
            <a:ahLst/>
            <a:cxnLst/>
            <a:rect r="r" b="b" t="t" l="l"/>
            <a:pathLst>
              <a:path h="4581926" w="4966857">
                <a:moveTo>
                  <a:pt x="0" y="0"/>
                </a:moveTo>
                <a:lnTo>
                  <a:pt x="4966857" y="0"/>
                </a:lnTo>
                <a:lnTo>
                  <a:pt x="4966857" y="4581926"/>
                </a:lnTo>
                <a:lnTo>
                  <a:pt x="0" y="4581926"/>
                </a:lnTo>
                <a:lnTo>
                  <a:pt x="0" y="0"/>
                </a:lnTo>
                <a:close/>
              </a:path>
            </a:pathLst>
          </a:custGeom>
          <a:blipFill>
            <a:blip r:embed="rId7"/>
            <a:stretch>
              <a:fillRect l="0" t="0" r="0" b="0"/>
            </a:stretch>
          </a:blipFill>
        </p:spPr>
      </p:sp>
      <p:grpSp>
        <p:nvGrpSpPr>
          <p:cNvPr name="Group 19" id="19"/>
          <p:cNvGrpSpPr/>
          <p:nvPr/>
        </p:nvGrpSpPr>
        <p:grpSpPr>
          <a:xfrm rot="0">
            <a:off x="7260059" y="1318052"/>
            <a:ext cx="4670674" cy="1572518"/>
            <a:chOff x="0" y="0"/>
            <a:chExt cx="1230136" cy="414161"/>
          </a:xfrm>
        </p:grpSpPr>
        <p:sp>
          <p:nvSpPr>
            <p:cNvPr name="Freeform 20" id="20"/>
            <p:cNvSpPr/>
            <p:nvPr/>
          </p:nvSpPr>
          <p:spPr>
            <a:xfrm flipH="false" flipV="false" rot="0">
              <a:off x="0" y="0"/>
              <a:ext cx="1230136" cy="414161"/>
            </a:xfrm>
            <a:custGeom>
              <a:avLst/>
              <a:gdLst/>
              <a:ahLst/>
              <a:cxnLst/>
              <a:rect r="r" b="b" t="t" l="l"/>
              <a:pathLst>
                <a:path h="414161" w="1230136">
                  <a:moveTo>
                    <a:pt x="273050" y="0"/>
                  </a:moveTo>
                  <a:lnTo>
                    <a:pt x="0" y="207081"/>
                  </a:lnTo>
                  <a:lnTo>
                    <a:pt x="273050" y="414161"/>
                  </a:lnTo>
                  <a:lnTo>
                    <a:pt x="273050" y="280811"/>
                  </a:lnTo>
                  <a:lnTo>
                    <a:pt x="957086" y="280811"/>
                  </a:lnTo>
                  <a:lnTo>
                    <a:pt x="957086" y="414161"/>
                  </a:lnTo>
                  <a:lnTo>
                    <a:pt x="1230136" y="207081"/>
                  </a:lnTo>
                  <a:lnTo>
                    <a:pt x="957086" y="0"/>
                  </a:lnTo>
                  <a:lnTo>
                    <a:pt x="957086" y="133350"/>
                  </a:lnTo>
                  <a:lnTo>
                    <a:pt x="273050" y="133350"/>
                  </a:lnTo>
                  <a:lnTo>
                    <a:pt x="273050" y="0"/>
                  </a:lnTo>
                  <a:close/>
                </a:path>
              </a:pathLst>
            </a:custGeom>
            <a:solidFill>
              <a:srgbClr val="ABC3CE"/>
            </a:solidFill>
          </p:spPr>
        </p:sp>
        <p:sp>
          <p:nvSpPr>
            <p:cNvPr name="TextBox 21" id="21"/>
            <p:cNvSpPr txBox="true"/>
            <p:nvPr/>
          </p:nvSpPr>
          <p:spPr>
            <a:xfrm>
              <a:off x="101600" y="6350"/>
              <a:ext cx="1026936" cy="268111"/>
            </a:xfrm>
            <a:prstGeom prst="rect">
              <a:avLst/>
            </a:prstGeom>
          </p:spPr>
          <p:txBody>
            <a:bodyPr anchor="ctr" rtlCol="false" tIns="50800" lIns="50800" bIns="50800" rIns="50800"/>
            <a:lstStyle/>
            <a:p>
              <a:pPr algn="ctr">
                <a:lnSpc>
                  <a:spcPts val="3498"/>
                </a:lnSpc>
              </a:pPr>
            </a:p>
          </p:txBody>
        </p:sp>
      </p:grpSp>
      <p:sp>
        <p:nvSpPr>
          <p:cNvPr name="TextBox 22" id="22"/>
          <p:cNvSpPr txBox="true"/>
          <p:nvPr/>
        </p:nvSpPr>
        <p:spPr>
          <a:xfrm rot="0">
            <a:off x="2200126" y="4810442"/>
            <a:ext cx="13673285" cy="4036469"/>
          </a:xfrm>
          <a:prstGeom prst="rect">
            <a:avLst/>
          </a:prstGeom>
        </p:spPr>
        <p:txBody>
          <a:bodyPr anchor="t" rtlCol="false" tIns="0" lIns="0" bIns="0" rIns="0">
            <a:spAutoFit/>
          </a:bodyPr>
          <a:lstStyle/>
          <a:p>
            <a:pPr algn="just">
              <a:lnSpc>
                <a:spcPts val="5367"/>
              </a:lnSpc>
            </a:pPr>
            <a:r>
              <a:rPr lang="en-US" sz="3833">
                <a:solidFill>
                  <a:srgbClr val="000000"/>
                </a:solidFill>
                <a:latin typeface="Roboto"/>
              </a:rPr>
              <a:t>Ουσιαστικά τοπική παραδοσιακή διατροφή της Σκιάθου βασίζεται στη μεσογειακή διατροφή. Περιλαμβάνει φρέσκα λαχανικά, ελαιόλαδο, ψάρια και φρούτα, προσφέροντας υγιεινά και γευστικά γεύματα. Αυτή η διατροφή προάγει την υγεία και την ευεξία, ενώ παράλληλα αναδεικνύει την πλούσια γαστρονομική παράδοση του νησιού.</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grpSp>
        <p:nvGrpSpPr>
          <p:cNvPr name="Group 6" id="6"/>
          <p:cNvGrpSpPr/>
          <p:nvPr/>
        </p:nvGrpSpPr>
        <p:grpSpPr>
          <a:xfrm rot="0">
            <a:off x="6002388" y="2441376"/>
            <a:ext cx="55513" cy="6688782"/>
            <a:chOff x="0" y="0"/>
            <a:chExt cx="74017" cy="8918377"/>
          </a:xfrm>
        </p:grpSpPr>
        <p:sp>
          <p:nvSpPr>
            <p:cNvPr name="Freeform 7" id="7"/>
            <p:cNvSpPr/>
            <p:nvPr/>
          </p:nvSpPr>
          <p:spPr>
            <a:xfrm flipH="false" flipV="false" rot="0">
              <a:off x="0" y="0"/>
              <a:ext cx="74041" cy="8918321"/>
            </a:xfrm>
            <a:custGeom>
              <a:avLst/>
              <a:gdLst/>
              <a:ahLst/>
              <a:cxnLst/>
              <a:rect r="r" b="b" t="t" l="l"/>
              <a:pathLst>
                <a:path h="8918321" w="74041">
                  <a:moveTo>
                    <a:pt x="0" y="36957"/>
                  </a:moveTo>
                  <a:cubicBezTo>
                    <a:pt x="0" y="16510"/>
                    <a:pt x="16510" y="0"/>
                    <a:pt x="36957" y="0"/>
                  </a:cubicBezTo>
                  <a:cubicBezTo>
                    <a:pt x="57404" y="0"/>
                    <a:pt x="74041" y="16510"/>
                    <a:pt x="74041" y="36957"/>
                  </a:cubicBezTo>
                  <a:lnTo>
                    <a:pt x="74041" y="8881364"/>
                  </a:lnTo>
                  <a:cubicBezTo>
                    <a:pt x="74041" y="8901811"/>
                    <a:pt x="57531" y="8918321"/>
                    <a:pt x="37084" y="8918321"/>
                  </a:cubicBezTo>
                  <a:cubicBezTo>
                    <a:pt x="16637" y="8918321"/>
                    <a:pt x="0" y="8901811"/>
                    <a:pt x="0" y="8881364"/>
                  </a:cubicBezTo>
                  <a:close/>
                </a:path>
              </a:pathLst>
            </a:custGeom>
            <a:solidFill>
              <a:srgbClr val="F7E135"/>
            </a:solidFill>
          </p:spPr>
        </p:sp>
      </p:grpSp>
      <p:grpSp>
        <p:nvGrpSpPr>
          <p:cNvPr name="Group 8" id="8"/>
          <p:cNvGrpSpPr/>
          <p:nvPr/>
        </p:nvGrpSpPr>
        <p:grpSpPr>
          <a:xfrm rot="0">
            <a:off x="6342534" y="3038400"/>
            <a:ext cx="971996" cy="55512"/>
            <a:chOff x="0" y="0"/>
            <a:chExt cx="1295995" cy="74017"/>
          </a:xfrm>
        </p:grpSpPr>
        <p:sp>
          <p:nvSpPr>
            <p:cNvPr name="Freeform 9" id="9"/>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F7E135"/>
            </a:solidFill>
          </p:spPr>
        </p:sp>
      </p:grpSp>
      <p:grpSp>
        <p:nvGrpSpPr>
          <p:cNvPr name="Group 10" id="10"/>
          <p:cNvGrpSpPr/>
          <p:nvPr/>
        </p:nvGrpSpPr>
        <p:grpSpPr>
          <a:xfrm rot="0">
            <a:off x="5712842" y="2749004"/>
            <a:ext cx="634454" cy="634454"/>
            <a:chOff x="0" y="0"/>
            <a:chExt cx="845938" cy="845938"/>
          </a:xfrm>
        </p:grpSpPr>
        <p:sp>
          <p:nvSpPr>
            <p:cNvPr name="Freeform 11" id="11"/>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7CC644"/>
            </a:solidFill>
          </p:spPr>
        </p:sp>
        <p:sp>
          <p:nvSpPr>
            <p:cNvPr name="Freeform 12" id="12"/>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grpSp>
        <p:nvGrpSpPr>
          <p:cNvPr name="Group 13" id="13"/>
          <p:cNvGrpSpPr/>
          <p:nvPr/>
        </p:nvGrpSpPr>
        <p:grpSpPr>
          <a:xfrm rot="0">
            <a:off x="6342534" y="5360566"/>
            <a:ext cx="971996" cy="55513"/>
            <a:chOff x="0" y="0"/>
            <a:chExt cx="1295995" cy="74017"/>
          </a:xfrm>
        </p:grpSpPr>
        <p:sp>
          <p:nvSpPr>
            <p:cNvPr name="Freeform 14" id="14"/>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F7E135"/>
            </a:solidFill>
          </p:spPr>
        </p:sp>
      </p:grpSp>
      <p:grpSp>
        <p:nvGrpSpPr>
          <p:cNvPr name="Group 15" id="15"/>
          <p:cNvGrpSpPr/>
          <p:nvPr/>
        </p:nvGrpSpPr>
        <p:grpSpPr>
          <a:xfrm rot="0">
            <a:off x="5712842" y="5071170"/>
            <a:ext cx="634454" cy="634454"/>
            <a:chOff x="0" y="0"/>
            <a:chExt cx="845938" cy="845938"/>
          </a:xfrm>
        </p:grpSpPr>
        <p:sp>
          <p:nvSpPr>
            <p:cNvPr name="Freeform 16" id="16"/>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7CC644"/>
            </a:solidFill>
          </p:spPr>
        </p:sp>
        <p:sp>
          <p:nvSpPr>
            <p:cNvPr name="Freeform 17" id="17"/>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grpSp>
        <p:nvGrpSpPr>
          <p:cNvPr name="Group 18" id="18"/>
          <p:cNvGrpSpPr/>
          <p:nvPr/>
        </p:nvGrpSpPr>
        <p:grpSpPr>
          <a:xfrm rot="0">
            <a:off x="6342534" y="7682731"/>
            <a:ext cx="971996" cy="55513"/>
            <a:chOff x="0" y="0"/>
            <a:chExt cx="1295995" cy="74017"/>
          </a:xfrm>
        </p:grpSpPr>
        <p:sp>
          <p:nvSpPr>
            <p:cNvPr name="Freeform 19" id="19"/>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F7E135"/>
            </a:solidFill>
          </p:spPr>
        </p:sp>
      </p:grpSp>
      <p:grpSp>
        <p:nvGrpSpPr>
          <p:cNvPr name="Group 20" id="20"/>
          <p:cNvGrpSpPr/>
          <p:nvPr/>
        </p:nvGrpSpPr>
        <p:grpSpPr>
          <a:xfrm rot="0">
            <a:off x="5712842" y="7393335"/>
            <a:ext cx="634454" cy="634454"/>
            <a:chOff x="0" y="0"/>
            <a:chExt cx="845938" cy="845938"/>
          </a:xfrm>
        </p:grpSpPr>
        <p:sp>
          <p:nvSpPr>
            <p:cNvPr name="Freeform 21" id="21"/>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7CC644"/>
            </a:solidFill>
          </p:spPr>
        </p:sp>
        <p:sp>
          <p:nvSpPr>
            <p:cNvPr name="Freeform 22" id="22"/>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sp>
        <p:nvSpPr>
          <p:cNvPr name="Freeform 23" id="23"/>
          <p:cNvSpPr/>
          <p:nvPr/>
        </p:nvSpPr>
        <p:spPr>
          <a:xfrm flipH="false" flipV="false" rot="0">
            <a:off x="272276" y="1314717"/>
            <a:ext cx="4800191" cy="8229600"/>
          </a:xfrm>
          <a:custGeom>
            <a:avLst/>
            <a:gdLst/>
            <a:ahLst/>
            <a:cxnLst/>
            <a:rect r="r" b="b" t="t" l="l"/>
            <a:pathLst>
              <a:path h="8229600" w="4800191">
                <a:moveTo>
                  <a:pt x="0" y="0"/>
                </a:moveTo>
                <a:lnTo>
                  <a:pt x="4800191" y="0"/>
                </a:lnTo>
                <a:lnTo>
                  <a:pt x="4800191" y="8229601"/>
                </a:lnTo>
                <a:lnTo>
                  <a:pt x="0" y="8229601"/>
                </a:lnTo>
                <a:lnTo>
                  <a:pt x="0" y="0"/>
                </a:lnTo>
                <a:close/>
              </a:path>
            </a:pathLst>
          </a:custGeom>
          <a:blipFill>
            <a:blip r:embed="rId2"/>
            <a:stretch>
              <a:fillRect l="-14438" t="0" r="0" b="0"/>
            </a:stretch>
          </a:blipFill>
        </p:spPr>
      </p:sp>
      <p:sp>
        <p:nvSpPr>
          <p:cNvPr name="TextBox 24" id="24"/>
          <p:cNvSpPr txBox="true"/>
          <p:nvPr/>
        </p:nvSpPr>
        <p:spPr>
          <a:xfrm rot="0">
            <a:off x="5704939" y="1145411"/>
            <a:ext cx="9226779" cy="889127"/>
          </a:xfrm>
          <a:prstGeom prst="rect">
            <a:avLst/>
          </a:prstGeom>
        </p:spPr>
        <p:txBody>
          <a:bodyPr anchor="t" rtlCol="false" tIns="0" lIns="0" bIns="0" rIns="0">
            <a:spAutoFit/>
          </a:bodyPr>
          <a:lstStyle/>
          <a:p>
            <a:pPr algn="ctr">
              <a:lnSpc>
                <a:spcPts val="6834"/>
              </a:lnSpc>
            </a:pPr>
            <a:r>
              <a:rPr lang="en-US" sz="5467">
                <a:solidFill>
                  <a:srgbClr val="169D53"/>
                </a:solidFill>
                <a:latin typeface="Arimo Bold"/>
              </a:rPr>
              <a:t>Η Μεσογειακή Διατροφή</a:t>
            </a:r>
          </a:p>
        </p:txBody>
      </p:sp>
      <p:sp>
        <p:nvSpPr>
          <p:cNvPr name="TextBox 25" id="25"/>
          <p:cNvSpPr txBox="true"/>
          <p:nvPr/>
        </p:nvSpPr>
        <p:spPr>
          <a:xfrm rot="0">
            <a:off x="7649081" y="2736235"/>
            <a:ext cx="3288982" cy="467103"/>
          </a:xfrm>
          <a:prstGeom prst="rect">
            <a:avLst/>
          </a:prstGeom>
        </p:spPr>
        <p:txBody>
          <a:bodyPr anchor="t" rtlCol="false" tIns="0" lIns="0" bIns="0" rIns="0">
            <a:spAutoFit/>
          </a:bodyPr>
          <a:lstStyle/>
          <a:p>
            <a:pPr algn="l">
              <a:lnSpc>
                <a:spcPts val="3667"/>
              </a:lnSpc>
            </a:pPr>
            <a:r>
              <a:rPr lang="en-US" sz="2933">
                <a:solidFill>
                  <a:srgbClr val="B83143"/>
                </a:solidFill>
                <a:latin typeface="Arimo Bold"/>
              </a:rPr>
              <a:t>Βασικά Συστατικά</a:t>
            </a:r>
          </a:p>
        </p:txBody>
      </p:sp>
      <p:sp>
        <p:nvSpPr>
          <p:cNvPr name="TextBox 26" id="26"/>
          <p:cNvSpPr txBox="true"/>
          <p:nvPr/>
        </p:nvSpPr>
        <p:spPr>
          <a:xfrm rot="0">
            <a:off x="7649081" y="3203406"/>
            <a:ext cx="9505980" cy="146956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Η μεσογειακή διατροφή βασίζεται σε φυτικά τρόφιμα, όπως φρούτα, λαχανικά, δημητριακά, όσπρια, ξηρούς καρπούς και ελαιόλαδο.</a:t>
            </a:r>
          </a:p>
        </p:txBody>
      </p:sp>
      <p:sp>
        <p:nvSpPr>
          <p:cNvPr name="TextBox 27" id="27"/>
          <p:cNvSpPr txBox="true"/>
          <p:nvPr/>
        </p:nvSpPr>
        <p:spPr>
          <a:xfrm rot="0">
            <a:off x="7649081" y="5058400"/>
            <a:ext cx="7424172" cy="467103"/>
          </a:xfrm>
          <a:prstGeom prst="rect">
            <a:avLst/>
          </a:prstGeom>
        </p:spPr>
        <p:txBody>
          <a:bodyPr anchor="t" rtlCol="false" tIns="0" lIns="0" bIns="0" rIns="0">
            <a:spAutoFit/>
          </a:bodyPr>
          <a:lstStyle/>
          <a:p>
            <a:pPr algn="l">
              <a:lnSpc>
                <a:spcPts val="3667"/>
              </a:lnSpc>
            </a:pPr>
            <a:r>
              <a:rPr lang="en-US" sz="2933">
                <a:solidFill>
                  <a:srgbClr val="D86B21"/>
                </a:solidFill>
                <a:latin typeface="Arimo Bold"/>
              </a:rPr>
              <a:t>Μέτρια Κατανάλωση Ζωικών Προϊόντων</a:t>
            </a:r>
          </a:p>
        </p:txBody>
      </p:sp>
      <p:sp>
        <p:nvSpPr>
          <p:cNvPr name="TextBox 28" id="28"/>
          <p:cNvSpPr txBox="true"/>
          <p:nvPr/>
        </p:nvSpPr>
        <p:spPr>
          <a:xfrm rot="0">
            <a:off x="7649081" y="5525571"/>
            <a:ext cx="9505980" cy="99331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Τα ζωικά προϊόντα, όπως το κρέας, τα γαλακτοκομικά και τα αυγά, καταναλώνονται με μέτρο.</a:t>
            </a:r>
          </a:p>
        </p:txBody>
      </p:sp>
      <p:sp>
        <p:nvSpPr>
          <p:cNvPr name="TextBox 29" id="29"/>
          <p:cNvSpPr txBox="true"/>
          <p:nvPr/>
        </p:nvSpPr>
        <p:spPr>
          <a:xfrm rot="0">
            <a:off x="7649081" y="7380565"/>
            <a:ext cx="3288982" cy="467103"/>
          </a:xfrm>
          <a:prstGeom prst="rect">
            <a:avLst/>
          </a:prstGeom>
        </p:spPr>
        <p:txBody>
          <a:bodyPr anchor="t" rtlCol="false" tIns="0" lIns="0" bIns="0" rIns="0">
            <a:spAutoFit/>
          </a:bodyPr>
          <a:lstStyle/>
          <a:p>
            <a:pPr algn="l">
              <a:lnSpc>
                <a:spcPts val="3667"/>
              </a:lnSpc>
            </a:pPr>
            <a:r>
              <a:rPr lang="en-US" sz="2933">
                <a:solidFill>
                  <a:srgbClr val="F79556"/>
                </a:solidFill>
                <a:latin typeface="Arimo Bold"/>
              </a:rPr>
              <a:t>Υγεία και Ευεξία</a:t>
            </a:r>
          </a:p>
        </p:txBody>
      </p:sp>
      <p:sp>
        <p:nvSpPr>
          <p:cNvPr name="TextBox 30" id="30"/>
          <p:cNvSpPr txBox="true"/>
          <p:nvPr/>
        </p:nvSpPr>
        <p:spPr>
          <a:xfrm rot="0">
            <a:off x="7649081" y="7847736"/>
            <a:ext cx="9505980" cy="99331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Η μεσογειακή διατροφή έχει συσχετιστεί με μειωμένο κίνδυνο χρόνιων ασθενειών, καλύτερη ψυχική υγεία και μακροζωία.</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440572" y="6057900"/>
            <a:ext cx="4320000" cy="4114800"/>
          </a:xfrm>
          <a:custGeom>
            <a:avLst/>
            <a:gdLst/>
            <a:ahLst/>
            <a:cxnLst/>
            <a:rect r="r" b="b" t="t" l="l"/>
            <a:pathLst>
              <a:path h="4114800" w="4320000">
                <a:moveTo>
                  <a:pt x="0" y="0"/>
                </a:moveTo>
                <a:lnTo>
                  <a:pt x="4320000" y="0"/>
                </a:lnTo>
                <a:lnTo>
                  <a:pt x="4320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754003" y="275042"/>
            <a:ext cx="7315200" cy="2939796"/>
          </a:xfrm>
          <a:custGeom>
            <a:avLst/>
            <a:gdLst/>
            <a:ahLst/>
            <a:cxnLst/>
            <a:rect r="r" b="b" t="t" l="l"/>
            <a:pathLst>
              <a:path h="2939796" w="7315200">
                <a:moveTo>
                  <a:pt x="0" y="0"/>
                </a:moveTo>
                <a:lnTo>
                  <a:pt x="7315200" y="0"/>
                </a:lnTo>
                <a:lnTo>
                  <a:pt x="7315200" y="2939796"/>
                </a:lnTo>
                <a:lnTo>
                  <a:pt x="0" y="29397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906534" y="3157688"/>
            <a:ext cx="13010138" cy="1755902"/>
          </a:xfrm>
          <a:prstGeom prst="rect">
            <a:avLst/>
          </a:prstGeom>
        </p:spPr>
        <p:txBody>
          <a:bodyPr anchor="t" rtlCol="false" tIns="0" lIns="0" bIns="0" rIns="0">
            <a:spAutoFit/>
          </a:bodyPr>
          <a:lstStyle/>
          <a:p>
            <a:pPr algn="ctr">
              <a:lnSpc>
                <a:spcPts val="6834"/>
              </a:lnSpc>
            </a:pPr>
            <a:r>
              <a:rPr lang="en-US" sz="5467">
                <a:solidFill>
                  <a:srgbClr val="B27409"/>
                </a:solidFill>
                <a:latin typeface="Arimo Bold"/>
              </a:rPr>
              <a:t>Συστατικά και Οφέλη της Μεσογειακής Διατροφής</a:t>
            </a:r>
          </a:p>
        </p:txBody>
      </p:sp>
      <p:sp>
        <p:nvSpPr>
          <p:cNvPr name="TextBox 9" id="9"/>
          <p:cNvSpPr txBox="true"/>
          <p:nvPr/>
        </p:nvSpPr>
        <p:spPr>
          <a:xfrm rot="0">
            <a:off x="3116081" y="5114925"/>
            <a:ext cx="3288982" cy="531232"/>
          </a:xfrm>
          <a:prstGeom prst="rect">
            <a:avLst/>
          </a:prstGeom>
        </p:spPr>
        <p:txBody>
          <a:bodyPr anchor="t" rtlCol="false" tIns="0" lIns="0" bIns="0" rIns="0">
            <a:spAutoFit/>
          </a:bodyPr>
          <a:lstStyle/>
          <a:p>
            <a:pPr algn="l">
              <a:lnSpc>
                <a:spcPts val="4167"/>
              </a:lnSpc>
            </a:pPr>
            <a:r>
              <a:rPr lang="en-US" sz="3333">
                <a:solidFill>
                  <a:srgbClr val="75D481"/>
                </a:solidFill>
                <a:latin typeface="Arimo Bold"/>
              </a:rPr>
              <a:t>Συστατικά</a:t>
            </a:r>
          </a:p>
        </p:txBody>
      </p:sp>
      <p:sp>
        <p:nvSpPr>
          <p:cNvPr name="TextBox 10" id="10"/>
          <p:cNvSpPr txBox="true"/>
          <p:nvPr/>
        </p:nvSpPr>
        <p:spPr>
          <a:xfrm rot="0">
            <a:off x="2451609" y="6137775"/>
            <a:ext cx="6074896" cy="2849448"/>
          </a:xfrm>
          <a:prstGeom prst="rect">
            <a:avLst/>
          </a:prstGeom>
        </p:spPr>
        <p:txBody>
          <a:bodyPr anchor="t" rtlCol="false" tIns="0" lIns="0" bIns="0" rIns="0">
            <a:spAutoFit/>
          </a:bodyPr>
          <a:lstStyle/>
          <a:p>
            <a:pPr algn="l">
              <a:lnSpc>
                <a:spcPts val="4458"/>
              </a:lnSpc>
            </a:pPr>
            <a:r>
              <a:rPr lang="en-US" sz="2787">
                <a:solidFill>
                  <a:srgbClr val="3B4E4E"/>
                </a:solidFill>
                <a:latin typeface="Overpass"/>
              </a:rPr>
              <a:t>Το ελαιόλαδο, τα φρούτα, τα λαχανικά, τα δημητριακά, τα όσπρια και οι ξηροί καρποί αποτελούν τα βασικά συστατικά της μεσογειακής διατροφής.</a:t>
            </a:r>
          </a:p>
        </p:txBody>
      </p:sp>
      <p:sp>
        <p:nvSpPr>
          <p:cNvPr name="TextBox 11" id="11"/>
          <p:cNvSpPr txBox="true"/>
          <p:nvPr/>
        </p:nvSpPr>
        <p:spPr>
          <a:xfrm rot="0">
            <a:off x="12013709" y="5114925"/>
            <a:ext cx="3288982" cy="531232"/>
          </a:xfrm>
          <a:prstGeom prst="rect">
            <a:avLst/>
          </a:prstGeom>
        </p:spPr>
        <p:txBody>
          <a:bodyPr anchor="t" rtlCol="false" tIns="0" lIns="0" bIns="0" rIns="0">
            <a:spAutoFit/>
          </a:bodyPr>
          <a:lstStyle/>
          <a:p>
            <a:pPr algn="l">
              <a:lnSpc>
                <a:spcPts val="4167"/>
              </a:lnSpc>
            </a:pPr>
            <a:r>
              <a:rPr lang="en-US" sz="3333">
                <a:solidFill>
                  <a:srgbClr val="DA6220"/>
                </a:solidFill>
                <a:latin typeface="Arimo Bold"/>
              </a:rPr>
              <a:t>Οφέλη</a:t>
            </a:r>
          </a:p>
        </p:txBody>
      </p:sp>
      <p:sp>
        <p:nvSpPr>
          <p:cNvPr name="TextBox 12" id="12"/>
          <p:cNvSpPr txBox="true"/>
          <p:nvPr/>
        </p:nvSpPr>
        <p:spPr>
          <a:xfrm rot="0">
            <a:off x="10465367" y="6137775"/>
            <a:ext cx="6074896" cy="2849448"/>
          </a:xfrm>
          <a:prstGeom prst="rect">
            <a:avLst/>
          </a:prstGeom>
        </p:spPr>
        <p:txBody>
          <a:bodyPr anchor="t" rtlCol="false" tIns="0" lIns="0" bIns="0" rIns="0">
            <a:spAutoFit/>
          </a:bodyPr>
          <a:lstStyle/>
          <a:p>
            <a:pPr algn="l">
              <a:lnSpc>
                <a:spcPts val="4458"/>
              </a:lnSpc>
            </a:pPr>
            <a:r>
              <a:rPr lang="en-US" sz="2787">
                <a:solidFill>
                  <a:srgbClr val="3B4E4E"/>
                </a:solidFill>
                <a:latin typeface="Overpass"/>
              </a:rPr>
              <a:t>Η μεσογειακή διατροφή σχετίζεται με μειωμένο κίνδυνο καρδιαγγειακών παθήσεων, διαβήτη, καρκίνου και νόσου Αλτσχάιμερ.</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3257285" y="3913104"/>
            <a:ext cx="1162711" cy="1478806"/>
          </a:xfrm>
          <a:custGeom>
            <a:avLst/>
            <a:gdLst/>
            <a:ahLst/>
            <a:cxnLst/>
            <a:rect r="r" b="b" t="t" l="l"/>
            <a:pathLst>
              <a:path h="1478806" w="1162711">
                <a:moveTo>
                  <a:pt x="0" y="0"/>
                </a:moveTo>
                <a:lnTo>
                  <a:pt x="1162711" y="0"/>
                </a:lnTo>
                <a:lnTo>
                  <a:pt x="1162711" y="1478806"/>
                </a:lnTo>
                <a:lnTo>
                  <a:pt x="0" y="1478806"/>
                </a:lnTo>
                <a:lnTo>
                  <a:pt x="0" y="0"/>
                </a:lnTo>
                <a:close/>
              </a:path>
            </a:pathLst>
          </a:custGeom>
          <a:blipFill>
            <a:blip r:embed="rId2"/>
            <a:stretch>
              <a:fillRect l="0" t="0" r="0" b="0"/>
            </a:stretch>
          </a:blipFill>
        </p:spPr>
      </p:sp>
      <p:sp>
        <p:nvSpPr>
          <p:cNvPr name="Freeform 7" id="7"/>
          <p:cNvSpPr/>
          <p:nvPr/>
        </p:nvSpPr>
        <p:spPr>
          <a:xfrm flipH="false" flipV="false" rot="0">
            <a:off x="12378931" y="4042069"/>
            <a:ext cx="1417475" cy="1367863"/>
          </a:xfrm>
          <a:custGeom>
            <a:avLst/>
            <a:gdLst/>
            <a:ahLst/>
            <a:cxnLst/>
            <a:rect r="r" b="b" t="t" l="l"/>
            <a:pathLst>
              <a:path h="1367863" w="1417475">
                <a:moveTo>
                  <a:pt x="0" y="0"/>
                </a:moveTo>
                <a:lnTo>
                  <a:pt x="1417475" y="0"/>
                </a:lnTo>
                <a:lnTo>
                  <a:pt x="1417475" y="1367863"/>
                </a:lnTo>
                <a:lnTo>
                  <a:pt x="0" y="1367863"/>
                </a:lnTo>
                <a:lnTo>
                  <a:pt x="0" y="0"/>
                </a:lnTo>
                <a:close/>
              </a:path>
            </a:pathLst>
          </a:custGeom>
          <a:blipFill>
            <a:blip r:embed="rId3"/>
            <a:stretch>
              <a:fillRect l="0" t="0" r="0" b="0"/>
            </a:stretch>
          </a:blipFill>
        </p:spPr>
      </p:sp>
      <p:sp>
        <p:nvSpPr>
          <p:cNvPr name="Freeform 8" id="8"/>
          <p:cNvSpPr/>
          <p:nvPr/>
        </p:nvSpPr>
        <p:spPr>
          <a:xfrm flipH="false" flipV="false" rot="0">
            <a:off x="7825735" y="4042069"/>
            <a:ext cx="994117" cy="1412600"/>
          </a:xfrm>
          <a:custGeom>
            <a:avLst/>
            <a:gdLst/>
            <a:ahLst/>
            <a:cxnLst/>
            <a:rect r="r" b="b" t="t" l="l"/>
            <a:pathLst>
              <a:path h="1412600" w="994117">
                <a:moveTo>
                  <a:pt x="0" y="0"/>
                </a:moveTo>
                <a:lnTo>
                  <a:pt x="994117" y="0"/>
                </a:lnTo>
                <a:lnTo>
                  <a:pt x="994117" y="1412600"/>
                </a:lnTo>
                <a:lnTo>
                  <a:pt x="0" y="14126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2638857" y="1527461"/>
            <a:ext cx="13010138" cy="1755902"/>
          </a:xfrm>
          <a:prstGeom prst="rect">
            <a:avLst/>
          </a:prstGeom>
        </p:spPr>
        <p:txBody>
          <a:bodyPr anchor="t" rtlCol="false" tIns="0" lIns="0" bIns="0" rIns="0">
            <a:spAutoFit/>
          </a:bodyPr>
          <a:lstStyle/>
          <a:p>
            <a:pPr algn="ctr">
              <a:lnSpc>
                <a:spcPts val="6834"/>
              </a:lnSpc>
            </a:pPr>
            <a:r>
              <a:rPr lang="en-US" sz="5467">
                <a:solidFill>
                  <a:srgbClr val="233939"/>
                </a:solidFill>
                <a:latin typeface="Arimo Bold"/>
              </a:rPr>
              <a:t>Συνδυασμός Τοπικών Προϊόντων και Μεσογειακής Διατροφής</a:t>
            </a:r>
          </a:p>
        </p:txBody>
      </p:sp>
      <p:sp>
        <p:nvSpPr>
          <p:cNvPr name="TextBox 10" id="10"/>
          <p:cNvSpPr txBox="true"/>
          <p:nvPr/>
        </p:nvSpPr>
        <p:spPr>
          <a:xfrm rot="0">
            <a:off x="2638857" y="5552629"/>
            <a:ext cx="3288982" cy="485517"/>
          </a:xfrm>
          <a:prstGeom prst="rect">
            <a:avLst/>
          </a:prstGeom>
        </p:spPr>
        <p:txBody>
          <a:bodyPr anchor="t" rtlCol="false" tIns="0" lIns="0" bIns="0" rIns="0">
            <a:spAutoFit/>
          </a:bodyPr>
          <a:lstStyle/>
          <a:p>
            <a:pPr algn="l">
              <a:lnSpc>
                <a:spcPts val="3792"/>
              </a:lnSpc>
            </a:pPr>
            <a:r>
              <a:rPr lang="en-US" sz="3033">
                <a:solidFill>
                  <a:srgbClr val="7CC644"/>
                </a:solidFill>
                <a:latin typeface="Arimo Bold"/>
              </a:rPr>
              <a:t>Ελαιόλαδο</a:t>
            </a:r>
          </a:p>
        </p:txBody>
      </p:sp>
      <p:sp>
        <p:nvSpPr>
          <p:cNvPr name="TextBox 11" id="11"/>
          <p:cNvSpPr txBox="true"/>
          <p:nvPr/>
        </p:nvSpPr>
        <p:spPr>
          <a:xfrm rot="0">
            <a:off x="2451506" y="6478712"/>
            <a:ext cx="3936980" cy="2550341"/>
          </a:xfrm>
          <a:prstGeom prst="rect">
            <a:avLst/>
          </a:prstGeom>
        </p:spPr>
        <p:txBody>
          <a:bodyPr anchor="t" rtlCol="false" tIns="0" lIns="0" bIns="0" rIns="0">
            <a:spAutoFit/>
          </a:bodyPr>
          <a:lstStyle/>
          <a:p>
            <a:pPr algn="l">
              <a:lnSpc>
                <a:spcPts val="3978"/>
              </a:lnSpc>
            </a:pPr>
            <a:r>
              <a:rPr lang="en-US" sz="2487">
                <a:solidFill>
                  <a:srgbClr val="3B4E4E"/>
                </a:solidFill>
                <a:latin typeface="Overpass"/>
              </a:rPr>
              <a:t>Το εξαιρετικό παρθένο ελαιόλαδο της Σκιάθου αποτελεί βασικό συστατικό της μεσογειακής διατροφής.</a:t>
            </a:r>
          </a:p>
        </p:txBody>
      </p:sp>
      <p:sp>
        <p:nvSpPr>
          <p:cNvPr name="TextBox 12" id="12"/>
          <p:cNvSpPr txBox="true"/>
          <p:nvPr/>
        </p:nvSpPr>
        <p:spPr>
          <a:xfrm rot="0">
            <a:off x="7175361" y="5609828"/>
            <a:ext cx="3288982" cy="485517"/>
          </a:xfrm>
          <a:prstGeom prst="rect">
            <a:avLst/>
          </a:prstGeom>
        </p:spPr>
        <p:txBody>
          <a:bodyPr anchor="t" rtlCol="false" tIns="0" lIns="0" bIns="0" rIns="0">
            <a:spAutoFit/>
          </a:bodyPr>
          <a:lstStyle/>
          <a:p>
            <a:pPr algn="l">
              <a:lnSpc>
                <a:spcPts val="3792"/>
              </a:lnSpc>
            </a:pPr>
            <a:r>
              <a:rPr lang="en-US" sz="3033">
                <a:solidFill>
                  <a:srgbClr val="65C6F4"/>
                </a:solidFill>
                <a:latin typeface="Arimo Bold"/>
              </a:rPr>
              <a:t>Θαλασσινά</a:t>
            </a:r>
          </a:p>
        </p:txBody>
      </p:sp>
      <p:sp>
        <p:nvSpPr>
          <p:cNvPr name="TextBox 13" id="13"/>
          <p:cNvSpPr txBox="true"/>
          <p:nvPr/>
        </p:nvSpPr>
        <p:spPr>
          <a:xfrm rot="0">
            <a:off x="7081649" y="6409700"/>
            <a:ext cx="3937129" cy="3055166"/>
          </a:xfrm>
          <a:prstGeom prst="rect">
            <a:avLst/>
          </a:prstGeom>
        </p:spPr>
        <p:txBody>
          <a:bodyPr anchor="t" rtlCol="false" tIns="0" lIns="0" bIns="0" rIns="0">
            <a:spAutoFit/>
          </a:bodyPr>
          <a:lstStyle/>
          <a:p>
            <a:pPr algn="l">
              <a:lnSpc>
                <a:spcPts val="3978"/>
              </a:lnSpc>
            </a:pPr>
            <a:r>
              <a:rPr lang="en-US" sz="2487">
                <a:solidFill>
                  <a:srgbClr val="3B4E4E"/>
                </a:solidFill>
                <a:latin typeface="Overpass"/>
              </a:rPr>
              <a:t>Τα φρέσκα ψάρια και θαλασσινά που παράγονται στη Σκίαθο συνδυάζονται άψογα με τις αρχές της υγιεινής μεσογειακής διατροφής.</a:t>
            </a:r>
          </a:p>
        </p:txBody>
      </p:sp>
      <p:sp>
        <p:nvSpPr>
          <p:cNvPr name="TextBox 14" id="14"/>
          <p:cNvSpPr txBox="true"/>
          <p:nvPr/>
        </p:nvSpPr>
        <p:spPr>
          <a:xfrm rot="0">
            <a:off x="11827842" y="5667028"/>
            <a:ext cx="3288982" cy="485517"/>
          </a:xfrm>
          <a:prstGeom prst="rect">
            <a:avLst/>
          </a:prstGeom>
        </p:spPr>
        <p:txBody>
          <a:bodyPr anchor="t" rtlCol="false" tIns="0" lIns="0" bIns="0" rIns="0">
            <a:spAutoFit/>
          </a:bodyPr>
          <a:lstStyle/>
          <a:p>
            <a:pPr algn="l">
              <a:lnSpc>
                <a:spcPts val="3792"/>
              </a:lnSpc>
            </a:pPr>
            <a:r>
              <a:rPr lang="en-US" sz="3033">
                <a:solidFill>
                  <a:srgbClr val="F79556"/>
                </a:solidFill>
                <a:latin typeface="Arimo Bold"/>
              </a:rPr>
              <a:t>Γαλακτοκομικά</a:t>
            </a:r>
          </a:p>
        </p:txBody>
      </p:sp>
      <p:sp>
        <p:nvSpPr>
          <p:cNvPr name="TextBox 15" id="15"/>
          <p:cNvSpPr txBox="true"/>
          <p:nvPr/>
        </p:nvSpPr>
        <p:spPr>
          <a:xfrm rot="0">
            <a:off x="11827842" y="6409700"/>
            <a:ext cx="3937129" cy="2045516"/>
          </a:xfrm>
          <a:prstGeom prst="rect">
            <a:avLst/>
          </a:prstGeom>
        </p:spPr>
        <p:txBody>
          <a:bodyPr anchor="t" rtlCol="false" tIns="0" lIns="0" bIns="0" rIns="0">
            <a:spAutoFit/>
          </a:bodyPr>
          <a:lstStyle/>
          <a:p>
            <a:pPr algn="l">
              <a:lnSpc>
                <a:spcPts val="3978"/>
              </a:lnSpc>
            </a:pPr>
            <a:r>
              <a:rPr lang="en-US" sz="2487">
                <a:solidFill>
                  <a:srgbClr val="3B4E4E"/>
                </a:solidFill>
                <a:latin typeface="Overpass"/>
              </a:rPr>
              <a:t>Τα παραδοσιακά τυριά της Σκιάθου αποτελούν πλούσια πηγή θρεπτικών συστατικών.</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4" id="4"/>
          <p:cNvSpPr/>
          <p:nvPr/>
        </p:nvSpPr>
        <p:spPr>
          <a:xfrm flipH="false" flipV="false" rot="0">
            <a:off x="6338703" y="276606"/>
            <a:ext cx="6398857" cy="5087092"/>
          </a:xfrm>
          <a:custGeom>
            <a:avLst/>
            <a:gdLst/>
            <a:ahLst/>
            <a:cxnLst/>
            <a:rect r="r" b="b" t="t" l="l"/>
            <a:pathLst>
              <a:path h="5087092" w="6398857">
                <a:moveTo>
                  <a:pt x="0" y="0"/>
                </a:moveTo>
                <a:lnTo>
                  <a:pt x="6398857" y="0"/>
                </a:lnTo>
                <a:lnTo>
                  <a:pt x="6398857" y="5087092"/>
                </a:lnTo>
                <a:lnTo>
                  <a:pt x="0" y="5087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804248" y="5874576"/>
            <a:ext cx="14679503" cy="3590290"/>
          </a:xfrm>
          <a:prstGeom prst="rect">
            <a:avLst/>
          </a:prstGeom>
        </p:spPr>
        <p:txBody>
          <a:bodyPr anchor="t" rtlCol="false" tIns="0" lIns="0" bIns="0" rIns="0">
            <a:spAutoFit/>
          </a:bodyPr>
          <a:lstStyle/>
          <a:p>
            <a:pPr algn="l">
              <a:lnSpc>
                <a:spcPts val="4759"/>
              </a:lnSpc>
            </a:pPr>
            <a:r>
              <a:rPr lang="en-US" sz="3399">
                <a:solidFill>
                  <a:srgbClr val="000000"/>
                </a:solidFill>
                <a:latin typeface="Roboto Bold"/>
              </a:rPr>
              <a:t>Οι νέοι της Σκιάθου ισορροπούν ανάμεσα στον μεσογειακό τρόπο διατροφής και τις διατροφικές συνήθειες που επιτάσσει η σύγχρονη εποχή. Συνδυάζουν παραδοσιακά φρέσκα υλικά με μοντέρνες γαστρονομικές τάσεις, δημιουργώντας ένα υγιεινό και ισορροπημένο διαιτολόγιο. Αυτή η αρμονία αντανακλά την προσαρμοστικότητά τους και την αγάπη τους για την τοπική παράδοση.</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grpSp>
        <p:nvGrpSpPr>
          <p:cNvPr name="Group 6" id="6"/>
          <p:cNvGrpSpPr/>
          <p:nvPr/>
        </p:nvGrpSpPr>
        <p:grpSpPr>
          <a:xfrm rot="0">
            <a:off x="7894736" y="8565059"/>
            <a:ext cx="453778" cy="453778"/>
            <a:chOff x="0" y="0"/>
            <a:chExt cx="605037" cy="605037"/>
          </a:xfrm>
        </p:grpSpPr>
        <p:sp>
          <p:nvSpPr>
            <p:cNvPr name="Freeform 7" id="7"/>
            <p:cNvSpPr/>
            <p:nvPr/>
          </p:nvSpPr>
          <p:spPr>
            <a:xfrm flipH="false" flipV="false" rot="0">
              <a:off x="0" y="0"/>
              <a:ext cx="605028" cy="605028"/>
            </a:xfrm>
            <a:custGeom>
              <a:avLst/>
              <a:gdLst/>
              <a:ahLst/>
              <a:cxnLst/>
              <a:rect r="r" b="b" t="t" l="l"/>
              <a:pathLst>
                <a:path h="605028" w="605028">
                  <a:moveTo>
                    <a:pt x="0" y="302514"/>
                  </a:moveTo>
                  <a:cubicBezTo>
                    <a:pt x="0" y="135382"/>
                    <a:pt x="135382" y="0"/>
                    <a:pt x="302514" y="0"/>
                  </a:cubicBezTo>
                  <a:cubicBezTo>
                    <a:pt x="304419" y="0"/>
                    <a:pt x="306324" y="889"/>
                    <a:pt x="307467" y="2413"/>
                  </a:cubicBezTo>
                  <a:lnTo>
                    <a:pt x="302514" y="6350"/>
                  </a:lnTo>
                  <a:lnTo>
                    <a:pt x="302514" y="0"/>
                  </a:lnTo>
                  <a:lnTo>
                    <a:pt x="302514" y="6350"/>
                  </a:lnTo>
                  <a:lnTo>
                    <a:pt x="302514" y="0"/>
                  </a:lnTo>
                  <a:cubicBezTo>
                    <a:pt x="469646" y="0"/>
                    <a:pt x="605028" y="135382"/>
                    <a:pt x="605028" y="302514"/>
                  </a:cubicBezTo>
                  <a:cubicBezTo>
                    <a:pt x="605028" y="305435"/>
                    <a:pt x="602996" y="307975"/>
                    <a:pt x="600202" y="308737"/>
                  </a:cubicBezTo>
                  <a:lnTo>
                    <a:pt x="598678" y="302514"/>
                  </a:lnTo>
                  <a:lnTo>
                    <a:pt x="605028" y="302514"/>
                  </a:lnTo>
                  <a:cubicBezTo>
                    <a:pt x="605028" y="469646"/>
                    <a:pt x="469646" y="605028"/>
                    <a:pt x="302514" y="605028"/>
                  </a:cubicBezTo>
                  <a:lnTo>
                    <a:pt x="302514" y="598678"/>
                  </a:lnTo>
                  <a:lnTo>
                    <a:pt x="302514" y="592328"/>
                  </a:lnTo>
                  <a:lnTo>
                    <a:pt x="302514" y="598678"/>
                  </a:lnTo>
                  <a:lnTo>
                    <a:pt x="302514" y="605028"/>
                  </a:lnTo>
                  <a:cubicBezTo>
                    <a:pt x="135382" y="605028"/>
                    <a:pt x="0" y="469646"/>
                    <a:pt x="0" y="302514"/>
                  </a:cubicBezTo>
                  <a:lnTo>
                    <a:pt x="6350" y="302514"/>
                  </a:lnTo>
                  <a:lnTo>
                    <a:pt x="0" y="302514"/>
                  </a:lnTo>
                  <a:moveTo>
                    <a:pt x="12700" y="302514"/>
                  </a:moveTo>
                  <a:lnTo>
                    <a:pt x="6350" y="302514"/>
                  </a:lnTo>
                  <a:lnTo>
                    <a:pt x="12700" y="302514"/>
                  </a:lnTo>
                  <a:cubicBezTo>
                    <a:pt x="12700" y="462534"/>
                    <a:pt x="142494" y="592328"/>
                    <a:pt x="302514" y="592328"/>
                  </a:cubicBezTo>
                  <a:cubicBezTo>
                    <a:pt x="306070" y="592328"/>
                    <a:pt x="308864" y="595122"/>
                    <a:pt x="308864" y="598678"/>
                  </a:cubicBezTo>
                  <a:cubicBezTo>
                    <a:pt x="308864" y="602234"/>
                    <a:pt x="306070" y="605028"/>
                    <a:pt x="302514" y="605028"/>
                  </a:cubicBezTo>
                  <a:cubicBezTo>
                    <a:pt x="298958" y="605028"/>
                    <a:pt x="296164" y="602234"/>
                    <a:pt x="296164" y="598678"/>
                  </a:cubicBezTo>
                  <a:cubicBezTo>
                    <a:pt x="296164" y="595122"/>
                    <a:pt x="298958" y="592328"/>
                    <a:pt x="302514" y="592328"/>
                  </a:cubicBezTo>
                  <a:cubicBezTo>
                    <a:pt x="462534" y="592328"/>
                    <a:pt x="592328" y="462534"/>
                    <a:pt x="592328" y="302514"/>
                  </a:cubicBezTo>
                  <a:cubicBezTo>
                    <a:pt x="592328" y="299593"/>
                    <a:pt x="594360" y="297053"/>
                    <a:pt x="597154" y="296291"/>
                  </a:cubicBezTo>
                  <a:lnTo>
                    <a:pt x="598678" y="302514"/>
                  </a:lnTo>
                  <a:lnTo>
                    <a:pt x="592328" y="302514"/>
                  </a:lnTo>
                  <a:cubicBezTo>
                    <a:pt x="592328" y="142494"/>
                    <a:pt x="462534" y="12700"/>
                    <a:pt x="302514" y="12700"/>
                  </a:cubicBezTo>
                  <a:cubicBezTo>
                    <a:pt x="300609" y="12700"/>
                    <a:pt x="298704" y="11811"/>
                    <a:pt x="297561" y="10287"/>
                  </a:cubicBezTo>
                  <a:lnTo>
                    <a:pt x="302514" y="6350"/>
                  </a:lnTo>
                  <a:lnTo>
                    <a:pt x="302514" y="12700"/>
                  </a:lnTo>
                  <a:cubicBezTo>
                    <a:pt x="142494" y="12700"/>
                    <a:pt x="12700" y="142494"/>
                    <a:pt x="12700" y="302514"/>
                  </a:cubicBezTo>
                  <a:close/>
                </a:path>
              </a:pathLst>
            </a:custGeom>
            <a:solidFill>
              <a:srgbClr val="FFFFFF"/>
            </a:solidFill>
          </p:spPr>
        </p:sp>
      </p:grpSp>
      <p:sp>
        <p:nvSpPr>
          <p:cNvPr name="Freeform 8" id="8"/>
          <p:cNvSpPr/>
          <p:nvPr/>
        </p:nvSpPr>
        <p:spPr>
          <a:xfrm flipH="false" flipV="false" rot="0">
            <a:off x="452545" y="69303"/>
            <a:ext cx="17835455" cy="6527768"/>
          </a:xfrm>
          <a:custGeom>
            <a:avLst/>
            <a:gdLst/>
            <a:ahLst/>
            <a:cxnLst/>
            <a:rect r="r" b="b" t="t" l="l"/>
            <a:pathLst>
              <a:path h="6527768" w="17835455">
                <a:moveTo>
                  <a:pt x="0" y="0"/>
                </a:moveTo>
                <a:lnTo>
                  <a:pt x="17835455" y="0"/>
                </a:lnTo>
                <a:lnTo>
                  <a:pt x="17835455" y="6527768"/>
                </a:lnTo>
                <a:lnTo>
                  <a:pt x="0" y="6527768"/>
                </a:lnTo>
                <a:lnTo>
                  <a:pt x="0" y="0"/>
                </a:lnTo>
                <a:close/>
              </a:path>
            </a:pathLst>
          </a:custGeom>
          <a:blipFill>
            <a:blip r:embed="rId2"/>
            <a:stretch>
              <a:fillRect l="0" t="-4737" r="0" b="-29142"/>
            </a:stretch>
          </a:blipFill>
        </p:spPr>
      </p:sp>
      <p:sp>
        <p:nvSpPr>
          <p:cNvPr name="TextBox 9" id="9"/>
          <p:cNvSpPr txBox="true"/>
          <p:nvPr/>
        </p:nvSpPr>
        <p:spPr>
          <a:xfrm rot="0">
            <a:off x="4423495" y="4269582"/>
            <a:ext cx="9441009" cy="2054574"/>
          </a:xfrm>
          <a:prstGeom prst="rect">
            <a:avLst/>
          </a:prstGeom>
        </p:spPr>
        <p:txBody>
          <a:bodyPr anchor="t" rtlCol="false" tIns="0" lIns="0" bIns="0" rIns="0">
            <a:spAutoFit/>
          </a:bodyPr>
          <a:lstStyle/>
          <a:p>
            <a:pPr algn="ctr">
              <a:lnSpc>
                <a:spcPts val="8056"/>
              </a:lnSpc>
            </a:pPr>
            <a:r>
              <a:rPr lang="en-US" sz="6445">
                <a:solidFill>
                  <a:srgbClr val="F79556"/>
                </a:solidFill>
                <a:latin typeface="Arimo Bold"/>
              </a:rPr>
              <a:t> Διατροφικές συνήθειες των εφήβων</a:t>
            </a:r>
          </a:p>
        </p:txBody>
      </p:sp>
      <p:sp>
        <p:nvSpPr>
          <p:cNvPr name="TextBox 10" id="10"/>
          <p:cNvSpPr txBox="true"/>
          <p:nvPr/>
        </p:nvSpPr>
        <p:spPr>
          <a:xfrm rot="0">
            <a:off x="1519590" y="6763776"/>
            <a:ext cx="16220273" cy="2834484"/>
          </a:xfrm>
          <a:prstGeom prst="rect">
            <a:avLst/>
          </a:prstGeom>
        </p:spPr>
        <p:txBody>
          <a:bodyPr anchor="t" rtlCol="false" tIns="0" lIns="0" bIns="0" rIns="0">
            <a:spAutoFit/>
          </a:bodyPr>
          <a:lstStyle/>
          <a:p>
            <a:pPr algn="l">
              <a:lnSpc>
                <a:spcPts val="5530"/>
              </a:lnSpc>
            </a:pPr>
            <a:r>
              <a:rPr lang="en-US" sz="3458">
                <a:solidFill>
                  <a:srgbClr val="233939"/>
                </a:solidFill>
                <a:latin typeface="Overpass Ultra-Bold"/>
              </a:rPr>
              <a:t>Οι διατροφικές συνήθειες των εφήβων είναι ένα σημαντικό θέμα, καθώς αυτή η ηλικία χαρακτηρίζεται από σημαντικές σωματικές και ψυχολογικές αλλαγές. Είναι σημαντικό να εξετάσουμε τους παράγοντες που επηρεάζουν τις επιλογές διατροφής στην εφηβεία.</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590895"/>
          </a:xfrm>
          <a:custGeom>
            <a:avLst/>
            <a:gdLst/>
            <a:ahLst/>
            <a:cxnLst/>
            <a:rect r="r" b="b" t="t" l="l"/>
            <a:pathLst>
              <a:path h="10590895" w="18288000">
                <a:moveTo>
                  <a:pt x="0" y="0"/>
                </a:moveTo>
                <a:lnTo>
                  <a:pt x="18288000" y="0"/>
                </a:lnTo>
                <a:lnTo>
                  <a:pt x="18288000" y="10590895"/>
                </a:lnTo>
                <a:lnTo>
                  <a:pt x="0" y="10590895"/>
                </a:lnTo>
                <a:lnTo>
                  <a:pt x="0" y="0"/>
                </a:lnTo>
                <a:close/>
              </a:path>
            </a:pathLst>
          </a:custGeom>
          <a:blipFill>
            <a:blip r:embed="rId2"/>
            <a:stretch>
              <a:fillRect l="0" t="-7954" r="0" b="-7954"/>
            </a:stretch>
          </a:blipFill>
        </p:spPr>
      </p:sp>
      <p:sp>
        <p:nvSpPr>
          <p:cNvPr name="TextBox 3" id="3"/>
          <p:cNvSpPr txBox="true"/>
          <p:nvPr/>
        </p:nvSpPr>
        <p:spPr>
          <a:xfrm rot="0">
            <a:off x="0" y="4264978"/>
            <a:ext cx="12071589" cy="4833619"/>
          </a:xfrm>
          <a:prstGeom prst="rect">
            <a:avLst/>
          </a:prstGeom>
        </p:spPr>
        <p:txBody>
          <a:bodyPr anchor="t" rtlCol="false" tIns="0" lIns="0" bIns="0" rIns="0">
            <a:spAutoFit/>
          </a:bodyPr>
          <a:lstStyle/>
          <a:p>
            <a:pPr algn="ctr">
              <a:lnSpc>
                <a:spcPts val="12880"/>
              </a:lnSpc>
            </a:pPr>
            <a:r>
              <a:rPr lang="en-US" sz="9200">
                <a:solidFill>
                  <a:srgbClr val="169D53"/>
                </a:solidFill>
                <a:latin typeface="Roboto Bold Italics"/>
              </a:rPr>
              <a:t>ΕΥΧΑΡΙΣΤΟΥΜΕ ΠΟΛΥ ΓΙΑ ΤΗΝ ΠΡΟΣΟΧΗ ΣΑΣ!!!</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15016699" y="7437359"/>
            <a:ext cx="2862544" cy="2544086"/>
          </a:xfrm>
          <a:custGeom>
            <a:avLst/>
            <a:gdLst/>
            <a:ahLst/>
            <a:cxnLst/>
            <a:rect r="r" b="b" t="t" l="l"/>
            <a:pathLst>
              <a:path h="2544086" w="2862544">
                <a:moveTo>
                  <a:pt x="0" y="0"/>
                </a:moveTo>
                <a:lnTo>
                  <a:pt x="2862544" y="0"/>
                </a:lnTo>
                <a:lnTo>
                  <a:pt x="2862544" y="2544086"/>
                </a:lnTo>
                <a:lnTo>
                  <a:pt x="0" y="25440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14322" y="326114"/>
            <a:ext cx="3646246" cy="2661760"/>
          </a:xfrm>
          <a:custGeom>
            <a:avLst/>
            <a:gdLst/>
            <a:ahLst/>
            <a:cxnLst/>
            <a:rect r="r" b="b" t="t" l="l"/>
            <a:pathLst>
              <a:path h="2661760" w="3646246">
                <a:moveTo>
                  <a:pt x="0" y="0"/>
                </a:moveTo>
                <a:lnTo>
                  <a:pt x="3646246" y="0"/>
                </a:lnTo>
                <a:lnTo>
                  <a:pt x="3646246" y="2661759"/>
                </a:lnTo>
                <a:lnTo>
                  <a:pt x="0" y="26617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638931" y="2108477"/>
            <a:ext cx="13010138" cy="1701641"/>
          </a:xfrm>
          <a:prstGeom prst="rect">
            <a:avLst/>
          </a:prstGeom>
        </p:spPr>
        <p:txBody>
          <a:bodyPr anchor="t" rtlCol="false" tIns="0" lIns="0" bIns="0" rIns="0">
            <a:spAutoFit/>
          </a:bodyPr>
          <a:lstStyle/>
          <a:p>
            <a:pPr algn="l">
              <a:lnSpc>
                <a:spcPts val="6834"/>
              </a:lnSpc>
            </a:pPr>
            <a:r>
              <a:rPr lang="en-US" sz="5467">
                <a:solidFill>
                  <a:srgbClr val="317A8B"/>
                </a:solidFill>
                <a:latin typeface="Arimo Bold"/>
              </a:rPr>
              <a:t>Οι διατροφικές συνήθειες των εφήβων</a:t>
            </a:r>
          </a:p>
        </p:txBody>
      </p:sp>
      <p:sp>
        <p:nvSpPr>
          <p:cNvPr name="TextBox 9" id="9"/>
          <p:cNvSpPr txBox="true"/>
          <p:nvPr/>
        </p:nvSpPr>
        <p:spPr>
          <a:xfrm rot="0">
            <a:off x="2638931" y="4557742"/>
            <a:ext cx="3762554" cy="814626"/>
          </a:xfrm>
          <a:prstGeom prst="rect">
            <a:avLst/>
          </a:prstGeom>
        </p:spPr>
        <p:txBody>
          <a:bodyPr anchor="t" rtlCol="false" tIns="0" lIns="0" bIns="0" rIns="0">
            <a:spAutoFit/>
          </a:bodyPr>
          <a:lstStyle/>
          <a:p>
            <a:pPr algn="l">
              <a:lnSpc>
                <a:spcPts val="3417"/>
              </a:lnSpc>
            </a:pPr>
            <a:r>
              <a:rPr lang="en-US" sz="2733">
                <a:solidFill>
                  <a:srgbClr val="FF944E"/>
                </a:solidFill>
                <a:latin typeface="Arimo Bold"/>
              </a:rPr>
              <a:t>Ανεπαρκής διατροφή</a:t>
            </a:r>
          </a:p>
        </p:txBody>
      </p:sp>
      <p:sp>
        <p:nvSpPr>
          <p:cNvPr name="TextBox 10" id="10"/>
          <p:cNvSpPr txBox="true"/>
          <p:nvPr/>
        </p:nvSpPr>
        <p:spPr>
          <a:xfrm rot="0">
            <a:off x="2638931" y="5608171"/>
            <a:ext cx="3762554" cy="2263170"/>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έφηβοι συχνά παραλείπουν γεύματα, προτιμούν φαστ φουντ και γλυκά, παραμελώντας τα θρεπτικά τρόφιμα.</a:t>
            </a:r>
          </a:p>
        </p:txBody>
      </p:sp>
      <p:sp>
        <p:nvSpPr>
          <p:cNvPr name="TextBox 11" id="11"/>
          <p:cNvSpPr txBox="true"/>
          <p:nvPr/>
        </p:nvSpPr>
        <p:spPr>
          <a:xfrm rot="0">
            <a:off x="7271355" y="4557742"/>
            <a:ext cx="3750796" cy="380643"/>
          </a:xfrm>
          <a:prstGeom prst="rect">
            <a:avLst/>
          </a:prstGeom>
        </p:spPr>
        <p:txBody>
          <a:bodyPr anchor="t" rtlCol="false" tIns="0" lIns="0" bIns="0" rIns="0">
            <a:spAutoFit/>
          </a:bodyPr>
          <a:lstStyle/>
          <a:p>
            <a:pPr algn="l">
              <a:lnSpc>
                <a:spcPts val="3417"/>
              </a:lnSpc>
            </a:pPr>
            <a:r>
              <a:rPr lang="en-US" sz="2733">
                <a:solidFill>
                  <a:srgbClr val="FF944E"/>
                </a:solidFill>
                <a:latin typeface="Arimo Bold"/>
              </a:rPr>
              <a:t>Επίδραση των φίλων</a:t>
            </a:r>
          </a:p>
        </p:txBody>
      </p:sp>
      <p:sp>
        <p:nvSpPr>
          <p:cNvPr name="TextBox 12" id="12"/>
          <p:cNvSpPr txBox="true"/>
          <p:nvPr/>
        </p:nvSpPr>
        <p:spPr>
          <a:xfrm rot="0">
            <a:off x="7271355" y="5174189"/>
            <a:ext cx="3762554" cy="2263170"/>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συνήθειες των φίλων επηρεάζουν σημαντικά τις διατροφικές επιλογές των εφήβων, καθώς επιθυμούν να ταιριάζουν με την ομάδα.</a:t>
            </a:r>
          </a:p>
        </p:txBody>
      </p:sp>
      <p:sp>
        <p:nvSpPr>
          <p:cNvPr name="TextBox 13" id="13"/>
          <p:cNvSpPr txBox="true"/>
          <p:nvPr/>
        </p:nvSpPr>
        <p:spPr>
          <a:xfrm rot="0">
            <a:off x="11903780" y="4557742"/>
            <a:ext cx="3288982" cy="380643"/>
          </a:xfrm>
          <a:prstGeom prst="rect">
            <a:avLst/>
          </a:prstGeom>
        </p:spPr>
        <p:txBody>
          <a:bodyPr anchor="t" rtlCol="false" tIns="0" lIns="0" bIns="0" rIns="0">
            <a:spAutoFit/>
          </a:bodyPr>
          <a:lstStyle/>
          <a:p>
            <a:pPr algn="l">
              <a:lnSpc>
                <a:spcPts val="3417"/>
              </a:lnSpc>
            </a:pPr>
            <a:r>
              <a:rPr lang="en-US" sz="2733">
                <a:solidFill>
                  <a:srgbClr val="FF944E"/>
                </a:solidFill>
                <a:latin typeface="Arimo Bold"/>
              </a:rPr>
              <a:t>Ελλειψη γνώσεων</a:t>
            </a:r>
          </a:p>
        </p:txBody>
      </p:sp>
      <p:sp>
        <p:nvSpPr>
          <p:cNvPr name="TextBox 14" id="14"/>
          <p:cNvSpPr txBox="true"/>
          <p:nvPr/>
        </p:nvSpPr>
        <p:spPr>
          <a:xfrm rot="0">
            <a:off x="11903780" y="5174189"/>
            <a:ext cx="3762554" cy="2263170"/>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Οι έφηβοι συχνά δε γνωρίζουν τις βασικές αρχές μιας ισορροπημένης διατροφής, με αποτέλεσμα να κάνουν λάθος επιλογές.</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8489"/>
            <a:chOff x="0" y="0"/>
            <a:chExt cx="24384000" cy="13717985"/>
          </a:xfrm>
        </p:grpSpPr>
        <p:sp>
          <p:nvSpPr>
            <p:cNvPr name="Freeform 5" id="5"/>
            <p:cNvSpPr/>
            <p:nvPr/>
          </p:nvSpPr>
          <p:spPr>
            <a:xfrm flipH="false" flipV="false" rot="0">
              <a:off x="0" y="0"/>
              <a:ext cx="24384000" cy="13718032"/>
            </a:xfrm>
            <a:custGeom>
              <a:avLst/>
              <a:gdLst/>
              <a:ahLst/>
              <a:cxnLst/>
              <a:rect r="r" b="b" t="t" l="l"/>
              <a:pathLst>
                <a:path h="13718032" w="24384000">
                  <a:moveTo>
                    <a:pt x="0" y="0"/>
                  </a:moveTo>
                  <a:lnTo>
                    <a:pt x="24384000" y="0"/>
                  </a:lnTo>
                  <a:lnTo>
                    <a:pt x="24384000" y="13718032"/>
                  </a:lnTo>
                  <a:lnTo>
                    <a:pt x="0" y="13718032"/>
                  </a:lnTo>
                  <a:close/>
                </a:path>
              </a:pathLst>
            </a:custGeom>
            <a:solidFill>
              <a:srgbClr val="FFFDE6"/>
            </a:solidFill>
          </p:spPr>
        </p:sp>
      </p:grpSp>
      <p:grpSp>
        <p:nvGrpSpPr>
          <p:cNvPr name="Group 6" id="6"/>
          <p:cNvGrpSpPr/>
          <p:nvPr/>
        </p:nvGrpSpPr>
        <p:grpSpPr>
          <a:xfrm rot="0">
            <a:off x="3060501" y="6169224"/>
            <a:ext cx="585341" cy="585341"/>
            <a:chOff x="0" y="0"/>
            <a:chExt cx="780455" cy="780455"/>
          </a:xfrm>
        </p:grpSpPr>
        <p:sp>
          <p:nvSpPr>
            <p:cNvPr name="Freeform 7" id="7"/>
            <p:cNvSpPr/>
            <p:nvPr/>
          </p:nvSpPr>
          <p:spPr>
            <a:xfrm flipH="false" flipV="false" rot="0">
              <a:off x="6350" y="6350"/>
              <a:ext cx="767715" cy="767715"/>
            </a:xfrm>
            <a:custGeom>
              <a:avLst/>
              <a:gdLst/>
              <a:ahLst/>
              <a:cxnLst/>
              <a:rect r="r" b="b" t="t" l="l"/>
              <a:pathLst>
                <a:path h="767715" w="767715">
                  <a:moveTo>
                    <a:pt x="0" y="153543"/>
                  </a:moveTo>
                  <a:cubicBezTo>
                    <a:pt x="0" y="68707"/>
                    <a:pt x="68707" y="0"/>
                    <a:pt x="153543" y="0"/>
                  </a:cubicBezTo>
                  <a:lnTo>
                    <a:pt x="614172" y="0"/>
                  </a:lnTo>
                  <a:cubicBezTo>
                    <a:pt x="699008" y="0"/>
                    <a:pt x="767715" y="68707"/>
                    <a:pt x="767715" y="153543"/>
                  </a:cubicBezTo>
                  <a:lnTo>
                    <a:pt x="767715" y="614172"/>
                  </a:lnTo>
                  <a:cubicBezTo>
                    <a:pt x="767715" y="699008"/>
                    <a:pt x="699008" y="767715"/>
                    <a:pt x="614172" y="767715"/>
                  </a:cubicBezTo>
                  <a:lnTo>
                    <a:pt x="153543" y="767715"/>
                  </a:lnTo>
                  <a:cubicBezTo>
                    <a:pt x="68707" y="767715"/>
                    <a:pt x="0" y="699008"/>
                    <a:pt x="0" y="614172"/>
                  </a:cubicBezTo>
                  <a:close/>
                </a:path>
              </a:pathLst>
            </a:custGeom>
            <a:solidFill>
              <a:srgbClr val="BC1823"/>
            </a:solidFill>
          </p:spPr>
        </p:sp>
        <p:sp>
          <p:nvSpPr>
            <p:cNvPr name="Freeform 8" id="8"/>
            <p:cNvSpPr/>
            <p:nvPr/>
          </p:nvSpPr>
          <p:spPr>
            <a:xfrm flipH="false" flipV="false" rot="0">
              <a:off x="0" y="0"/>
              <a:ext cx="780415" cy="780415"/>
            </a:xfrm>
            <a:custGeom>
              <a:avLst/>
              <a:gdLst/>
              <a:ahLst/>
              <a:cxnLst/>
              <a:rect r="r" b="b" t="t" l="l"/>
              <a:pathLst>
                <a:path h="780415" w="780415">
                  <a:moveTo>
                    <a:pt x="0" y="159893"/>
                  </a:moveTo>
                  <a:cubicBezTo>
                    <a:pt x="0" y="71628"/>
                    <a:pt x="71628" y="0"/>
                    <a:pt x="159893" y="0"/>
                  </a:cubicBezTo>
                  <a:lnTo>
                    <a:pt x="620522" y="0"/>
                  </a:lnTo>
                  <a:lnTo>
                    <a:pt x="620522" y="6350"/>
                  </a:lnTo>
                  <a:lnTo>
                    <a:pt x="620522" y="0"/>
                  </a:lnTo>
                  <a:lnTo>
                    <a:pt x="620522" y="6350"/>
                  </a:lnTo>
                  <a:lnTo>
                    <a:pt x="620522" y="0"/>
                  </a:lnTo>
                  <a:cubicBezTo>
                    <a:pt x="708787" y="0"/>
                    <a:pt x="780415" y="71628"/>
                    <a:pt x="780415" y="159893"/>
                  </a:cubicBezTo>
                  <a:lnTo>
                    <a:pt x="780415" y="620522"/>
                  </a:lnTo>
                  <a:lnTo>
                    <a:pt x="774065" y="620522"/>
                  </a:lnTo>
                  <a:lnTo>
                    <a:pt x="780415" y="620522"/>
                  </a:lnTo>
                  <a:cubicBezTo>
                    <a:pt x="780415" y="708787"/>
                    <a:pt x="708787" y="780415"/>
                    <a:pt x="620522" y="780415"/>
                  </a:cubicBezTo>
                  <a:lnTo>
                    <a:pt x="620522" y="774065"/>
                  </a:lnTo>
                  <a:lnTo>
                    <a:pt x="620522" y="780415"/>
                  </a:lnTo>
                  <a:lnTo>
                    <a:pt x="159893" y="780415"/>
                  </a:lnTo>
                  <a:lnTo>
                    <a:pt x="159893" y="774065"/>
                  </a:lnTo>
                  <a:lnTo>
                    <a:pt x="159893" y="780415"/>
                  </a:lnTo>
                  <a:cubicBezTo>
                    <a:pt x="71628" y="780415"/>
                    <a:pt x="0" y="708914"/>
                    <a:pt x="0" y="620522"/>
                  </a:cubicBezTo>
                  <a:lnTo>
                    <a:pt x="0" y="159893"/>
                  </a:lnTo>
                  <a:lnTo>
                    <a:pt x="6350" y="159893"/>
                  </a:lnTo>
                  <a:lnTo>
                    <a:pt x="0" y="159893"/>
                  </a:lnTo>
                  <a:moveTo>
                    <a:pt x="12700" y="159893"/>
                  </a:moveTo>
                  <a:lnTo>
                    <a:pt x="12700" y="620522"/>
                  </a:lnTo>
                  <a:lnTo>
                    <a:pt x="6350" y="620522"/>
                  </a:lnTo>
                  <a:lnTo>
                    <a:pt x="12700" y="620522"/>
                  </a:lnTo>
                  <a:cubicBezTo>
                    <a:pt x="12700" y="701802"/>
                    <a:pt x="78613" y="767715"/>
                    <a:pt x="159893" y="767715"/>
                  </a:cubicBezTo>
                  <a:lnTo>
                    <a:pt x="620522" y="767715"/>
                  </a:lnTo>
                  <a:cubicBezTo>
                    <a:pt x="701802" y="767715"/>
                    <a:pt x="767715" y="701802"/>
                    <a:pt x="767715" y="620522"/>
                  </a:cubicBezTo>
                  <a:lnTo>
                    <a:pt x="767715" y="159893"/>
                  </a:lnTo>
                  <a:lnTo>
                    <a:pt x="774065" y="159893"/>
                  </a:lnTo>
                  <a:lnTo>
                    <a:pt x="767715" y="159893"/>
                  </a:lnTo>
                  <a:cubicBezTo>
                    <a:pt x="767715" y="78613"/>
                    <a:pt x="701802" y="12700"/>
                    <a:pt x="620522" y="12700"/>
                  </a:cubicBezTo>
                  <a:lnTo>
                    <a:pt x="159893" y="12700"/>
                  </a:lnTo>
                  <a:lnTo>
                    <a:pt x="159893" y="6350"/>
                  </a:lnTo>
                  <a:lnTo>
                    <a:pt x="159893" y="12700"/>
                  </a:lnTo>
                  <a:cubicBezTo>
                    <a:pt x="78613" y="12700"/>
                    <a:pt x="12700" y="78613"/>
                    <a:pt x="12700" y="159893"/>
                  </a:cubicBezTo>
                  <a:close/>
                </a:path>
              </a:pathLst>
            </a:custGeom>
            <a:solidFill>
              <a:srgbClr val="C3D4CC"/>
            </a:solidFill>
          </p:spPr>
        </p:sp>
      </p:grpSp>
      <p:grpSp>
        <p:nvGrpSpPr>
          <p:cNvPr name="Group 9" id="9"/>
          <p:cNvGrpSpPr/>
          <p:nvPr/>
        </p:nvGrpSpPr>
        <p:grpSpPr>
          <a:xfrm rot="0">
            <a:off x="7198221" y="6169224"/>
            <a:ext cx="585341" cy="585341"/>
            <a:chOff x="0" y="0"/>
            <a:chExt cx="780455" cy="780455"/>
          </a:xfrm>
        </p:grpSpPr>
        <p:sp>
          <p:nvSpPr>
            <p:cNvPr name="Freeform 10" id="10"/>
            <p:cNvSpPr/>
            <p:nvPr/>
          </p:nvSpPr>
          <p:spPr>
            <a:xfrm flipH="false" flipV="false" rot="0">
              <a:off x="6350" y="6350"/>
              <a:ext cx="767715" cy="767715"/>
            </a:xfrm>
            <a:custGeom>
              <a:avLst/>
              <a:gdLst/>
              <a:ahLst/>
              <a:cxnLst/>
              <a:rect r="r" b="b" t="t" l="l"/>
              <a:pathLst>
                <a:path h="767715" w="767715">
                  <a:moveTo>
                    <a:pt x="0" y="153543"/>
                  </a:moveTo>
                  <a:cubicBezTo>
                    <a:pt x="0" y="68707"/>
                    <a:pt x="68707" y="0"/>
                    <a:pt x="153543" y="0"/>
                  </a:cubicBezTo>
                  <a:lnTo>
                    <a:pt x="614172" y="0"/>
                  </a:lnTo>
                  <a:cubicBezTo>
                    <a:pt x="699008" y="0"/>
                    <a:pt x="767715" y="68707"/>
                    <a:pt x="767715" y="153543"/>
                  </a:cubicBezTo>
                  <a:lnTo>
                    <a:pt x="767715" y="614172"/>
                  </a:lnTo>
                  <a:cubicBezTo>
                    <a:pt x="767715" y="699008"/>
                    <a:pt x="699008" y="767715"/>
                    <a:pt x="614172" y="767715"/>
                  </a:cubicBezTo>
                  <a:lnTo>
                    <a:pt x="153543" y="767715"/>
                  </a:lnTo>
                  <a:cubicBezTo>
                    <a:pt x="68707" y="767715"/>
                    <a:pt x="0" y="699008"/>
                    <a:pt x="0" y="614172"/>
                  </a:cubicBezTo>
                  <a:close/>
                </a:path>
              </a:pathLst>
            </a:custGeom>
            <a:solidFill>
              <a:srgbClr val="BC1823"/>
            </a:solidFill>
          </p:spPr>
        </p:sp>
        <p:sp>
          <p:nvSpPr>
            <p:cNvPr name="Freeform 11" id="11"/>
            <p:cNvSpPr/>
            <p:nvPr/>
          </p:nvSpPr>
          <p:spPr>
            <a:xfrm flipH="false" flipV="false" rot="0">
              <a:off x="0" y="0"/>
              <a:ext cx="780415" cy="780415"/>
            </a:xfrm>
            <a:custGeom>
              <a:avLst/>
              <a:gdLst/>
              <a:ahLst/>
              <a:cxnLst/>
              <a:rect r="r" b="b" t="t" l="l"/>
              <a:pathLst>
                <a:path h="780415" w="780415">
                  <a:moveTo>
                    <a:pt x="0" y="159893"/>
                  </a:moveTo>
                  <a:cubicBezTo>
                    <a:pt x="0" y="71628"/>
                    <a:pt x="71628" y="0"/>
                    <a:pt x="159893" y="0"/>
                  </a:cubicBezTo>
                  <a:lnTo>
                    <a:pt x="620522" y="0"/>
                  </a:lnTo>
                  <a:lnTo>
                    <a:pt x="620522" y="6350"/>
                  </a:lnTo>
                  <a:lnTo>
                    <a:pt x="620522" y="0"/>
                  </a:lnTo>
                  <a:lnTo>
                    <a:pt x="620522" y="6350"/>
                  </a:lnTo>
                  <a:lnTo>
                    <a:pt x="620522" y="0"/>
                  </a:lnTo>
                  <a:cubicBezTo>
                    <a:pt x="708787" y="0"/>
                    <a:pt x="780415" y="71628"/>
                    <a:pt x="780415" y="159893"/>
                  </a:cubicBezTo>
                  <a:lnTo>
                    <a:pt x="780415" y="620522"/>
                  </a:lnTo>
                  <a:lnTo>
                    <a:pt x="774065" y="620522"/>
                  </a:lnTo>
                  <a:lnTo>
                    <a:pt x="780415" y="620522"/>
                  </a:lnTo>
                  <a:cubicBezTo>
                    <a:pt x="780415" y="708787"/>
                    <a:pt x="708787" y="780415"/>
                    <a:pt x="620522" y="780415"/>
                  </a:cubicBezTo>
                  <a:lnTo>
                    <a:pt x="620522" y="774065"/>
                  </a:lnTo>
                  <a:lnTo>
                    <a:pt x="620522" y="780415"/>
                  </a:lnTo>
                  <a:lnTo>
                    <a:pt x="159893" y="780415"/>
                  </a:lnTo>
                  <a:lnTo>
                    <a:pt x="159893" y="774065"/>
                  </a:lnTo>
                  <a:lnTo>
                    <a:pt x="159893" y="780415"/>
                  </a:lnTo>
                  <a:cubicBezTo>
                    <a:pt x="71628" y="780415"/>
                    <a:pt x="0" y="708914"/>
                    <a:pt x="0" y="620522"/>
                  </a:cubicBezTo>
                  <a:lnTo>
                    <a:pt x="0" y="159893"/>
                  </a:lnTo>
                  <a:lnTo>
                    <a:pt x="6350" y="159893"/>
                  </a:lnTo>
                  <a:lnTo>
                    <a:pt x="0" y="159893"/>
                  </a:lnTo>
                  <a:moveTo>
                    <a:pt x="12700" y="159893"/>
                  </a:moveTo>
                  <a:lnTo>
                    <a:pt x="12700" y="620522"/>
                  </a:lnTo>
                  <a:lnTo>
                    <a:pt x="6350" y="620522"/>
                  </a:lnTo>
                  <a:lnTo>
                    <a:pt x="12700" y="620522"/>
                  </a:lnTo>
                  <a:cubicBezTo>
                    <a:pt x="12700" y="701802"/>
                    <a:pt x="78613" y="767715"/>
                    <a:pt x="159893" y="767715"/>
                  </a:cubicBezTo>
                  <a:lnTo>
                    <a:pt x="620522" y="767715"/>
                  </a:lnTo>
                  <a:cubicBezTo>
                    <a:pt x="701802" y="767715"/>
                    <a:pt x="767715" y="701802"/>
                    <a:pt x="767715" y="620522"/>
                  </a:cubicBezTo>
                  <a:lnTo>
                    <a:pt x="767715" y="159893"/>
                  </a:lnTo>
                  <a:lnTo>
                    <a:pt x="774065" y="159893"/>
                  </a:lnTo>
                  <a:lnTo>
                    <a:pt x="767715" y="159893"/>
                  </a:lnTo>
                  <a:cubicBezTo>
                    <a:pt x="767715" y="78613"/>
                    <a:pt x="701802" y="12700"/>
                    <a:pt x="620522" y="12700"/>
                  </a:cubicBezTo>
                  <a:lnTo>
                    <a:pt x="159893" y="12700"/>
                  </a:lnTo>
                  <a:lnTo>
                    <a:pt x="159893" y="6350"/>
                  </a:lnTo>
                  <a:lnTo>
                    <a:pt x="159893" y="12700"/>
                  </a:lnTo>
                  <a:cubicBezTo>
                    <a:pt x="78613" y="12700"/>
                    <a:pt x="12700" y="78613"/>
                    <a:pt x="12700" y="159893"/>
                  </a:cubicBezTo>
                  <a:close/>
                </a:path>
              </a:pathLst>
            </a:custGeom>
            <a:solidFill>
              <a:srgbClr val="C3D4CC"/>
            </a:solidFill>
          </p:spPr>
        </p:sp>
      </p:grpSp>
      <p:grpSp>
        <p:nvGrpSpPr>
          <p:cNvPr name="Group 12" id="12"/>
          <p:cNvGrpSpPr/>
          <p:nvPr/>
        </p:nvGrpSpPr>
        <p:grpSpPr>
          <a:xfrm rot="0">
            <a:off x="11335941" y="6169224"/>
            <a:ext cx="585341" cy="585341"/>
            <a:chOff x="0" y="0"/>
            <a:chExt cx="780455" cy="780455"/>
          </a:xfrm>
        </p:grpSpPr>
        <p:sp>
          <p:nvSpPr>
            <p:cNvPr name="Freeform 13" id="13"/>
            <p:cNvSpPr/>
            <p:nvPr/>
          </p:nvSpPr>
          <p:spPr>
            <a:xfrm flipH="false" flipV="false" rot="0">
              <a:off x="6350" y="6350"/>
              <a:ext cx="767715" cy="767715"/>
            </a:xfrm>
            <a:custGeom>
              <a:avLst/>
              <a:gdLst/>
              <a:ahLst/>
              <a:cxnLst/>
              <a:rect r="r" b="b" t="t" l="l"/>
              <a:pathLst>
                <a:path h="767715" w="767715">
                  <a:moveTo>
                    <a:pt x="0" y="153543"/>
                  </a:moveTo>
                  <a:cubicBezTo>
                    <a:pt x="0" y="68707"/>
                    <a:pt x="68707" y="0"/>
                    <a:pt x="153543" y="0"/>
                  </a:cubicBezTo>
                  <a:lnTo>
                    <a:pt x="614172" y="0"/>
                  </a:lnTo>
                  <a:cubicBezTo>
                    <a:pt x="699008" y="0"/>
                    <a:pt x="767715" y="68707"/>
                    <a:pt x="767715" y="153543"/>
                  </a:cubicBezTo>
                  <a:lnTo>
                    <a:pt x="767715" y="614172"/>
                  </a:lnTo>
                  <a:cubicBezTo>
                    <a:pt x="767715" y="699008"/>
                    <a:pt x="699008" y="767715"/>
                    <a:pt x="614172" y="767715"/>
                  </a:cubicBezTo>
                  <a:lnTo>
                    <a:pt x="153543" y="767715"/>
                  </a:lnTo>
                  <a:cubicBezTo>
                    <a:pt x="68707" y="767715"/>
                    <a:pt x="0" y="699008"/>
                    <a:pt x="0" y="614172"/>
                  </a:cubicBezTo>
                  <a:close/>
                </a:path>
              </a:pathLst>
            </a:custGeom>
            <a:solidFill>
              <a:srgbClr val="BC1823"/>
            </a:solidFill>
          </p:spPr>
        </p:sp>
        <p:sp>
          <p:nvSpPr>
            <p:cNvPr name="Freeform 14" id="14"/>
            <p:cNvSpPr/>
            <p:nvPr/>
          </p:nvSpPr>
          <p:spPr>
            <a:xfrm flipH="false" flipV="false" rot="0">
              <a:off x="0" y="0"/>
              <a:ext cx="780415" cy="780415"/>
            </a:xfrm>
            <a:custGeom>
              <a:avLst/>
              <a:gdLst/>
              <a:ahLst/>
              <a:cxnLst/>
              <a:rect r="r" b="b" t="t" l="l"/>
              <a:pathLst>
                <a:path h="780415" w="780415">
                  <a:moveTo>
                    <a:pt x="0" y="159893"/>
                  </a:moveTo>
                  <a:cubicBezTo>
                    <a:pt x="0" y="71628"/>
                    <a:pt x="71628" y="0"/>
                    <a:pt x="159893" y="0"/>
                  </a:cubicBezTo>
                  <a:lnTo>
                    <a:pt x="620522" y="0"/>
                  </a:lnTo>
                  <a:lnTo>
                    <a:pt x="620522" y="6350"/>
                  </a:lnTo>
                  <a:lnTo>
                    <a:pt x="620522" y="0"/>
                  </a:lnTo>
                  <a:lnTo>
                    <a:pt x="620522" y="6350"/>
                  </a:lnTo>
                  <a:lnTo>
                    <a:pt x="620522" y="0"/>
                  </a:lnTo>
                  <a:cubicBezTo>
                    <a:pt x="708787" y="0"/>
                    <a:pt x="780415" y="71628"/>
                    <a:pt x="780415" y="159893"/>
                  </a:cubicBezTo>
                  <a:lnTo>
                    <a:pt x="780415" y="620522"/>
                  </a:lnTo>
                  <a:lnTo>
                    <a:pt x="774065" y="620522"/>
                  </a:lnTo>
                  <a:lnTo>
                    <a:pt x="780415" y="620522"/>
                  </a:lnTo>
                  <a:cubicBezTo>
                    <a:pt x="780415" y="708787"/>
                    <a:pt x="708787" y="780415"/>
                    <a:pt x="620522" y="780415"/>
                  </a:cubicBezTo>
                  <a:lnTo>
                    <a:pt x="620522" y="774065"/>
                  </a:lnTo>
                  <a:lnTo>
                    <a:pt x="620522" y="780415"/>
                  </a:lnTo>
                  <a:lnTo>
                    <a:pt x="159893" y="780415"/>
                  </a:lnTo>
                  <a:lnTo>
                    <a:pt x="159893" y="774065"/>
                  </a:lnTo>
                  <a:lnTo>
                    <a:pt x="159893" y="780415"/>
                  </a:lnTo>
                  <a:cubicBezTo>
                    <a:pt x="71628" y="780415"/>
                    <a:pt x="0" y="708914"/>
                    <a:pt x="0" y="620522"/>
                  </a:cubicBezTo>
                  <a:lnTo>
                    <a:pt x="0" y="159893"/>
                  </a:lnTo>
                  <a:lnTo>
                    <a:pt x="6350" y="159893"/>
                  </a:lnTo>
                  <a:lnTo>
                    <a:pt x="0" y="159893"/>
                  </a:lnTo>
                  <a:moveTo>
                    <a:pt x="12700" y="159893"/>
                  </a:moveTo>
                  <a:lnTo>
                    <a:pt x="12700" y="620522"/>
                  </a:lnTo>
                  <a:lnTo>
                    <a:pt x="6350" y="620522"/>
                  </a:lnTo>
                  <a:lnTo>
                    <a:pt x="12700" y="620522"/>
                  </a:lnTo>
                  <a:cubicBezTo>
                    <a:pt x="12700" y="701802"/>
                    <a:pt x="78613" y="767715"/>
                    <a:pt x="159893" y="767715"/>
                  </a:cubicBezTo>
                  <a:lnTo>
                    <a:pt x="620522" y="767715"/>
                  </a:lnTo>
                  <a:cubicBezTo>
                    <a:pt x="701802" y="767715"/>
                    <a:pt x="767715" y="701802"/>
                    <a:pt x="767715" y="620522"/>
                  </a:cubicBezTo>
                  <a:lnTo>
                    <a:pt x="767715" y="159893"/>
                  </a:lnTo>
                  <a:lnTo>
                    <a:pt x="774065" y="159893"/>
                  </a:lnTo>
                  <a:lnTo>
                    <a:pt x="767715" y="159893"/>
                  </a:lnTo>
                  <a:cubicBezTo>
                    <a:pt x="767715" y="78613"/>
                    <a:pt x="701802" y="12700"/>
                    <a:pt x="620522" y="12700"/>
                  </a:cubicBezTo>
                  <a:lnTo>
                    <a:pt x="159893" y="12700"/>
                  </a:lnTo>
                  <a:lnTo>
                    <a:pt x="159893" y="6350"/>
                  </a:lnTo>
                  <a:lnTo>
                    <a:pt x="159893" y="12700"/>
                  </a:lnTo>
                  <a:cubicBezTo>
                    <a:pt x="78613" y="12700"/>
                    <a:pt x="12700" y="78613"/>
                    <a:pt x="12700" y="159893"/>
                  </a:cubicBezTo>
                  <a:close/>
                </a:path>
              </a:pathLst>
            </a:custGeom>
            <a:solidFill>
              <a:srgbClr val="C3D4CC"/>
            </a:solidFill>
          </p:spPr>
        </p:sp>
      </p:grpSp>
      <p:sp>
        <p:nvSpPr>
          <p:cNvPr name="Freeform 15" id="15"/>
          <p:cNvSpPr/>
          <p:nvPr/>
        </p:nvSpPr>
        <p:spPr>
          <a:xfrm flipH="false" flipV="false" rot="0">
            <a:off x="0" y="0"/>
            <a:ext cx="18288000" cy="3324965"/>
          </a:xfrm>
          <a:custGeom>
            <a:avLst/>
            <a:gdLst/>
            <a:ahLst/>
            <a:cxnLst/>
            <a:rect r="r" b="b" t="t" l="l"/>
            <a:pathLst>
              <a:path h="3324965" w="18288000">
                <a:moveTo>
                  <a:pt x="0" y="0"/>
                </a:moveTo>
                <a:lnTo>
                  <a:pt x="18288000" y="0"/>
                </a:lnTo>
                <a:lnTo>
                  <a:pt x="18288000" y="3324965"/>
                </a:lnTo>
                <a:lnTo>
                  <a:pt x="0" y="3324965"/>
                </a:lnTo>
                <a:lnTo>
                  <a:pt x="0" y="0"/>
                </a:lnTo>
                <a:close/>
              </a:path>
            </a:pathLst>
          </a:custGeom>
          <a:blipFill>
            <a:blip r:embed="rId2"/>
            <a:stretch>
              <a:fillRect l="0" t="-242606" r="0" b="-24074"/>
            </a:stretch>
          </a:blipFill>
        </p:spPr>
      </p:sp>
      <p:sp>
        <p:nvSpPr>
          <p:cNvPr name="TextBox 16" id="16"/>
          <p:cNvSpPr txBox="true"/>
          <p:nvPr/>
        </p:nvSpPr>
        <p:spPr>
          <a:xfrm rot="0">
            <a:off x="3156704" y="3901113"/>
            <a:ext cx="11974442" cy="1596898"/>
          </a:xfrm>
          <a:prstGeom prst="rect">
            <a:avLst/>
          </a:prstGeom>
        </p:spPr>
        <p:txBody>
          <a:bodyPr anchor="t" rtlCol="false" tIns="0" lIns="0" bIns="0" rIns="0">
            <a:spAutoFit/>
          </a:bodyPr>
          <a:lstStyle/>
          <a:p>
            <a:pPr algn="ctr">
              <a:lnSpc>
                <a:spcPts val="6297"/>
              </a:lnSpc>
            </a:pPr>
            <a:r>
              <a:rPr lang="en-US" sz="5038">
                <a:solidFill>
                  <a:srgbClr val="B83143"/>
                </a:solidFill>
                <a:latin typeface="Arimo Bold"/>
              </a:rPr>
              <a:t>Η επίδραση της διαφήμισης στη διατροφή των εφήβων</a:t>
            </a:r>
          </a:p>
        </p:txBody>
      </p:sp>
      <p:sp>
        <p:nvSpPr>
          <p:cNvPr name="TextBox 17" id="17"/>
          <p:cNvSpPr txBox="true"/>
          <p:nvPr/>
        </p:nvSpPr>
        <p:spPr>
          <a:xfrm rot="0">
            <a:off x="3988356" y="6191131"/>
            <a:ext cx="2867352" cy="736937"/>
          </a:xfrm>
          <a:prstGeom prst="rect">
            <a:avLst/>
          </a:prstGeom>
        </p:spPr>
        <p:txBody>
          <a:bodyPr anchor="t" rtlCol="false" tIns="0" lIns="0" bIns="0" rIns="0">
            <a:spAutoFit/>
          </a:bodyPr>
          <a:lstStyle/>
          <a:p>
            <a:pPr algn="l">
              <a:lnSpc>
                <a:spcPts val="3148"/>
              </a:lnSpc>
            </a:pPr>
            <a:r>
              <a:rPr lang="en-US" sz="2518">
                <a:solidFill>
                  <a:srgbClr val="3B4E4E"/>
                </a:solidFill>
                <a:latin typeface="Arimo Bold"/>
              </a:rPr>
              <a:t>Παραπλανητικές διαφημίσεις</a:t>
            </a:r>
          </a:p>
        </p:txBody>
      </p:sp>
      <p:sp>
        <p:nvSpPr>
          <p:cNvPr name="TextBox 18" id="18"/>
          <p:cNvSpPr txBox="true"/>
          <p:nvPr/>
        </p:nvSpPr>
        <p:spPr>
          <a:xfrm rot="0">
            <a:off x="3988356" y="7049125"/>
            <a:ext cx="2867352" cy="2489835"/>
          </a:xfrm>
          <a:prstGeom prst="rect">
            <a:avLst/>
          </a:prstGeom>
        </p:spPr>
        <p:txBody>
          <a:bodyPr anchor="t" rtlCol="false" tIns="0" lIns="0" bIns="0" rIns="0">
            <a:spAutoFit/>
          </a:bodyPr>
          <a:lstStyle/>
          <a:p>
            <a:pPr algn="l">
              <a:lnSpc>
                <a:spcPts val="3224"/>
              </a:lnSpc>
            </a:pPr>
            <a:r>
              <a:rPr lang="en-US" sz="2014">
                <a:solidFill>
                  <a:srgbClr val="3B4E4E"/>
                </a:solidFill>
                <a:latin typeface="Overpass"/>
              </a:rPr>
              <a:t>Οι διαφημίσεις προβάλλουν συχνά ανθυγιεινά, αλλά ελκυστικά προϊόντα, επηρεάζοντας τις επιλογές των εφήβων.</a:t>
            </a:r>
          </a:p>
        </p:txBody>
      </p:sp>
      <p:sp>
        <p:nvSpPr>
          <p:cNvPr name="TextBox 19" id="19"/>
          <p:cNvSpPr txBox="true"/>
          <p:nvPr/>
        </p:nvSpPr>
        <p:spPr>
          <a:xfrm rot="0">
            <a:off x="7462450" y="6239054"/>
            <a:ext cx="56734" cy="417106"/>
          </a:xfrm>
          <a:prstGeom prst="rect">
            <a:avLst/>
          </a:prstGeom>
        </p:spPr>
        <p:txBody>
          <a:bodyPr anchor="t" rtlCol="false" tIns="0" lIns="0" bIns="0" rIns="0">
            <a:spAutoFit/>
          </a:bodyPr>
          <a:lstStyle/>
          <a:p>
            <a:pPr algn="ctr">
              <a:lnSpc>
                <a:spcPts val="3778"/>
              </a:lnSpc>
            </a:pPr>
            <a:r>
              <a:rPr lang="en-US" sz="3022">
                <a:solidFill>
                  <a:srgbClr val="BC1823"/>
                </a:solidFill>
                <a:latin typeface="Arimo Bold"/>
              </a:rPr>
              <a:t>2</a:t>
            </a:r>
          </a:p>
        </p:txBody>
      </p:sp>
      <p:sp>
        <p:nvSpPr>
          <p:cNvPr name="TextBox 20" id="20"/>
          <p:cNvSpPr txBox="true"/>
          <p:nvPr/>
        </p:nvSpPr>
        <p:spPr>
          <a:xfrm rot="0">
            <a:off x="8126075" y="6191131"/>
            <a:ext cx="2867353" cy="736937"/>
          </a:xfrm>
          <a:prstGeom prst="rect">
            <a:avLst/>
          </a:prstGeom>
        </p:spPr>
        <p:txBody>
          <a:bodyPr anchor="t" rtlCol="false" tIns="0" lIns="0" bIns="0" rIns="0">
            <a:spAutoFit/>
          </a:bodyPr>
          <a:lstStyle/>
          <a:p>
            <a:pPr algn="l">
              <a:lnSpc>
                <a:spcPts val="3148"/>
              </a:lnSpc>
            </a:pPr>
            <a:r>
              <a:rPr lang="en-US" sz="2518">
                <a:solidFill>
                  <a:srgbClr val="3B4E4E"/>
                </a:solidFill>
                <a:latin typeface="Arimo Bold"/>
              </a:rPr>
              <a:t>Μηνύματα για απώλεια βάρους</a:t>
            </a:r>
          </a:p>
        </p:txBody>
      </p:sp>
      <p:sp>
        <p:nvSpPr>
          <p:cNvPr name="TextBox 21" id="21"/>
          <p:cNvSpPr txBox="true"/>
          <p:nvPr/>
        </p:nvSpPr>
        <p:spPr>
          <a:xfrm rot="0">
            <a:off x="8126075" y="7049125"/>
            <a:ext cx="2867353" cy="2489835"/>
          </a:xfrm>
          <a:prstGeom prst="rect">
            <a:avLst/>
          </a:prstGeom>
        </p:spPr>
        <p:txBody>
          <a:bodyPr anchor="t" rtlCol="false" tIns="0" lIns="0" bIns="0" rIns="0">
            <a:spAutoFit/>
          </a:bodyPr>
          <a:lstStyle/>
          <a:p>
            <a:pPr algn="l">
              <a:lnSpc>
                <a:spcPts val="3224"/>
              </a:lnSpc>
            </a:pPr>
            <a:r>
              <a:rPr lang="en-US" sz="2014">
                <a:solidFill>
                  <a:srgbClr val="3B4E4E"/>
                </a:solidFill>
                <a:latin typeface="Overpass"/>
              </a:rPr>
              <a:t>Οι έφηβοι επηρεάζονται από τα μηνύματα αδυνατίσματος, τα οποία μπορεί να οδηγήσουν σε ανθυγιεινές συμπεριφορές.</a:t>
            </a:r>
          </a:p>
        </p:txBody>
      </p:sp>
      <p:sp>
        <p:nvSpPr>
          <p:cNvPr name="TextBox 22" id="22"/>
          <p:cNvSpPr txBox="true"/>
          <p:nvPr/>
        </p:nvSpPr>
        <p:spPr>
          <a:xfrm rot="0">
            <a:off x="11596896" y="6239054"/>
            <a:ext cx="63281" cy="417106"/>
          </a:xfrm>
          <a:prstGeom prst="rect">
            <a:avLst/>
          </a:prstGeom>
        </p:spPr>
        <p:txBody>
          <a:bodyPr anchor="t" rtlCol="false" tIns="0" lIns="0" bIns="0" rIns="0">
            <a:spAutoFit/>
          </a:bodyPr>
          <a:lstStyle/>
          <a:p>
            <a:pPr algn="ctr">
              <a:lnSpc>
                <a:spcPts val="3778"/>
              </a:lnSpc>
            </a:pPr>
            <a:r>
              <a:rPr lang="en-US" sz="3022">
                <a:solidFill>
                  <a:srgbClr val="BC1823"/>
                </a:solidFill>
                <a:latin typeface="Arimo Bold"/>
              </a:rPr>
              <a:t>3</a:t>
            </a:r>
          </a:p>
        </p:txBody>
      </p:sp>
      <p:sp>
        <p:nvSpPr>
          <p:cNvPr name="TextBox 23" id="23"/>
          <p:cNvSpPr txBox="true"/>
          <p:nvPr/>
        </p:nvSpPr>
        <p:spPr>
          <a:xfrm rot="0">
            <a:off x="12263795" y="6191131"/>
            <a:ext cx="2867352" cy="736937"/>
          </a:xfrm>
          <a:prstGeom prst="rect">
            <a:avLst/>
          </a:prstGeom>
        </p:spPr>
        <p:txBody>
          <a:bodyPr anchor="t" rtlCol="false" tIns="0" lIns="0" bIns="0" rIns="0">
            <a:spAutoFit/>
          </a:bodyPr>
          <a:lstStyle/>
          <a:p>
            <a:pPr algn="l">
              <a:lnSpc>
                <a:spcPts val="3148"/>
              </a:lnSpc>
            </a:pPr>
            <a:r>
              <a:rPr lang="en-US" sz="2518">
                <a:solidFill>
                  <a:srgbClr val="3B4E4E"/>
                </a:solidFill>
                <a:latin typeface="Arimo Bold"/>
              </a:rPr>
              <a:t>Πίεση για κατανάλωση</a:t>
            </a:r>
          </a:p>
        </p:txBody>
      </p:sp>
      <p:sp>
        <p:nvSpPr>
          <p:cNvPr name="TextBox 24" id="24"/>
          <p:cNvSpPr txBox="true"/>
          <p:nvPr/>
        </p:nvSpPr>
        <p:spPr>
          <a:xfrm rot="0">
            <a:off x="12263795" y="7049125"/>
            <a:ext cx="2867352" cy="2489835"/>
          </a:xfrm>
          <a:prstGeom prst="rect">
            <a:avLst/>
          </a:prstGeom>
        </p:spPr>
        <p:txBody>
          <a:bodyPr anchor="t" rtlCol="false" tIns="0" lIns="0" bIns="0" rIns="0">
            <a:spAutoFit/>
          </a:bodyPr>
          <a:lstStyle/>
          <a:p>
            <a:pPr algn="l">
              <a:lnSpc>
                <a:spcPts val="3224"/>
              </a:lnSpc>
            </a:pPr>
            <a:r>
              <a:rPr lang="en-US" sz="2014">
                <a:solidFill>
                  <a:srgbClr val="3B4E4E"/>
                </a:solidFill>
                <a:latin typeface="Overpass"/>
              </a:rPr>
              <a:t>Οι διαφημίσεις δημιουργούν την ανάγκη για συνεχή κατανάλωση τροφίμων, επηρεάζοντας αρνητικά τον έλεγχο της πρόσληψης.</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grpSp>
        <p:nvGrpSpPr>
          <p:cNvPr name="Group 6" id="6"/>
          <p:cNvGrpSpPr/>
          <p:nvPr/>
        </p:nvGrpSpPr>
        <p:grpSpPr>
          <a:xfrm rot="0">
            <a:off x="5608736" y="3790504"/>
            <a:ext cx="5687169" cy="2517279"/>
            <a:chOff x="0" y="0"/>
            <a:chExt cx="7582892" cy="3356372"/>
          </a:xfrm>
        </p:grpSpPr>
        <p:sp>
          <p:nvSpPr>
            <p:cNvPr name="Freeform 7" id="7"/>
            <p:cNvSpPr/>
            <p:nvPr/>
          </p:nvSpPr>
          <p:spPr>
            <a:xfrm flipH="false" flipV="false" rot="0">
              <a:off x="6350" y="6350"/>
              <a:ext cx="7570216" cy="3343656"/>
            </a:xfrm>
            <a:custGeom>
              <a:avLst/>
              <a:gdLst/>
              <a:ahLst/>
              <a:cxnLst/>
              <a:rect r="r" b="b" t="t" l="l"/>
              <a:pathLst>
                <a:path h="3343656" w="7570216">
                  <a:moveTo>
                    <a:pt x="0" y="166624"/>
                  </a:moveTo>
                  <a:cubicBezTo>
                    <a:pt x="0" y="74549"/>
                    <a:pt x="74803" y="0"/>
                    <a:pt x="167005" y="0"/>
                  </a:cubicBezTo>
                  <a:lnTo>
                    <a:pt x="7403211" y="0"/>
                  </a:lnTo>
                  <a:cubicBezTo>
                    <a:pt x="7495413" y="0"/>
                    <a:pt x="7570216" y="74549"/>
                    <a:pt x="7570216" y="166624"/>
                  </a:cubicBezTo>
                  <a:lnTo>
                    <a:pt x="7570216" y="3177032"/>
                  </a:lnTo>
                  <a:cubicBezTo>
                    <a:pt x="7570216" y="3269107"/>
                    <a:pt x="7495413" y="3343656"/>
                    <a:pt x="7403211" y="3343656"/>
                  </a:cubicBezTo>
                  <a:lnTo>
                    <a:pt x="167005" y="3343656"/>
                  </a:lnTo>
                  <a:cubicBezTo>
                    <a:pt x="74803" y="3343656"/>
                    <a:pt x="0" y="3269107"/>
                    <a:pt x="0" y="3177032"/>
                  </a:cubicBezTo>
                  <a:close/>
                </a:path>
              </a:pathLst>
            </a:custGeom>
            <a:solidFill>
              <a:srgbClr val="FFCF60"/>
            </a:solidFill>
          </p:spPr>
        </p:sp>
        <p:sp>
          <p:nvSpPr>
            <p:cNvPr name="Freeform 8" id="8"/>
            <p:cNvSpPr/>
            <p:nvPr/>
          </p:nvSpPr>
          <p:spPr>
            <a:xfrm flipH="false" flipV="false" rot="0">
              <a:off x="0" y="0"/>
              <a:ext cx="7582916" cy="3356356"/>
            </a:xfrm>
            <a:custGeom>
              <a:avLst/>
              <a:gdLst/>
              <a:ahLst/>
              <a:cxnLst/>
              <a:rect r="r" b="b" t="t" l="l"/>
              <a:pathLst>
                <a:path h="3356356" w="7582916">
                  <a:moveTo>
                    <a:pt x="0" y="172974"/>
                  </a:moveTo>
                  <a:cubicBezTo>
                    <a:pt x="0" y="77470"/>
                    <a:pt x="77597" y="0"/>
                    <a:pt x="173355" y="0"/>
                  </a:cubicBezTo>
                  <a:lnTo>
                    <a:pt x="7409561" y="0"/>
                  </a:lnTo>
                  <a:lnTo>
                    <a:pt x="7409561" y="6350"/>
                  </a:lnTo>
                  <a:lnTo>
                    <a:pt x="7409561" y="0"/>
                  </a:lnTo>
                  <a:cubicBezTo>
                    <a:pt x="7505319" y="0"/>
                    <a:pt x="7582916" y="77470"/>
                    <a:pt x="7582916" y="172974"/>
                  </a:cubicBezTo>
                  <a:lnTo>
                    <a:pt x="7576566" y="172974"/>
                  </a:lnTo>
                  <a:lnTo>
                    <a:pt x="7582916" y="172974"/>
                  </a:lnTo>
                  <a:lnTo>
                    <a:pt x="7582916" y="3183382"/>
                  </a:lnTo>
                  <a:lnTo>
                    <a:pt x="7576566" y="3183382"/>
                  </a:lnTo>
                  <a:lnTo>
                    <a:pt x="7582916" y="3183382"/>
                  </a:lnTo>
                  <a:cubicBezTo>
                    <a:pt x="7582916" y="3278886"/>
                    <a:pt x="7505319" y="3356356"/>
                    <a:pt x="7409561" y="3356356"/>
                  </a:cubicBezTo>
                  <a:lnTo>
                    <a:pt x="7409561" y="3350006"/>
                  </a:lnTo>
                  <a:lnTo>
                    <a:pt x="7409561" y="3356356"/>
                  </a:lnTo>
                  <a:lnTo>
                    <a:pt x="173355" y="3356356"/>
                  </a:lnTo>
                  <a:lnTo>
                    <a:pt x="173355" y="3350006"/>
                  </a:lnTo>
                  <a:lnTo>
                    <a:pt x="173355" y="3356356"/>
                  </a:lnTo>
                  <a:cubicBezTo>
                    <a:pt x="77597" y="3356356"/>
                    <a:pt x="0" y="3278886"/>
                    <a:pt x="0" y="3183382"/>
                  </a:cubicBezTo>
                  <a:lnTo>
                    <a:pt x="0" y="172974"/>
                  </a:lnTo>
                  <a:lnTo>
                    <a:pt x="6350" y="172974"/>
                  </a:lnTo>
                  <a:lnTo>
                    <a:pt x="0" y="172974"/>
                  </a:lnTo>
                  <a:moveTo>
                    <a:pt x="12700" y="172974"/>
                  </a:moveTo>
                  <a:lnTo>
                    <a:pt x="12700" y="3183382"/>
                  </a:lnTo>
                  <a:lnTo>
                    <a:pt x="6350" y="3183382"/>
                  </a:lnTo>
                  <a:lnTo>
                    <a:pt x="12700" y="3183382"/>
                  </a:lnTo>
                  <a:cubicBezTo>
                    <a:pt x="12700" y="3271901"/>
                    <a:pt x="84582" y="3343656"/>
                    <a:pt x="173355" y="3343656"/>
                  </a:cubicBezTo>
                  <a:lnTo>
                    <a:pt x="7409561" y="3343656"/>
                  </a:lnTo>
                  <a:cubicBezTo>
                    <a:pt x="7498334" y="3343656"/>
                    <a:pt x="7570216" y="3271901"/>
                    <a:pt x="7570216" y="3183382"/>
                  </a:cubicBezTo>
                  <a:lnTo>
                    <a:pt x="7570216" y="172974"/>
                  </a:lnTo>
                  <a:cubicBezTo>
                    <a:pt x="7570216" y="84455"/>
                    <a:pt x="7498334" y="12700"/>
                    <a:pt x="7409561" y="12700"/>
                  </a:cubicBezTo>
                  <a:lnTo>
                    <a:pt x="173355" y="12700"/>
                  </a:lnTo>
                  <a:lnTo>
                    <a:pt x="173355" y="6350"/>
                  </a:lnTo>
                  <a:lnTo>
                    <a:pt x="173355" y="12700"/>
                  </a:lnTo>
                  <a:cubicBezTo>
                    <a:pt x="84582" y="12700"/>
                    <a:pt x="12700" y="84455"/>
                    <a:pt x="12700" y="172974"/>
                  </a:cubicBezTo>
                  <a:close/>
                </a:path>
              </a:pathLst>
            </a:custGeom>
            <a:solidFill>
              <a:srgbClr val="C3D4CC"/>
            </a:solidFill>
          </p:spPr>
        </p:sp>
      </p:grpSp>
      <p:grpSp>
        <p:nvGrpSpPr>
          <p:cNvPr name="Group 9" id="9"/>
          <p:cNvGrpSpPr/>
          <p:nvPr/>
        </p:nvGrpSpPr>
        <p:grpSpPr>
          <a:xfrm rot="0">
            <a:off x="11564094" y="3790504"/>
            <a:ext cx="5687169" cy="2517279"/>
            <a:chOff x="0" y="0"/>
            <a:chExt cx="7582892" cy="3356372"/>
          </a:xfrm>
        </p:grpSpPr>
        <p:sp>
          <p:nvSpPr>
            <p:cNvPr name="Freeform 10" id="10"/>
            <p:cNvSpPr/>
            <p:nvPr/>
          </p:nvSpPr>
          <p:spPr>
            <a:xfrm flipH="false" flipV="false" rot="0">
              <a:off x="6350" y="6350"/>
              <a:ext cx="7570216" cy="3343656"/>
            </a:xfrm>
            <a:custGeom>
              <a:avLst/>
              <a:gdLst/>
              <a:ahLst/>
              <a:cxnLst/>
              <a:rect r="r" b="b" t="t" l="l"/>
              <a:pathLst>
                <a:path h="3343656" w="7570216">
                  <a:moveTo>
                    <a:pt x="0" y="166624"/>
                  </a:moveTo>
                  <a:cubicBezTo>
                    <a:pt x="0" y="74549"/>
                    <a:pt x="74803" y="0"/>
                    <a:pt x="167005" y="0"/>
                  </a:cubicBezTo>
                  <a:lnTo>
                    <a:pt x="7403211" y="0"/>
                  </a:lnTo>
                  <a:cubicBezTo>
                    <a:pt x="7495413" y="0"/>
                    <a:pt x="7570216" y="74549"/>
                    <a:pt x="7570216" y="166624"/>
                  </a:cubicBezTo>
                  <a:lnTo>
                    <a:pt x="7570216" y="3177032"/>
                  </a:lnTo>
                  <a:cubicBezTo>
                    <a:pt x="7570216" y="3269107"/>
                    <a:pt x="7495413" y="3343656"/>
                    <a:pt x="7403211" y="3343656"/>
                  </a:cubicBezTo>
                  <a:lnTo>
                    <a:pt x="167005" y="3343656"/>
                  </a:lnTo>
                  <a:cubicBezTo>
                    <a:pt x="74803" y="3343656"/>
                    <a:pt x="0" y="3269107"/>
                    <a:pt x="0" y="3177032"/>
                  </a:cubicBezTo>
                  <a:close/>
                </a:path>
              </a:pathLst>
            </a:custGeom>
            <a:solidFill>
              <a:srgbClr val="F4C5CC"/>
            </a:solidFill>
          </p:spPr>
        </p:sp>
        <p:sp>
          <p:nvSpPr>
            <p:cNvPr name="Freeform 11" id="11"/>
            <p:cNvSpPr/>
            <p:nvPr/>
          </p:nvSpPr>
          <p:spPr>
            <a:xfrm flipH="false" flipV="false" rot="0">
              <a:off x="0" y="0"/>
              <a:ext cx="7582916" cy="3356356"/>
            </a:xfrm>
            <a:custGeom>
              <a:avLst/>
              <a:gdLst/>
              <a:ahLst/>
              <a:cxnLst/>
              <a:rect r="r" b="b" t="t" l="l"/>
              <a:pathLst>
                <a:path h="3356356" w="7582916">
                  <a:moveTo>
                    <a:pt x="0" y="172974"/>
                  </a:moveTo>
                  <a:cubicBezTo>
                    <a:pt x="0" y="77470"/>
                    <a:pt x="77597" y="0"/>
                    <a:pt x="173355" y="0"/>
                  </a:cubicBezTo>
                  <a:lnTo>
                    <a:pt x="7409561" y="0"/>
                  </a:lnTo>
                  <a:lnTo>
                    <a:pt x="7409561" y="6350"/>
                  </a:lnTo>
                  <a:lnTo>
                    <a:pt x="7409561" y="0"/>
                  </a:lnTo>
                  <a:cubicBezTo>
                    <a:pt x="7505319" y="0"/>
                    <a:pt x="7582916" y="77470"/>
                    <a:pt x="7582916" y="172974"/>
                  </a:cubicBezTo>
                  <a:lnTo>
                    <a:pt x="7576566" y="172974"/>
                  </a:lnTo>
                  <a:lnTo>
                    <a:pt x="7582916" y="172974"/>
                  </a:lnTo>
                  <a:lnTo>
                    <a:pt x="7582916" y="3183382"/>
                  </a:lnTo>
                  <a:lnTo>
                    <a:pt x="7576566" y="3183382"/>
                  </a:lnTo>
                  <a:lnTo>
                    <a:pt x="7582916" y="3183382"/>
                  </a:lnTo>
                  <a:cubicBezTo>
                    <a:pt x="7582916" y="3278886"/>
                    <a:pt x="7505319" y="3356356"/>
                    <a:pt x="7409561" y="3356356"/>
                  </a:cubicBezTo>
                  <a:lnTo>
                    <a:pt x="7409561" y="3350006"/>
                  </a:lnTo>
                  <a:lnTo>
                    <a:pt x="7409561" y="3356356"/>
                  </a:lnTo>
                  <a:lnTo>
                    <a:pt x="173355" y="3356356"/>
                  </a:lnTo>
                  <a:lnTo>
                    <a:pt x="173355" y="3350006"/>
                  </a:lnTo>
                  <a:lnTo>
                    <a:pt x="173355" y="3356356"/>
                  </a:lnTo>
                  <a:cubicBezTo>
                    <a:pt x="77597" y="3356356"/>
                    <a:pt x="0" y="3278886"/>
                    <a:pt x="0" y="3183382"/>
                  </a:cubicBezTo>
                  <a:lnTo>
                    <a:pt x="0" y="172974"/>
                  </a:lnTo>
                  <a:lnTo>
                    <a:pt x="6350" y="172974"/>
                  </a:lnTo>
                  <a:lnTo>
                    <a:pt x="0" y="172974"/>
                  </a:lnTo>
                  <a:moveTo>
                    <a:pt x="12700" y="172974"/>
                  </a:moveTo>
                  <a:lnTo>
                    <a:pt x="12700" y="3183382"/>
                  </a:lnTo>
                  <a:lnTo>
                    <a:pt x="6350" y="3183382"/>
                  </a:lnTo>
                  <a:lnTo>
                    <a:pt x="12700" y="3183382"/>
                  </a:lnTo>
                  <a:cubicBezTo>
                    <a:pt x="12700" y="3271901"/>
                    <a:pt x="84582" y="3343656"/>
                    <a:pt x="173355" y="3343656"/>
                  </a:cubicBezTo>
                  <a:lnTo>
                    <a:pt x="7409561" y="3343656"/>
                  </a:lnTo>
                  <a:cubicBezTo>
                    <a:pt x="7498334" y="3343656"/>
                    <a:pt x="7570216" y="3271901"/>
                    <a:pt x="7570216" y="3183382"/>
                  </a:cubicBezTo>
                  <a:lnTo>
                    <a:pt x="7570216" y="172974"/>
                  </a:lnTo>
                  <a:cubicBezTo>
                    <a:pt x="7570216" y="84455"/>
                    <a:pt x="7498334" y="12700"/>
                    <a:pt x="7409561" y="12700"/>
                  </a:cubicBezTo>
                  <a:lnTo>
                    <a:pt x="173355" y="12700"/>
                  </a:lnTo>
                  <a:lnTo>
                    <a:pt x="173355" y="6350"/>
                  </a:lnTo>
                  <a:lnTo>
                    <a:pt x="173355" y="12700"/>
                  </a:lnTo>
                  <a:cubicBezTo>
                    <a:pt x="84582" y="12700"/>
                    <a:pt x="12700" y="84455"/>
                    <a:pt x="12700" y="172974"/>
                  </a:cubicBezTo>
                  <a:close/>
                </a:path>
              </a:pathLst>
            </a:custGeom>
            <a:solidFill>
              <a:srgbClr val="C3D4CC"/>
            </a:solidFill>
          </p:spPr>
        </p:sp>
      </p:grpSp>
      <p:grpSp>
        <p:nvGrpSpPr>
          <p:cNvPr name="Group 12" id="12"/>
          <p:cNvGrpSpPr/>
          <p:nvPr/>
        </p:nvGrpSpPr>
        <p:grpSpPr>
          <a:xfrm rot="0">
            <a:off x="5608736" y="6575971"/>
            <a:ext cx="11642526" cy="2073027"/>
            <a:chOff x="0" y="0"/>
            <a:chExt cx="15523368" cy="2764037"/>
          </a:xfrm>
        </p:grpSpPr>
        <p:sp>
          <p:nvSpPr>
            <p:cNvPr name="Freeform 13" id="13"/>
            <p:cNvSpPr/>
            <p:nvPr/>
          </p:nvSpPr>
          <p:spPr>
            <a:xfrm flipH="false" flipV="false" rot="0">
              <a:off x="6350" y="6350"/>
              <a:ext cx="15510638" cy="2751328"/>
            </a:xfrm>
            <a:custGeom>
              <a:avLst/>
              <a:gdLst/>
              <a:ahLst/>
              <a:cxnLst/>
              <a:rect r="r" b="b" t="t" l="l"/>
              <a:pathLst>
                <a:path h="2751328" w="15510638">
                  <a:moveTo>
                    <a:pt x="0" y="166624"/>
                  </a:moveTo>
                  <a:cubicBezTo>
                    <a:pt x="0" y="74549"/>
                    <a:pt x="74930" y="0"/>
                    <a:pt x="167259" y="0"/>
                  </a:cubicBezTo>
                  <a:lnTo>
                    <a:pt x="15343378" y="0"/>
                  </a:lnTo>
                  <a:cubicBezTo>
                    <a:pt x="15435707" y="0"/>
                    <a:pt x="15510638" y="74549"/>
                    <a:pt x="15510638" y="166624"/>
                  </a:cubicBezTo>
                  <a:lnTo>
                    <a:pt x="15510638" y="2584704"/>
                  </a:lnTo>
                  <a:cubicBezTo>
                    <a:pt x="15510638" y="2676779"/>
                    <a:pt x="15435707" y="2751328"/>
                    <a:pt x="15343378" y="2751328"/>
                  </a:cubicBezTo>
                  <a:lnTo>
                    <a:pt x="167259" y="2751328"/>
                  </a:lnTo>
                  <a:cubicBezTo>
                    <a:pt x="74930" y="2751328"/>
                    <a:pt x="0" y="2676779"/>
                    <a:pt x="0" y="2584704"/>
                  </a:cubicBezTo>
                  <a:close/>
                </a:path>
              </a:pathLst>
            </a:custGeom>
            <a:solidFill>
              <a:srgbClr val="B1D4E0"/>
            </a:solidFill>
          </p:spPr>
        </p:sp>
        <p:sp>
          <p:nvSpPr>
            <p:cNvPr name="Freeform 14" id="14"/>
            <p:cNvSpPr/>
            <p:nvPr/>
          </p:nvSpPr>
          <p:spPr>
            <a:xfrm flipH="false" flipV="false" rot="0">
              <a:off x="0" y="0"/>
              <a:ext cx="15523338" cy="2764028"/>
            </a:xfrm>
            <a:custGeom>
              <a:avLst/>
              <a:gdLst/>
              <a:ahLst/>
              <a:cxnLst/>
              <a:rect r="r" b="b" t="t" l="l"/>
              <a:pathLst>
                <a:path h="2764028" w="15523338">
                  <a:moveTo>
                    <a:pt x="0" y="172974"/>
                  </a:moveTo>
                  <a:cubicBezTo>
                    <a:pt x="0" y="77470"/>
                    <a:pt x="77724" y="0"/>
                    <a:pt x="173609" y="0"/>
                  </a:cubicBezTo>
                  <a:lnTo>
                    <a:pt x="15349728" y="0"/>
                  </a:lnTo>
                  <a:lnTo>
                    <a:pt x="15349728" y="6350"/>
                  </a:lnTo>
                  <a:lnTo>
                    <a:pt x="15349728" y="0"/>
                  </a:lnTo>
                  <a:cubicBezTo>
                    <a:pt x="15445614" y="0"/>
                    <a:pt x="15523338" y="77470"/>
                    <a:pt x="15523338" y="172974"/>
                  </a:cubicBezTo>
                  <a:lnTo>
                    <a:pt x="15516988" y="172974"/>
                  </a:lnTo>
                  <a:lnTo>
                    <a:pt x="15523338" y="172974"/>
                  </a:lnTo>
                  <a:lnTo>
                    <a:pt x="15523338" y="2591054"/>
                  </a:lnTo>
                  <a:lnTo>
                    <a:pt x="15516988" y="2591054"/>
                  </a:lnTo>
                  <a:lnTo>
                    <a:pt x="15523338" y="2591054"/>
                  </a:lnTo>
                  <a:cubicBezTo>
                    <a:pt x="15523338" y="2686558"/>
                    <a:pt x="15445614" y="2764028"/>
                    <a:pt x="15349728" y="2764028"/>
                  </a:cubicBezTo>
                  <a:lnTo>
                    <a:pt x="15349728" y="2757678"/>
                  </a:lnTo>
                  <a:lnTo>
                    <a:pt x="15349728" y="2764028"/>
                  </a:lnTo>
                  <a:lnTo>
                    <a:pt x="173609" y="2764028"/>
                  </a:lnTo>
                  <a:lnTo>
                    <a:pt x="173609" y="2757678"/>
                  </a:lnTo>
                  <a:lnTo>
                    <a:pt x="173609" y="2764028"/>
                  </a:lnTo>
                  <a:cubicBezTo>
                    <a:pt x="77724" y="2764028"/>
                    <a:pt x="0" y="2686558"/>
                    <a:pt x="0" y="2591054"/>
                  </a:cubicBezTo>
                  <a:lnTo>
                    <a:pt x="0" y="172974"/>
                  </a:lnTo>
                  <a:lnTo>
                    <a:pt x="6350" y="172974"/>
                  </a:lnTo>
                  <a:lnTo>
                    <a:pt x="0" y="172974"/>
                  </a:lnTo>
                  <a:moveTo>
                    <a:pt x="12700" y="172974"/>
                  </a:moveTo>
                  <a:lnTo>
                    <a:pt x="12700" y="2591054"/>
                  </a:lnTo>
                  <a:lnTo>
                    <a:pt x="6350" y="2591054"/>
                  </a:lnTo>
                  <a:lnTo>
                    <a:pt x="12700" y="2591054"/>
                  </a:lnTo>
                  <a:cubicBezTo>
                    <a:pt x="12700" y="2679573"/>
                    <a:pt x="84709" y="2751328"/>
                    <a:pt x="173609" y="2751328"/>
                  </a:cubicBezTo>
                  <a:lnTo>
                    <a:pt x="15349728" y="2751328"/>
                  </a:lnTo>
                  <a:cubicBezTo>
                    <a:pt x="15438628" y="2751328"/>
                    <a:pt x="15510638" y="2679573"/>
                    <a:pt x="15510638" y="2591054"/>
                  </a:cubicBezTo>
                  <a:lnTo>
                    <a:pt x="15510638" y="172974"/>
                  </a:lnTo>
                  <a:cubicBezTo>
                    <a:pt x="15510638" y="84455"/>
                    <a:pt x="15438628" y="12700"/>
                    <a:pt x="15349728" y="12700"/>
                  </a:cubicBezTo>
                  <a:lnTo>
                    <a:pt x="173609" y="12700"/>
                  </a:lnTo>
                  <a:lnTo>
                    <a:pt x="173609" y="6350"/>
                  </a:lnTo>
                  <a:lnTo>
                    <a:pt x="173609" y="12700"/>
                  </a:lnTo>
                  <a:cubicBezTo>
                    <a:pt x="84709" y="12700"/>
                    <a:pt x="12700" y="84455"/>
                    <a:pt x="12700" y="172974"/>
                  </a:cubicBezTo>
                  <a:close/>
                </a:path>
              </a:pathLst>
            </a:custGeom>
            <a:solidFill>
              <a:srgbClr val="C3D4CC"/>
            </a:solidFill>
          </p:spPr>
        </p:sp>
      </p:grpSp>
      <p:sp>
        <p:nvSpPr>
          <p:cNvPr name="Freeform 15" id="15"/>
          <p:cNvSpPr/>
          <p:nvPr/>
        </p:nvSpPr>
        <p:spPr>
          <a:xfrm flipH="false" flipV="false" rot="0">
            <a:off x="153054" y="6527911"/>
            <a:ext cx="5839123" cy="3566731"/>
          </a:xfrm>
          <a:custGeom>
            <a:avLst/>
            <a:gdLst/>
            <a:ahLst/>
            <a:cxnLst/>
            <a:rect r="r" b="b" t="t" l="l"/>
            <a:pathLst>
              <a:path h="3566731" w="5839123">
                <a:moveTo>
                  <a:pt x="0" y="0"/>
                </a:moveTo>
                <a:lnTo>
                  <a:pt x="5839123" y="0"/>
                </a:lnTo>
                <a:lnTo>
                  <a:pt x="5839123" y="3566731"/>
                </a:lnTo>
                <a:lnTo>
                  <a:pt x="0" y="3566731"/>
                </a:lnTo>
                <a:lnTo>
                  <a:pt x="0" y="0"/>
                </a:lnTo>
                <a:close/>
              </a:path>
            </a:pathLst>
          </a:custGeom>
          <a:blipFill>
            <a:blip r:embed="rId2"/>
            <a:stretch>
              <a:fillRect l="0" t="0" r="0" b="0"/>
            </a:stretch>
          </a:blipFill>
        </p:spPr>
      </p:sp>
      <p:sp>
        <p:nvSpPr>
          <p:cNvPr name="Freeform 16" id="16"/>
          <p:cNvSpPr/>
          <p:nvPr/>
        </p:nvSpPr>
        <p:spPr>
          <a:xfrm flipH="false" flipV="false" rot="0">
            <a:off x="220116" y="245954"/>
            <a:ext cx="4740920" cy="4529554"/>
          </a:xfrm>
          <a:custGeom>
            <a:avLst/>
            <a:gdLst/>
            <a:ahLst/>
            <a:cxnLst/>
            <a:rect r="r" b="b" t="t" l="l"/>
            <a:pathLst>
              <a:path h="4529554" w="4740920">
                <a:moveTo>
                  <a:pt x="0" y="0"/>
                </a:moveTo>
                <a:lnTo>
                  <a:pt x="4740920" y="0"/>
                </a:lnTo>
                <a:lnTo>
                  <a:pt x="4740920" y="4529553"/>
                </a:lnTo>
                <a:lnTo>
                  <a:pt x="0" y="4529553"/>
                </a:lnTo>
                <a:lnTo>
                  <a:pt x="0" y="0"/>
                </a:lnTo>
                <a:close/>
              </a:path>
            </a:pathLst>
          </a:custGeom>
          <a:blipFill>
            <a:blip r:embed="rId3"/>
            <a:stretch>
              <a:fillRect l="0" t="0" r="0" b="0"/>
            </a:stretch>
          </a:blipFill>
        </p:spPr>
      </p:sp>
      <p:sp>
        <p:nvSpPr>
          <p:cNvPr name="TextBox 17" id="17"/>
          <p:cNvSpPr txBox="true"/>
          <p:nvPr/>
        </p:nvSpPr>
        <p:spPr>
          <a:xfrm rot="0">
            <a:off x="5704939" y="1631335"/>
            <a:ext cx="11450121" cy="1701641"/>
          </a:xfrm>
          <a:prstGeom prst="rect">
            <a:avLst/>
          </a:prstGeom>
        </p:spPr>
        <p:txBody>
          <a:bodyPr anchor="t" rtlCol="false" tIns="0" lIns="0" bIns="0" rIns="0">
            <a:spAutoFit/>
          </a:bodyPr>
          <a:lstStyle/>
          <a:p>
            <a:pPr algn="l">
              <a:lnSpc>
                <a:spcPts val="6834"/>
              </a:lnSpc>
            </a:pPr>
            <a:r>
              <a:rPr lang="en-US" sz="5467">
                <a:solidFill>
                  <a:srgbClr val="233939"/>
                </a:solidFill>
                <a:latin typeface="Arimo Bold"/>
              </a:rPr>
              <a:t>Οι συνέπειες της ανθυγιεινής διατροφής στους εφήβους</a:t>
            </a:r>
          </a:p>
        </p:txBody>
      </p:sp>
      <p:sp>
        <p:nvSpPr>
          <p:cNvPr name="TextBox 18" id="18"/>
          <p:cNvSpPr txBox="true"/>
          <p:nvPr/>
        </p:nvSpPr>
        <p:spPr>
          <a:xfrm rot="0">
            <a:off x="5992177" y="4090124"/>
            <a:ext cx="3288982"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Παχυσαρκία</a:t>
            </a:r>
          </a:p>
        </p:txBody>
      </p:sp>
      <p:sp>
        <p:nvSpPr>
          <p:cNvPr name="TextBox 19" id="19"/>
          <p:cNvSpPr txBox="true"/>
          <p:nvPr/>
        </p:nvSpPr>
        <p:spPr>
          <a:xfrm rot="0">
            <a:off x="5992177" y="4595396"/>
            <a:ext cx="4920287"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Η κατανάλωση πολλών ανθυγιεινών τροφών οδηγεί σε αύξηση του σωματικού βάρους και παχυσαρκία.</a:t>
            </a:r>
          </a:p>
        </p:txBody>
      </p:sp>
      <p:sp>
        <p:nvSpPr>
          <p:cNvPr name="TextBox 20" id="20"/>
          <p:cNvSpPr txBox="true"/>
          <p:nvPr/>
        </p:nvSpPr>
        <p:spPr>
          <a:xfrm rot="0">
            <a:off x="11947535" y="4090124"/>
            <a:ext cx="3630096"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Προβλήματα υγείας</a:t>
            </a:r>
          </a:p>
        </p:txBody>
      </p:sp>
      <p:sp>
        <p:nvSpPr>
          <p:cNvPr name="TextBox 21" id="21"/>
          <p:cNvSpPr txBox="true"/>
          <p:nvPr/>
        </p:nvSpPr>
        <p:spPr>
          <a:xfrm rot="0">
            <a:off x="11947535" y="4595396"/>
            <a:ext cx="4920288"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Ανθυγιεινές συνήθειες μπορεί να προκαλέσουν υψηλή χοληστερόλη, διαβήτη και άλλα προβλήματα υγείας.</a:t>
            </a:r>
          </a:p>
        </p:txBody>
      </p:sp>
      <p:sp>
        <p:nvSpPr>
          <p:cNvPr name="TextBox 22" id="22"/>
          <p:cNvSpPr txBox="true"/>
          <p:nvPr/>
        </p:nvSpPr>
        <p:spPr>
          <a:xfrm rot="0">
            <a:off x="5992177" y="6875591"/>
            <a:ext cx="4627542"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Ψυχολογικές επιπτώσεις</a:t>
            </a:r>
          </a:p>
        </p:txBody>
      </p:sp>
      <p:sp>
        <p:nvSpPr>
          <p:cNvPr name="TextBox 23" id="23"/>
          <p:cNvSpPr txBox="true"/>
          <p:nvPr/>
        </p:nvSpPr>
        <p:spPr>
          <a:xfrm rot="0">
            <a:off x="5992177" y="7380862"/>
            <a:ext cx="10875645" cy="930414"/>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Η ανεπαρκής ή ανθυγιεινή διατροφή μπορεί να επηρεάσει αρνητικά την ψυχική υγεία και την αυτοεκτίμηση.</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7" id="7"/>
          <p:cNvGrpSpPr/>
          <p:nvPr/>
        </p:nvGrpSpPr>
        <p:grpSpPr>
          <a:xfrm rot="0">
            <a:off x="-42134" y="57224"/>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alpha val="84706"/>
              </a:srgbClr>
            </a:solidFill>
          </p:spPr>
        </p:sp>
      </p:grpSp>
      <p:grpSp>
        <p:nvGrpSpPr>
          <p:cNvPr name="Group 9" id="9"/>
          <p:cNvGrpSpPr/>
          <p:nvPr/>
        </p:nvGrpSpPr>
        <p:grpSpPr>
          <a:xfrm rot="0">
            <a:off x="9116317" y="3656111"/>
            <a:ext cx="55513" cy="5127129"/>
            <a:chOff x="0" y="0"/>
            <a:chExt cx="74017" cy="6836172"/>
          </a:xfrm>
        </p:grpSpPr>
        <p:sp>
          <p:nvSpPr>
            <p:cNvPr name="Freeform 10" id="10"/>
            <p:cNvSpPr/>
            <p:nvPr/>
          </p:nvSpPr>
          <p:spPr>
            <a:xfrm flipH="false" flipV="false" rot="0">
              <a:off x="0" y="0"/>
              <a:ext cx="74041" cy="6836156"/>
            </a:xfrm>
            <a:custGeom>
              <a:avLst/>
              <a:gdLst/>
              <a:ahLst/>
              <a:cxnLst/>
              <a:rect r="r" b="b" t="t" l="l"/>
              <a:pathLst>
                <a:path h="6836156" w="74041">
                  <a:moveTo>
                    <a:pt x="0" y="36957"/>
                  </a:moveTo>
                  <a:cubicBezTo>
                    <a:pt x="0" y="16510"/>
                    <a:pt x="16510" y="0"/>
                    <a:pt x="36957" y="0"/>
                  </a:cubicBezTo>
                  <a:cubicBezTo>
                    <a:pt x="57404" y="0"/>
                    <a:pt x="74041" y="16510"/>
                    <a:pt x="74041" y="36957"/>
                  </a:cubicBezTo>
                  <a:lnTo>
                    <a:pt x="74041" y="6799199"/>
                  </a:lnTo>
                  <a:cubicBezTo>
                    <a:pt x="74041" y="6819646"/>
                    <a:pt x="57531" y="6836156"/>
                    <a:pt x="37084" y="6836156"/>
                  </a:cubicBezTo>
                  <a:cubicBezTo>
                    <a:pt x="16637" y="6836156"/>
                    <a:pt x="0" y="6819646"/>
                    <a:pt x="0" y="6799199"/>
                  </a:cubicBezTo>
                  <a:close/>
                </a:path>
              </a:pathLst>
            </a:custGeom>
            <a:solidFill>
              <a:srgbClr val="4093A4"/>
            </a:solidFill>
          </p:spPr>
        </p:sp>
      </p:grpSp>
      <p:grpSp>
        <p:nvGrpSpPr>
          <p:cNvPr name="Group 11" id="11"/>
          <p:cNvGrpSpPr/>
          <p:nvPr/>
        </p:nvGrpSpPr>
        <p:grpSpPr>
          <a:xfrm rot="0">
            <a:off x="7859539" y="4253136"/>
            <a:ext cx="971996" cy="55512"/>
            <a:chOff x="0" y="0"/>
            <a:chExt cx="1295995" cy="74017"/>
          </a:xfrm>
        </p:grpSpPr>
        <p:sp>
          <p:nvSpPr>
            <p:cNvPr name="Freeform 12" id="12"/>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4093A4"/>
            </a:solidFill>
          </p:spPr>
        </p:sp>
      </p:grpSp>
      <p:grpSp>
        <p:nvGrpSpPr>
          <p:cNvPr name="Group 13" id="13"/>
          <p:cNvGrpSpPr/>
          <p:nvPr/>
        </p:nvGrpSpPr>
        <p:grpSpPr>
          <a:xfrm rot="0">
            <a:off x="8826772" y="3963740"/>
            <a:ext cx="634454" cy="634454"/>
            <a:chOff x="0" y="0"/>
            <a:chExt cx="845938" cy="845938"/>
          </a:xfrm>
        </p:grpSpPr>
        <p:sp>
          <p:nvSpPr>
            <p:cNvPr name="Freeform 14" id="14"/>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55D6E3"/>
            </a:solidFill>
          </p:spPr>
        </p:sp>
        <p:sp>
          <p:nvSpPr>
            <p:cNvPr name="Freeform 15" id="15"/>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grpSp>
        <p:nvGrpSpPr>
          <p:cNvPr name="Group 16" id="16"/>
          <p:cNvGrpSpPr/>
          <p:nvPr/>
        </p:nvGrpSpPr>
        <p:grpSpPr>
          <a:xfrm rot="0">
            <a:off x="9456465" y="5641702"/>
            <a:ext cx="971996" cy="55513"/>
            <a:chOff x="0" y="0"/>
            <a:chExt cx="1295995" cy="74017"/>
          </a:xfrm>
        </p:grpSpPr>
        <p:sp>
          <p:nvSpPr>
            <p:cNvPr name="Freeform 17" id="17"/>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4093A4"/>
            </a:solidFill>
          </p:spPr>
        </p:sp>
      </p:grpSp>
      <p:grpSp>
        <p:nvGrpSpPr>
          <p:cNvPr name="Group 18" id="18"/>
          <p:cNvGrpSpPr/>
          <p:nvPr/>
        </p:nvGrpSpPr>
        <p:grpSpPr>
          <a:xfrm rot="0">
            <a:off x="8826772" y="5352306"/>
            <a:ext cx="634454" cy="634454"/>
            <a:chOff x="0" y="0"/>
            <a:chExt cx="845938" cy="845938"/>
          </a:xfrm>
        </p:grpSpPr>
        <p:sp>
          <p:nvSpPr>
            <p:cNvPr name="Freeform 19" id="19"/>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55D6E3"/>
            </a:solidFill>
          </p:spPr>
        </p:sp>
        <p:sp>
          <p:nvSpPr>
            <p:cNvPr name="Freeform 20" id="20"/>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grpSp>
        <p:nvGrpSpPr>
          <p:cNvPr name="Group 21" id="21"/>
          <p:cNvGrpSpPr/>
          <p:nvPr/>
        </p:nvGrpSpPr>
        <p:grpSpPr>
          <a:xfrm rot="0">
            <a:off x="7859539" y="7024911"/>
            <a:ext cx="971996" cy="55513"/>
            <a:chOff x="0" y="0"/>
            <a:chExt cx="1295995" cy="74017"/>
          </a:xfrm>
        </p:grpSpPr>
        <p:sp>
          <p:nvSpPr>
            <p:cNvPr name="Freeform 22" id="22"/>
            <p:cNvSpPr/>
            <p:nvPr/>
          </p:nvSpPr>
          <p:spPr>
            <a:xfrm flipH="false" flipV="false" rot="0">
              <a:off x="0" y="0"/>
              <a:ext cx="1295908" cy="74041"/>
            </a:xfrm>
            <a:custGeom>
              <a:avLst/>
              <a:gdLst/>
              <a:ahLst/>
              <a:cxnLst/>
              <a:rect r="r" b="b" t="t" l="l"/>
              <a:pathLst>
                <a:path h="74041" w="1295908">
                  <a:moveTo>
                    <a:pt x="0" y="36957"/>
                  </a:moveTo>
                  <a:cubicBezTo>
                    <a:pt x="0" y="16510"/>
                    <a:pt x="16510" y="0"/>
                    <a:pt x="36957" y="0"/>
                  </a:cubicBezTo>
                  <a:lnTo>
                    <a:pt x="1258951" y="0"/>
                  </a:lnTo>
                  <a:cubicBezTo>
                    <a:pt x="1279398" y="0"/>
                    <a:pt x="1295908" y="16510"/>
                    <a:pt x="1295908" y="36957"/>
                  </a:cubicBezTo>
                  <a:cubicBezTo>
                    <a:pt x="1295908" y="57404"/>
                    <a:pt x="1279398" y="73914"/>
                    <a:pt x="1258951" y="73914"/>
                  </a:cubicBezTo>
                  <a:lnTo>
                    <a:pt x="36957" y="73914"/>
                  </a:lnTo>
                  <a:cubicBezTo>
                    <a:pt x="16510" y="74041"/>
                    <a:pt x="0" y="57404"/>
                    <a:pt x="0" y="36957"/>
                  </a:cubicBezTo>
                  <a:close/>
                </a:path>
              </a:pathLst>
            </a:custGeom>
            <a:solidFill>
              <a:srgbClr val="4093A4"/>
            </a:solidFill>
          </p:spPr>
        </p:sp>
      </p:grpSp>
      <p:grpSp>
        <p:nvGrpSpPr>
          <p:cNvPr name="Group 23" id="23"/>
          <p:cNvGrpSpPr/>
          <p:nvPr/>
        </p:nvGrpSpPr>
        <p:grpSpPr>
          <a:xfrm rot="0">
            <a:off x="8826772" y="6735515"/>
            <a:ext cx="634454" cy="634454"/>
            <a:chOff x="0" y="0"/>
            <a:chExt cx="845938" cy="845938"/>
          </a:xfrm>
        </p:grpSpPr>
        <p:sp>
          <p:nvSpPr>
            <p:cNvPr name="Freeform 24" id="24"/>
            <p:cNvSpPr/>
            <p:nvPr/>
          </p:nvSpPr>
          <p:spPr>
            <a:xfrm flipH="false" flipV="false" rot="0">
              <a:off x="6350" y="6350"/>
              <a:ext cx="833247" cy="833247"/>
            </a:xfrm>
            <a:custGeom>
              <a:avLst/>
              <a:gdLst/>
              <a:ahLst/>
              <a:cxnLst/>
              <a:rect r="r" b="b" t="t" l="l"/>
              <a:pathLst>
                <a:path h="833247" w="833247">
                  <a:moveTo>
                    <a:pt x="0" y="166624"/>
                  </a:moveTo>
                  <a:cubicBezTo>
                    <a:pt x="0" y="74549"/>
                    <a:pt x="74549" y="0"/>
                    <a:pt x="166624" y="0"/>
                  </a:cubicBezTo>
                  <a:lnTo>
                    <a:pt x="666623" y="0"/>
                  </a:lnTo>
                  <a:cubicBezTo>
                    <a:pt x="758698" y="0"/>
                    <a:pt x="833247" y="74549"/>
                    <a:pt x="833247" y="166624"/>
                  </a:cubicBezTo>
                  <a:lnTo>
                    <a:pt x="833247" y="666623"/>
                  </a:lnTo>
                  <a:cubicBezTo>
                    <a:pt x="833247" y="758698"/>
                    <a:pt x="758698" y="833247"/>
                    <a:pt x="666623" y="833247"/>
                  </a:cubicBezTo>
                  <a:lnTo>
                    <a:pt x="166624" y="833247"/>
                  </a:lnTo>
                  <a:cubicBezTo>
                    <a:pt x="74549" y="833247"/>
                    <a:pt x="0" y="758571"/>
                    <a:pt x="0" y="666623"/>
                  </a:cubicBezTo>
                  <a:close/>
                </a:path>
              </a:pathLst>
            </a:custGeom>
            <a:solidFill>
              <a:srgbClr val="55D6E3"/>
            </a:solidFill>
          </p:spPr>
        </p:sp>
        <p:sp>
          <p:nvSpPr>
            <p:cNvPr name="Freeform 25" id="25"/>
            <p:cNvSpPr/>
            <p:nvPr/>
          </p:nvSpPr>
          <p:spPr>
            <a:xfrm flipH="false" flipV="false" rot="0">
              <a:off x="0" y="0"/>
              <a:ext cx="845947" cy="845947"/>
            </a:xfrm>
            <a:custGeom>
              <a:avLst/>
              <a:gdLst/>
              <a:ahLst/>
              <a:cxnLst/>
              <a:rect r="r" b="b" t="t" l="l"/>
              <a:pathLst>
                <a:path h="845947" w="845947">
                  <a:moveTo>
                    <a:pt x="0" y="172974"/>
                  </a:moveTo>
                  <a:cubicBezTo>
                    <a:pt x="0" y="77470"/>
                    <a:pt x="77470" y="0"/>
                    <a:pt x="172974" y="0"/>
                  </a:cubicBezTo>
                  <a:lnTo>
                    <a:pt x="672973" y="0"/>
                  </a:lnTo>
                  <a:lnTo>
                    <a:pt x="672973" y="6350"/>
                  </a:lnTo>
                  <a:lnTo>
                    <a:pt x="672973" y="0"/>
                  </a:lnTo>
                  <a:lnTo>
                    <a:pt x="672973" y="6350"/>
                  </a:lnTo>
                  <a:lnTo>
                    <a:pt x="672973" y="0"/>
                  </a:lnTo>
                  <a:cubicBezTo>
                    <a:pt x="768477" y="0"/>
                    <a:pt x="845947" y="77470"/>
                    <a:pt x="845947" y="172974"/>
                  </a:cubicBezTo>
                  <a:lnTo>
                    <a:pt x="839597" y="172974"/>
                  </a:lnTo>
                  <a:lnTo>
                    <a:pt x="845947" y="172974"/>
                  </a:lnTo>
                  <a:lnTo>
                    <a:pt x="845947" y="672973"/>
                  </a:lnTo>
                  <a:lnTo>
                    <a:pt x="839597" y="672973"/>
                  </a:lnTo>
                  <a:lnTo>
                    <a:pt x="845947" y="672973"/>
                  </a:lnTo>
                  <a:cubicBezTo>
                    <a:pt x="845947" y="768477"/>
                    <a:pt x="768477" y="845947"/>
                    <a:pt x="672973" y="845947"/>
                  </a:cubicBezTo>
                  <a:lnTo>
                    <a:pt x="672973" y="839597"/>
                  </a:lnTo>
                  <a:lnTo>
                    <a:pt x="672973" y="845947"/>
                  </a:lnTo>
                  <a:lnTo>
                    <a:pt x="172974" y="845947"/>
                  </a:lnTo>
                  <a:lnTo>
                    <a:pt x="172974" y="839597"/>
                  </a:lnTo>
                  <a:lnTo>
                    <a:pt x="172974" y="845947"/>
                  </a:lnTo>
                  <a:cubicBezTo>
                    <a:pt x="77470" y="845947"/>
                    <a:pt x="0" y="768477"/>
                    <a:pt x="0" y="672973"/>
                  </a:cubicBezTo>
                  <a:lnTo>
                    <a:pt x="0" y="172974"/>
                  </a:lnTo>
                  <a:lnTo>
                    <a:pt x="6350" y="172974"/>
                  </a:lnTo>
                  <a:lnTo>
                    <a:pt x="0" y="172974"/>
                  </a:lnTo>
                  <a:moveTo>
                    <a:pt x="12700" y="172974"/>
                  </a:moveTo>
                  <a:lnTo>
                    <a:pt x="12700" y="672973"/>
                  </a:lnTo>
                  <a:lnTo>
                    <a:pt x="6350" y="672973"/>
                  </a:lnTo>
                  <a:lnTo>
                    <a:pt x="12700" y="672973"/>
                  </a:lnTo>
                  <a:cubicBezTo>
                    <a:pt x="12700" y="761492"/>
                    <a:pt x="84455" y="833247"/>
                    <a:pt x="172974" y="833247"/>
                  </a:cubicBezTo>
                  <a:lnTo>
                    <a:pt x="672973" y="833247"/>
                  </a:lnTo>
                  <a:cubicBezTo>
                    <a:pt x="761492" y="833247"/>
                    <a:pt x="833247" y="761492"/>
                    <a:pt x="833247" y="672973"/>
                  </a:cubicBezTo>
                  <a:lnTo>
                    <a:pt x="833247" y="172974"/>
                  </a:lnTo>
                  <a:cubicBezTo>
                    <a:pt x="833247" y="84455"/>
                    <a:pt x="761492" y="12700"/>
                    <a:pt x="672973" y="12700"/>
                  </a:cubicBezTo>
                  <a:lnTo>
                    <a:pt x="172974" y="12700"/>
                  </a:lnTo>
                  <a:lnTo>
                    <a:pt x="172974" y="6350"/>
                  </a:lnTo>
                  <a:lnTo>
                    <a:pt x="172974" y="12700"/>
                  </a:lnTo>
                  <a:cubicBezTo>
                    <a:pt x="84455" y="12700"/>
                    <a:pt x="12700" y="84455"/>
                    <a:pt x="12700" y="172974"/>
                  </a:cubicBezTo>
                  <a:close/>
                </a:path>
              </a:pathLst>
            </a:custGeom>
            <a:solidFill>
              <a:srgbClr val="C3D4CC"/>
            </a:solidFill>
          </p:spPr>
        </p:sp>
      </p:grpSp>
      <p:sp>
        <p:nvSpPr>
          <p:cNvPr name="Freeform 26" id="26"/>
          <p:cNvSpPr/>
          <p:nvPr/>
        </p:nvSpPr>
        <p:spPr>
          <a:xfrm flipH="false" flipV="false" rot="0">
            <a:off x="14627365" y="2292828"/>
            <a:ext cx="2994861" cy="3528555"/>
          </a:xfrm>
          <a:custGeom>
            <a:avLst/>
            <a:gdLst/>
            <a:ahLst/>
            <a:cxnLst/>
            <a:rect r="r" b="b" t="t" l="l"/>
            <a:pathLst>
              <a:path h="3528555" w="2994861">
                <a:moveTo>
                  <a:pt x="0" y="0"/>
                </a:moveTo>
                <a:lnTo>
                  <a:pt x="2994861" y="0"/>
                </a:lnTo>
                <a:lnTo>
                  <a:pt x="2994861" y="3528554"/>
                </a:lnTo>
                <a:lnTo>
                  <a:pt x="0" y="35285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7" id="27"/>
          <p:cNvSpPr/>
          <p:nvPr/>
        </p:nvSpPr>
        <p:spPr>
          <a:xfrm flipH="false" flipV="false" rot="0">
            <a:off x="76254" y="203072"/>
            <a:ext cx="2562677" cy="2843469"/>
          </a:xfrm>
          <a:custGeom>
            <a:avLst/>
            <a:gdLst/>
            <a:ahLst/>
            <a:cxnLst/>
            <a:rect r="r" b="b" t="t" l="l"/>
            <a:pathLst>
              <a:path h="2843469" w="2562677">
                <a:moveTo>
                  <a:pt x="0" y="0"/>
                </a:moveTo>
                <a:lnTo>
                  <a:pt x="2562677" y="0"/>
                </a:lnTo>
                <a:lnTo>
                  <a:pt x="2562677" y="2843469"/>
                </a:lnTo>
                <a:lnTo>
                  <a:pt x="0" y="284346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264237" y="6003045"/>
            <a:ext cx="4177462" cy="4114800"/>
          </a:xfrm>
          <a:custGeom>
            <a:avLst/>
            <a:gdLst/>
            <a:ahLst/>
            <a:cxnLst/>
            <a:rect r="r" b="b" t="t" l="l"/>
            <a:pathLst>
              <a:path h="4114800" w="4177462">
                <a:moveTo>
                  <a:pt x="0" y="0"/>
                </a:moveTo>
                <a:lnTo>
                  <a:pt x="4177461" y="0"/>
                </a:lnTo>
                <a:lnTo>
                  <a:pt x="417746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9" id="29"/>
          <p:cNvSpPr txBox="true"/>
          <p:nvPr/>
        </p:nvSpPr>
        <p:spPr>
          <a:xfrm rot="0">
            <a:off x="2638931" y="1492180"/>
            <a:ext cx="13010138" cy="1701641"/>
          </a:xfrm>
          <a:prstGeom prst="rect">
            <a:avLst/>
          </a:prstGeom>
        </p:spPr>
        <p:txBody>
          <a:bodyPr anchor="t" rtlCol="false" tIns="0" lIns="0" bIns="0" rIns="0">
            <a:spAutoFit/>
          </a:bodyPr>
          <a:lstStyle/>
          <a:p>
            <a:pPr algn="l">
              <a:lnSpc>
                <a:spcPts val="6834"/>
              </a:lnSpc>
            </a:pPr>
            <a:r>
              <a:rPr lang="en-US" sz="5467">
                <a:solidFill>
                  <a:srgbClr val="233939"/>
                </a:solidFill>
                <a:latin typeface="Arimo Bold"/>
              </a:rPr>
              <a:t>Η σημασία της σωστής διατροφής για τους εφήβους</a:t>
            </a:r>
          </a:p>
        </p:txBody>
      </p:sp>
      <p:sp>
        <p:nvSpPr>
          <p:cNvPr name="TextBox 30" id="30"/>
          <p:cNvSpPr txBox="true"/>
          <p:nvPr/>
        </p:nvSpPr>
        <p:spPr>
          <a:xfrm rot="0">
            <a:off x="3787289" y="3950970"/>
            <a:ext cx="3737699" cy="924303"/>
          </a:xfrm>
          <a:prstGeom prst="rect">
            <a:avLst/>
          </a:prstGeom>
        </p:spPr>
        <p:txBody>
          <a:bodyPr anchor="t" rtlCol="false" tIns="0" lIns="0" bIns="0" rIns="0">
            <a:spAutoFit/>
          </a:bodyPr>
          <a:lstStyle/>
          <a:p>
            <a:pPr algn="r">
              <a:lnSpc>
                <a:spcPts val="3667"/>
              </a:lnSpc>
            </a:pPr>
            <a:r>
              <a:rPr lang="en-US" sz="2933">
                <a:solidFill>
                  <a:srgbClr val="0F7E8F"/>
                </a:solidFill>
                <a:latin typeface="Arimo Bold"/>
              </a:rPr>
              <a:t>Ενίσχυση ανάπτυξης</a:t>
            </a:r>
          </a:p>
        </p:txBody>
      </p:sp>
      <p:sp>
        <p:nvSpPr>
          <p:cNvPr name="TextBox 31" id="31"/>
          <p:cNvSpPr txBox="true"/>
          <p:nvPr/>
        </p:nvSpPr>
        <p:spPr>
          <a:xfrm rot="0">
            <a:off x="3124706" y="4859119"/>
            <a:ext cx="4886058" cy="1945813"/>
          </a:xfrm>
          <a:prstGeom prst="rect">
            <a:avLst/>
          </a:prstGeom>
        </p:spPr>
        <p:txBody>
          <a:bodyPr anchor="t" rtlCol="false" tIns="0" lIns="0" bIns="0" rIns="0">
            <a:spAutoFit/>
          </a:bodyPr>
          <a:lstStyle/>
          <a:p>
            <a:pPr algn="r">
              <a:lnSpc>
                <a:spcPts val="3818"/>
              </a:lnSpc>
            </a:pPr>
            <a:r>
              <a:rPr lang="en-US" sz="2387">
                <a:solidFill>
                  <a:srgbClr val="3B4E4E"/>
                </a:solidFill>
                <a:latin typeface="Overpass"/>
              </a:rPr>
              <a:t>Η σωστή διατροφή είναι απαραίτητη για τη σωματική και πνευματική ανάπτυξη των εφήβων.</a:t>
            </a:r>
          </a:p>
        </p:txBody>
      </p:sp>
      <p:sp>
        <p:nvSpPr>
          <p:cNvPr name="TextBox 32" id="32"/>
          <p:cNvSpPr txBox="true"/>
          <p:nvPr/>
        </p:nvSpPr>
        <p:spPr>
          <a:xfrm rot="0">
            <a:off x="9105439" y="5407254"/>
            <a:ext cx="77122" cy="476786"/>
          </a:xfrm>
          <a:prstGeom prst="rect">
            <a:avLst/>
          </a:prstGeom>
        </p:spPr>
        <p:txBody>
          <a:bodyPr anchor="t" rtlCol="false" tIns="0" lIns="0" bIns="0" rIns="0">
            <a:spAutoFit/>
          </a:bodyPr>
          <a:lstStyle/>
          <a:p>
            <a:pPr algn="ctr">
              <a:lnSpc>
                <a:spcPts val="4101"/>
              </a:lnSpc>
            </a:pPr>
            <a:r>
              <a:rPr lang="en-US" sz="3279">
                <a:solidFill>
                  <a:srgbClr val="55D6E3"/>
                </a:solidFill>
                <a:latin typeface="Arimo Bold"/>
              </a:rPr>
              <a:t>2</a:t>
            </a:r>
          </a:p>
        </p:txBody>
      </p:sp>
      <p:sp>
        <p:nvSpPr>
          <p:cNvPr name="TextBox 33" id="33"/>
          <p:cNvSpPr txBox="true"/>
          <p:nvPr/>
        </p:nvSpPr>
        <p:spPr>
          <a:xfrm rot="0">
            <a:off x="10763012" y="5339536"/>
            <a:ext cx="3588128" cy="467103"/>
          </a:xfrm>
          <a:prstGeom prst="rect">
            <a:avLst/>
          </a:prstGeom>
        </p:spPr>
        <p:txBody>
          <a:bodyPr anchor="t" rtlCol="false" tIns="0" lIns="0" bIns="0" rIns="0">
            <a:spAutoFit/>
          </a:bodyPr>
          <a:lstStyle/>
          <a:p>
            <a:pPr algn="l">
              <a:lnSpc>
                <a:spcPts val="3667"/>
              </a:lnSpc>
            </a:pPr>
            <a:r>
              <a:rPr lang="en-US" sz="2933">
                <a:solidFill>
                  <a:srgbClr val="0F7E8F"/>
                </a:solidFill>
                <a:latin typeface="Arimo Bold"/>
              </a:rPr>
              <a:t>Ενέργεια και ευεξία</a:t>
            </a:r>
          </a:p>
        </p:txBody>
      </p:sp>
      <p:sp>
        <p:nvSpPr>
          <p:cNvPr name="TextBox 34" id="34"/>
          <p:cNvSpPr txBox="true"/>
          <p:nvPr/>
        </p:nvSpPr>
        <p:spPr>
          <a:xfrm rot="0">
            <a:off x="10566126" y="6057751"/>
            <a:ext cx="4886058" cy="1945813"/>
          </a:xfrm>
          <a:prstGeom prst="rect">
            <a:avLst/>
          </a:prstGeom>
        </p:spPr>
        <p:txBody>
          <a:bodyPr anchor="t" rtlCol="false" tIns="0" lIns="0" bIns="0" rIns="0">
            <a:spAutoFit/>
          </a:bodyPr>
          <a:lstStyle/>
          <a:p>
            <a:pPr algn="l">
              <a:lnSpc>
                <a:spcPts val="3818"/>
              </a:lnSpc>
            </a:pPr>
            <a:r>
              <a:rPr lang="en-US" sz="2387">
                <a:solidFill>
                  <a:srgbClr val="3B4E4E"/>
                </a:solidFill>
                <a:latin typeface="Overpass"/>
              </a:rPr>
              <a:t>Μια υγιεινή διατροφή παρέχει στους εφήβους την απαραίτητη ενέργεια και τους βοηθά να αισθάνονται καλά.</a:t>
            </a:r>
          </a:p>
        </p:txBody>
      </p:sp>
      <p:sp>
        <p:nvSpPr>
          <p:cNvPr name="TextBox 35" id="35"/>
          <p:cNvSpPr txBox="true"/>
          <p:nvPr/>
        </p:nvSpPr>
        <p:spPr>
          <a:xfrm rot="0">
            <a:off x="9101866" y="6790461"/>
            <a:ext cx="84266" cy="476786"/>
          </a:xfrm>
          <a:prstGeom prst="rect">
            <a:avLst/>
          </a:prstGeom>
        </p:spPr>
        <p:txBody>
          <a:bodyPr anchor="t" rtlCol="false" tIns="0" lIns="0" bIns="0" rIns="0">
            <a:spAutoFit/>
          </a:bodyPr>
          <a:lstStyle/>
          <a:p>
            <a:pPr algn="ctr">
              <a:lnSpc>
                <a:spcPts val="4101"/>
              </a:lnSpc>
            </a:pPr>
            <a:r>
              <a:rPr lang="en-US" sz="3279">
                <a:solidFill>
                  <a:srgbClr val="55D6E3"/>
                </a:solidFill>
                <a:latin typeface="Arimo Bold"/>
              </a:rPr>
              <a:t>3</a:t>
            </a:r>
          </a:p>
        </p:txBody>
      </p:sp>
      <p:sp>
        <p:nvSpPr>
          <p:cNvPr name="TextBox 36" id="36"/>
          <p:cNvSpPr txBox="true"/>
          <p:nvPr/>
        </p:nvSpPr>
        <p:spPr>
          <a:xfrm rot="0">
            <a:off x="3124706" y="6722745"/>
            <a:ext cx="4400282" cy="467103"/>
          </a:xfrm>
          <a:prstGeom prst="rect">
            <a:avLst/>
          </a:prstGeom>
        </p:spPr>
        <p:txBody>
          <a:bodyPr anchor="t" rtlCol="false" tIns="0" lIns="0" bIns="0" rIns="0">
            <a:spAutoFit/>
          </a:bodyPr>
          <a:lstStyle/>
          <a:p>
            <a:pPr algn="r">
              <a:lnSpc>
                <a:spcPts val="3667"/>
              </a:lnSpc>
            </a:pPr>
            <a:r>
              <a:rPr lang="en-US" sz="2933">
                <a:solidFill>
                  <a:srgbClr val="0F7E8F"/>
                </a:solidFill>
                <a:latin typeface="Arimo Bold"/>
              </a:rPr>
              <a:t>Πρόληψη προβλημάτων</a:t>
            </a:r>
          </a:p>
        </p:txBody>
      </p:sp>
      <p:sp>
        <p:nvSpPr>
          <p:cNvPr name="TextBox 37" id="37"/>
          <p:cNvSpPr txBox="true"/>
          <p:nvPr/>
        </p:nvSpPr>
        <p:spPr>
          <a:xfrm rot="0">
            <a:off x="2881819" y="7513698"/>
            <a:ext cx="4886058" cy="1469563"/>
          </a:xfrm>
          <a:prstGeom prst="rect">
            <a:avLst/>
          </a:prstGeom>
        </p:spPr>
        <p:txBody>
          <a:bodyPr anchor="t" rtlCol="false" tIns="0" lIns="0" bIns="0" rIns="0">
            <a:spAutoFit/>
          </a:bodyPr>
          <a:lstStyle/>
          <a:p>
            <a:pPr algn="r">
              <a:lnSpc>
                <a:spcPts val="3818"/>
              </a:lnSpc>
            </a:pPr>
            <a:r>
              <a:rPr lang="en-US" sz="2387">
                <a:solidFill>
                  <a:srgbClr val="3B4E4E"/>
                </a:solidFill>
                <a:latin typeface="Overpass"/>
              </a:rPr>
              <a:t>Η υγιεινή διατροφή μειώνει τον κίνδυνο χρόνιων ασθενειών στο μέλλον.</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p:cNvSpPr/>
          <p:nvPr/>
        </p:nvSpPr>
        <p:spPr>
          <a:xfrm flipH="false" flipV="false" rot="0">
            <a:off x="374749" y="0"/>
            <a:ext cx="17588807" cy="2553956"/>
          </a:xfrm>
          <a:custGeom>
            <a:avLst/>
            <a:gdLst/>
            <a:ahLst/>
            <a:cxnLst/>
            <a:rect r="r" b="b" t="t" l="l"/>
            <a:pathLst>
              <a:path h="2553956" w="17588807">
                <a:moveTo>
                  <a:pt x="0" y="0"/>
                </a:moveTo>
                <a:lnTo>
                  <a:pt x="17588806" y="0"/>
                </a:lnTo>
                <a:lnTo>
                  <a:pt x="17588806" y="2553956"/>
                </a:lnTo>
                <a:lnTo>
                  <a:pt x="0" y="2553956"/>
                </a:lnTo>
                <a:lnTo>
                  <a:pt x="0" y="0"/>
                </a:lnTo>
                <a:close/>
              </a:path>
            </a:pathLst>
          </a:custGeom>
          <a:blipFill>
            <a:blip r:embed="rId2"/>
            <a:stretch>
              <a:fillRect l="0" t="-16990" r="0" b="-5251"/>
            </a:stretch>
          </a:blipFill>
        </p:spPr>
      </p:sp>
      <p:sp>
        <p:nvSpPr>
          <p:cNvPr name="Freeform 7" id="7"/>
          <p:cNvSpPr/>
          <p:nvPr/>
        </p:nvSpPr>
        <p:spPr>
          <a:xfrm flipH="false" flipV="false" rot="0">
            <a:off x="2142363" y="4619476"/>
            <a:ext cx="2925798" cy="1887140"/>
          </a:xfrm>
          <a:custGeom>
            <a:avLst/>
            <a:gdLst/>
            <a:ahLst/>
            <a:cxnLst/>
            <a:rect r="r" b="b" t="t" l="l"/>
            <a:pathLst>
              <a:path h="1887140" w="2925798">
                <a:moveTo>
                  <a:pt x="0" y="0"/>
                </a:moveTo>
                <a:lnTo>
                  <a:pt x="2925799" y="0"/>
                </a:lnTo>
                <a:lnTo>
                  <a:pt x="2925799" y="1887140"/>
                </a:lnTo>
                <a:lnTo>
                  <a:pt x="0" y="1887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6191958" y="4649773"/>
            <a:ext cx="2438245" cy="2198853"/>
          </a:xfrm>
          <a:custGeom>
            <a:avLst/>
            <a:gdLst/>
            <a:ahLst/>
            <a:cxnLst/>
            <a:rect r="r" b="b" t="t" l="l"/>
            <a:pathLst>
              <a:path h="2198853" w="2438245">
                <a:moveTo>
                  <a:pt x="0" y="0"/>
                </a:moveTo>
                <a:lnTo>
                  <a:pt x="2438244" y="0"/>
                </a:lnTo>
                <a:lnTo>
                  <a:pt x="2438244" y="2198853"/>
                </a:lnTo>
                <a:lnTo>
                  <a:pt x="0" y="21988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468002" y="4830775"/>
            <a:ext cx="3347331" cy="1836848"/>
          </a:xfrm>
          <a:custGeom>
            <a:avLst/>
            <a:gdLst/>
            <a:ahLst/>
            <a:cxnLst/>
            <a:rect r="r" b="b" t="t" l="l"/>
            <a:pathLst>
              <a:path h="1836848" w="3347331">
                <a:moveTo>
                  <a:pt x="0" y="0"/>
                </a:moveTo>
                <a:lnTo>
                  <a:pt x="3347332" y="0"/>
                </a:lnTo>
                <a:lnTo>
                  <a:pt x="3347332" y="1836848"/>
                </a:lnTo>
                <a:lnTo>
                  <a:pt x="0" y="18368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3758309" y="4649773"/>
            <a:ext cx="1574929" cy="2198853"/>
          </a:xfrm>
          <a:custGeom>
            <a:avLst/>
            <a:gdLst/>
            <a:ahLst/>
            <a:cxnLst/>
            <a:rect r="r" b="b" t="t" l="l"/>
            <a:pathLst>
              <a:path h="2198853" w="1574929">
                <a:moveTo>
                  <a:pt x="0" y="0"/>
                </a:moveTo>
                <a:lnTo>
                  <a:pt x="1574928" y="0"/>
                </a:lnTo>
                <a:lnTo>
                  <a:pt x="1574928" y="2198853"/>
                </a:lnTo>
                <a:lnTo>
                  <a:pt x="0" y="2198853"/>
                </a:lnTo>
                <a:lnTo>
                  <a:pt x="0" y="0"/>
                </a:lnTo>
                <a:close/>
              </a:path>
            </a:pathLst>
          </a:custGeom>
          <a:blipFill>
            <a:blip r:embed="rId9"/>
            <a:stretch>
              <a:fillRect l="0" t="0" r="0" b="0"/>
            </a:stretch>
          </a:blipFill>
        </p:spPr>
      </p:sp>
      <p:sp>
        <p:nvSpPr>
          <p:cNvPr name="TextBox 11" id="11"/>
          <p:cNvSpPr txBox="true"/>
          <p:nvPr/>
        </p:nvSpPr>
        <p:spPr>
          <a:xfrm rot="0">
            <a:off x="2664083" y="2496806"/>
            <a:ext cx="13010138" cy="1755902"/>
          </a:xfrm>
          <a:prstGeom prst="rect">
            <a:avLst/>
          </a:prstGeom>
        </p:spPr>
        <p:txBody>
          <a:bodyPr anchor="t" rtlCol="false" tIns="0" lIns="0" bIns="0" rIns="0">
            <a:spAutoFit/>
          </a:bodyPr>
          <a:lstStyle/>
          <a:p>
            <a:pPr algn="ctr">
              <a:lnSpc>
                <a:spcPts val="6834"/>
              </a:lnSpc>
            </a:pPr>
            <a:r>
              <a:rPr lang="en-US" sz="5467">
                <a:solidFill>
                  <a:srgbClr val="233939"/>
                </a:solidFill>
                <a:latin typeface="Arimo Bold"/>
              </a:rPr>
              <a:t>Οι βασικές αρχές μιας υγιεινής διατροφής για εφήβους</a:t>
            </a:r>
          </a:p>
        </p:txBody>
      </p:sp>
      <p:sp>
        <p:nvSpPr>
          <p:cNvPr name="TextBox 12" id="12"/>
          <p:cNvSpPr txBox="true"/>
          <p:nvPr/>
        </p:nvSpPr>
        <p:spPr>
          <a:xfrm rot="0">
            <a:off x="2551248" y="6774537"/>
            <a:ext cx="2802910" cy="814626"/>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Φρούτα και λαχανικά</a:t>
            </a:r>
          </a:p>
        </p:txBody>
      </p:sp>
      <p:sp>
        <p:nvSpPr>
          <p:cNvPr name="TextBox 13" id="13"/>
          <p:cNvSpPr txBox="true"/>
          <p:nvPr/>
        </p:nvSpPr>
        <p:spPr>
          <a:xfrm rot="0">
            <a:off x="2465664" y="8147253"/>
            <a:ext cx="2802910"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Πλούσια σε βιταμίνες, ανόργανα στοιχεία και φυτικές ίνες.</a:t>
            </a:r>
          </a:p>
        </p:txBody>
      </p:sp>
      <p:sp>
        <p:nvSpPr>
          <p:cNvPr name="TextBox 14" id="14"/>
          <p:cNvSpPr txBox="true"/>
          <p:nvPr/>
        </p:nvSpPr>
        <p:spPr>
          <a:xfrm rot="0">
            <a:off x="6296993" y="6945808"/>
            <a:ext cx="2802910" cy="814626"/>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Ολικής άλεσης δημητριακά</a:t>
            </a:r>
          </a:p>
        </p:txBody>
      </p:sp>
      <p:sp>
        <p:nvSpPr>
          <p:cNvPr name="TextBox 15" id="15"/>
          <p:cNvSpPr txBox="true"/>
          <p:nvPr/>
        </p:nvSpPr>
        <p:spPr>
          <a:xfrm rot="0">
            <a:off x="6296993" y="8504292"/>
            <a:ext cx="2802910"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Παρέχουν σταθερή πηγή ενέργειας και υδατανθράκων.</a:t>
            </a:r>
          </a:p>
        </p:txBody>
      </p:sp>
      <p:sp>
        <p:nvSpPr>
          <p:cNvPr name="TextBox 16" id="16"/>
          <p:cNvSpPr txBox="true"/>
          <p:nvPr/>
        </p:nvSpPr>
        <p:spPr>
          <a:xfrm rot="0">
            <a:off x="10046494" y="6991529"/>
            <a:ext cx="2802910"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Πρωτεΐνες</a:t>
            </a:r>
          </a:p>
        </p:txBody>
      </p:sp>
      <p:sp>
        <p:nvSpPr>
          <p:cNvPr name="TextBox 17" id="17"/>
          <p:cNvSpPr txBox="true"/>
          <p:nvPr/>
        </p:nvSpPr>
        <p:spPr>
          <a:xfrm rot="0">
            <a:off x="10043100" y="8147253"/>
            <a:ext cx="2802910"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Απαραίτητες για την ανάπτυξη και επιδιόρθωση ιστών.</a:t>
            </a:r>
          </a:p>
        </p:txBody>
      </p:sp>
      <p:sp>
        <p:nvSpPr>
          <p:cNvPr name="TextBox 18" id="18"/>
          <p:cNvSpPr txBox="true"/>
          <p:nvPr/>
        </p:nvSpPr>
        <p:spPr>
          <a:xfrm rot="0">
            <a:off x="13959868" y="7162800"/>
            <a:ext cx="2803059" cy="380643"/>
          </a:xfrm>
          <a:prstGeom prst="rect">
            <a:avLst/>
          </a:prstGeom>
        </p:spPr>
        <p:txBody>
          <a:bodyPr anchor="t" rtlCol="false" tIns="0" lIns="0" bIns="0" rIns="0">
            <a:spAutoFit/>
          </a:bodyPr>
          <a:lstStyle/>
          <a:p>
            <a:pPr algn="l">
              <a:lnSpc>
                <a:spcPts val="3417"/>
              </a:lnSpc>
            </a:pPr>
            <a:r>
              <a:rPr lang="en-US" sz="2733">
                <a:solidFill>
                  <a:srgbClr val="3B4E4E"/>
                </a:solidFill>
                <a:latin typeface="Arimo Bold"/>
              </a:rPr>
              <a:t>Νερό</a:t>
            </a:r>
          </a:p>
        </p:txBody>
      </p:sp>
      <p:sp>
        <p:nvSpPr>
          <p:cNvPr name="TextBox 19" id="19"/>
          <p:cNvSpPr txBox="true"/>
          <p:nvPr/>
        </p:nvSpPr>
        <p:spPr>
          <a:xfrm rot="0">
            <a:off x="13788985" y="8147253"/>
            <a:ext cx="2803059" cy="1374666"/>
          </a:xfrm>
          <a:prstGeom prst="rect">
            <a:avLst/>
          </a:prstGeom>
        </p:spPr>
        <p:txBody>
          <a:bodyPr anchor="t" rtlCol="false" tIns="0" lIns="0" bIns="0" rIns="0">
            <a:spAutoFit/>
          </a:bodyPr>
          <a:lstStyle/>
          <a:p>
            <a:pPr algn="l">
              <a:lnSpc>
                <a:spcPts val="3498"/>
              </a:lnSpc>
            </a:pPr>
            <a:r>
              <a:rPr lang="en-US" sz="2187">
                <a:solidFill>
                  <a:srgbClr val="3B4E4E"/>
                </a:solidFill>
                <a:latin typeface="Overpass"/>
              </a:rPr>
              <a:t>Καθοριστικό για την ενυδάτωση και τις βιολογικές λειτουργίες.</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E6"/>
            </a:solidFill>
          </p:spPr>
        </p:sp>
      </p:grpSp>
      <p:sp>
        <p:nvSpPr>
          <p:cNvPr name="Freeform 6" id="6" descr="preencoded.png"/>
          <p:cNvSpPr/>
          <p:nvPr/>
        </p:nvSpPr>
        <p:spPr>
          <a:xfrm flipH="false" flipV="false" rot="0">
            <a:off x="5527625" y="3072705"/>
            <a:ext cx="1274266" cy="2038796"/>
          </a:xfrm>
          <a:custGeom>
            <a:avLst/>
            <a:gdLst/>
            <a:ahLst/>
            <a:cxnLst/>
            <a:rect r="r" b="b" t="t" l="l"/>
            <a:pathLst>
              <a:path h="2038796" w="1274266">
                <a:moveTo>
                  <a:pt x="0" y="0"/>
                </a:moveTo>
                <a:lnTo>
                  <a:pt x="1274266" y="0"/>
                </a:lnTo>
                <a:lnTo>
                  <a:pt x="1274266" y="2038796"/>
                </a:lnTo>
                <a:lnTo>
                  <a:pt x="0" y="2038796"/>
                </a:lnTo>
                <a:lnTo>
                  <a:pt x="0" y="0"/>
                </a:lnTo>
                <a:close/>
              </a:path>
            </a:pathLst>
          </a:custGeom>
          <a:blipFill>
            <a:blip r:embed="rId2"/>
            <a:stretch>
              <a:fillRect l="-92" t="0" r="-92" b="0"/>
            </a:stretch>
          </a:blipFill>
        </p:spPr>
      </p:sp>
      <p:sp>
        <p:nvSpPr>
          <p:cNvPr name="Freeform 7" id="7" descr="preencoded.png"/>
          <p:cNvSpPr/>
          <p:nvPr/>
        </p:nvSpPr>
        <p:spPr>
          <a:xfrm flipH="false" flipV="false" rot="0">
            <a:off x="5527625" y="5111502"/>
            <a:ext cx="1274266" cy="2038796"/>
          </a:xfrm>
          <a:custGeom>
            <a:avLst/>
            <a:gdLst/>
            <a:ahLst/>
            <a:cxnLst/>
            <a:rect r="r" b="b" t="t" l="l"/>
            <a:pathLst>
              <a:path h="2038796" w="1274266">
                <a:moveTo>
                  <a:pt x="0" y="0"/>
                </a:moveTo>
                <a:lnTo>
                  <a:pt x="1274266" y="0"/>
                </a:lnTo>
                <a:lnTo>
                  <a:pt x="1274266" y="2038797"/>
                </a:lnTo>
                <a:lnTo>
                  <a:pt x="0" y="2038797"/>
                </a:lnTo>
                <a:lnTo>
                  <a:pt x="0" y="0"/>
                </a:lnTo>
                <a:close/>
              </a:path>
            </a:pathLst>
          </a:custGeom>
          <a:blipFill>
            <a:blip r:embed="rId3"/>
            <a:stretch>
              <a:fillRect l="-92" t="0" r="-92" b="0"/>
            </a:stretch>
          </a:blipFill>
        </p:spPr>
      </p:sp>
      <p:sp>
        <p:nvSpPr>
          <p:cNvPr name="Freeform 8" id="8" descr="preencoded.png"/>
          <p:cNvSpPr/>
          <p:nvPr/>
        </p:nvSpPr>
        <p:spPr>
          <a:xfrm flipH="false" flipV="false" rot="0">
            <a:off x="5527625" y="7150299"/>
            <a:ext cx="1274266" cy="2038796"/>
          </a:xfrm>
          <a:custGeom>
            <a:avLst/>
            <a:gdLst/>
            <a:ahLst/>
            <a:cxnLst/>
            <a:rect r="r" b="b" t="t" l="l"/>
            <a:pathLst>
              <a:path h="2038796" w="1274266">
                <a:moveTo>
                  <a:pt x="0" y="0"/>
                </a:moveTo>
                <a:lnTo>
                  <a:pt x="1274266" y="0"/>
                </a:lnTo>
                <a:lnTo>
                  <a:pt x="1274266" y="2038796"/>
                </a:lnTo>
                <a:lnTo>
                  <a:pt x="0" y="2038796"/>
                </a:lnTo>
                <a:lnTo>
                  <a:pt x="0" y="0"/>
                </a:lnTo>
                <a:close/>
              </a:path>
            </a:pathLst>
          </a:custGeom>
          <a:blipFill>
            <a:blip r:embed="rId4"/>
            <a:stretch>
              <a:fillRect l="-92" t="0" r="-92" b="0"/>
            </a:stretch>
          </a:blipFill>
        </p:spPr>
      </p:sp>
      <p:sp>
        <p:nvSpPr>
          <p:cNvPr name="Freeform 9" id="9"/>
          <p:cNvSpPr/>
          <p:nvPr/>
        </p:nvSpPr>
        <p:spPr>
          <a:xfrm flipH="false" flipV="false" rot="0">
            <a:off x="0" y="0"/>
            <a:ext cx="3952130" cy="10287000"/>
          </a:xfrm>
          <a:custGeom>
            <a:avLst/>
            <a:gdLst/>
            <a:ahLst/>
            <a:cxnLst/>
            <a:rect r="r" b="b" t="t" l="l"/>
            <a:pathLst>
              <a:path h="10287000" w="3952130">
                <a:moveTo>
                  <a:pt x="0" y="0"/>
                </a:moveTo>
                <a:lnTo>
                  <a:pt x="3952130" y="0"/>
                </a:lnTo>
                <a:lnTo>
                  <a:pt x="3952130" y="10287000"/>
                </a:lnTo>
                <a:lnTo>
                  <a:pt x="0" y="10287000"/>
                </a:lnTo>
                <a:lnTo>
                  <a:pt x="0" y="0"/>
                </a:lnTo>
                <a:close/>
              </a:path>
            </a:pathLst>
          </a:custGeom>
          <a:blipFill>
            <a:blip r:embed="rId5"/>
            <a:stretch>
              <a:fillRect l="-61026" t="0" r="-12500" b="0"/>
            </a:stretch>
          </a:blipFill>
        </p:spPr>
      </p:sp>
      <p:sp>
        <p:nvSpPr>
          <p:cNvPr name="TextBox 10" id="10"/>
          <p:cNvSpPr txBox="true"/>
          <p:nvPr/>
        </p:nvSpPr>
        <p:spPr>
          <a:xfrm rot="0">
            <a:off x="5619065" y="1095851"/>
            <a:ext cx="11621869" cy="1548944"/>
          </a:xfrm>
          <a:prstGeom prst="rect">
            <a:avLst/>
          </a:prstGeom>
        </p:spPr>
        <p:txBody>
          <a:bodyPr anchor="t" rtlCol="false" tIns="0" lIns="0" bIns="0" rIns="0">
            <a:spAutoFit/>
          </a:bodyPr>
          <a:lstStyle/>
          <a:p>
            <a:pPr algn="l">
              <a:lnSpc>
                <a:spcPts val="6271"/>
              </a:lnSpc>
            </a:pPr>
            <a:r>
              <a:rPr lang="en-US" sz="5017">
                <a:solidFill>
                  <a:srgbClr val="56AEFF"/>
                </a:solidFill>
                <a:latin typeface="Arimo Bold"/>
              </a:rPr>
              <a:t>Πρακτικές συμβουλές για υγιεινή διατροφή στην εφηβεία</a:t>
            </a:r>
          </a:p>
        </p:txBody>
      </p:sp>
      <p:sp>
        <p:nvSpPr>
          <p:cNvPr name="TextBox 11" id="11"/>
          <p:cNvSpPr txBox="true"/>
          <p:nvPr/>
        </p:nvSpPr>
        <p:spPr>
          <a:xfrm rot="0">
            <a:off x="7275522" y="3335119"/>
            <a:ext cx="5837212" cy="458548"/>
          </a:xfrm>
          <a:prstGeom prst="rect">
            <a:avLst/>
          </a:prstGeom>
        </p:spPr>
        <p:txBody>
          <a:bodyPr anchor="t" rtlCol="false" tIns="0" lIns="0" bIns="0" rIns="0">
            <a:spAutoFit/>
          </a:bodyPr>
          <a:lstStyle/>
          <a:p>
            <a:pPr algn="l">
              <a:lnSpc>
                <a:spcPts val="3509"/>
              </a:lnSpc>
            </a:pPr>
            <a:r>
              <a:rPr lang="en-US" sz="2808">
                <a:solidFill>
                  <a:srgbClr val="6257E3"/>
                </a:solidFill>
                <a:latin typeface="Arimo Bold"/>
              </a:rPr>
              <a:t>Ισορροπημένα γεύματα</a:t>
            </a:r>
          </a:p>
        </p:txBody>
      </p:sp>
      <p:sp>
        <p:nvSpPr>
          <p:cNvPr name="TextBox 12" id="12"/>
          <p:cNvSpPr txBox="true"/>
          <p:nvPr/>
        </p:nvSpPr>
        <p:spPr>
          <a:xfrm rot="0">
            <a:off x="7275522" y="3762405"/>
            <a:ext cx="9965412" cy="539235"/>
          </a:xfrm>
          <a:prstGeom prst="rect">
            <a:avLst/>
          </a:prstGeom>
        </p:spPr>
        <p:txBody>
          <a:bodyPr anchor="t" rtlCol="false" tIns="0" lIns="0" bIns="0" rIns="0">
            <a:spAutoFit/>
          </a:bodyPr>
          <a:lstStyle/>
          <a:p>
            <a:pPr algn="l">
              <a:lnSpc>
                <a:spcPts val="4011"/>
              </a:lnSpc>
            </a:pPr>
            <a:r>
              <a:rPr lang="en-US" sz="2506">
                <a:solidFill>
                  <a:srgbClr val="3B4E4E"/>
                </a:solidFill>
                <a:latin typeface="Overpass"/>
              </a:rPr>
              <a:t>Να καταναλώνουν μικρά, συχνά γεύματα με ποικιλία τροφίμων.</a:t>
            </a:r>
          </a:p>
        </p:txBody>
      </p:sp>
      <p:sp>
        <p:nvSpPr>
          <p:cNvPr name="TextBox 13" id="13"/>
          <p:cNvSpPr txBox="true"/>
          <p:nvPr/>
        </p:nvSpPr>
        <p:spPr>
          <a:xfrm rot="0">
            <a:off x="7275522" y="5373916"/>
            <a:ext cx="3709869" cy="458548"/>
          </a:xfrm>
          <a:prstGeom prst="rect">
            <a:avLst/>
          </a:prstGeom>
        </p:spPr>
        <p:txBody>
          <a:bodyPr anchor="t" rtlCol="false" tIns="0" lIns="0" bIns="0" rIns="0">
            <a:spAutoFit/>
          </a:bodyPr>
          <a:lstStyle/>
          <a:p>
            <a:pPr algn="l">
              <a:lnSpc>
                <a:spcPts val="3509"/>
              </a:lnSpc>
            </a:pPr>
            <a:r>
              <a:rPr lang="en-US" sz="2808">
                <a:solidFill>
                  <a:srgbClr val="6257E3"/>
                </a:solidFill>
                <a:latin typeface="Arimo Bold"/>
              </a:rPr>
              <a:t>Περιορισμός ζάχαρης</a:t>
            </a:r>
          </a:p>
        </p:txBody>
      </p:sp>
      <p:sp>
        <p:nvSpPr>
          <p:cNvPr name="TextBox 14" id="14"/>
          <p:cNvSpPr txBox="true"/>
          <p:nvPr/>
        </p:nvSpPr>
        <p:spPr>
          <a:xfrm rot="0">
            <a:off x="7275522" y="5801201"/>
            <a:ext cx="9965412" cy="1044060"/>
          </a:xfrm>
          <a:prstGeom prst="rect">
            <a:avLst/>
          </a:prstGeom>
        </p:spPr>
        <p:txBody>
          <a:bodyPr anchor="t" rtlCol="false" tIns="0" lIns="0" bIns="0" rIns="0">
            <a:spAutoFit/>
          </a:bodyPr>
          <a:lstStyle/>
          <a:p>
            <a:pPr algn="l">
              <a:lnSpc>
                <a:spcPts val="4011"/>
              </a:lnSpc>
            </a:pPr>
            <a:r>
              <a:rPr lang="en-US" sz="2506">
                <a:solidFill>
                  <a:srgbClr val="3B4E4E"/>
                </a:solidFill>
                <a:latin typeface="Overpass"/>
              </a:rPr>
              <a:t>Να περιορίζουν την κατανάλωση γλυκών, αναψυκτικών και επεξεργασμένων τροφών.</a:t>
            </a:r>
          </a:p>
        </p:txBody>
      </p:sp>
      <p:sp>
        <p:nvSpPr>
          <p:cNvPr name="TextBox 15" id="15"/>
          <p:cNvSpPr txBox="true"/>
          <p:nvPr/>
        </p:nvSpPr>
        <p:spPr>
          <a:xfrm rot="0">
            <a:off x="7275522" y="7412712"/>
            <a:ext cx="3752434" cy="896698"/>
          </a:xfrm>
          <a:prstGeom prst="rect">
            <a:avLst/>
          </a:prstGeom>
        </p:spPr>
        <p:txBody>
          <a:bodyPr anchor="t" rtlCol="false" tIns="0" lIns="0" bIns="0" rIns="0">
            <a:spAutoFit/>
          </a:bodyPr>
          <a:lstStyle/>
          <a:p>
            <a:pPr algn="l">
              <a:lnSpc>
                <a:spcPts val="3509"/>
              </a:lnSpc>
            </a:pPr>
            <a:r>
              <a:rPr lang="en-US" sz="2808">
                <a:solidFill>
                  <a:srgbClr val="6257E3"/>
                </a:solidFill>
                <a:latin typeface="Arimo Bold"/>
              </a:rPr>
              <a:t>Φυσική δραστηριότητα</a:t>
            </a:r>
          </a:p>
        </p:txBody>
      </p:sp>
      <p:sp>
        <p:nvSpPr>
          <p:cNvPr name="TextBox 16" id="16"/>
          <p:cNvSpPr txBox="true"/>
          <p:nvPr/>
        </p:nvSpPr>
        <p:spPr>
          <a:xfrm rot="0">
            <a:off x="7275521" y="8280835"/>
            <a:ext cx="9965412" cy="1044060"/>
          </a:xfrm>
          <a:prstGeom prst="rect">
            <a:avLst/>
          </a:prstGeom>
        </p:spPr>
        <p:txBody>
          <a:bodyPr anchor="t" rtlCol="false" tIns="0" lIns="0" bIns="0" rIns="0">
            <a:spAutoFit/>
          </a:bodyPr>
          <a:lstStyle/>
          <a:p>
            <a:pPr algn="l">
              <a:lnSpc>
                <a:spcPts val="4011"/>
              </a:lnSpc>
            </a:pPr>
            <a:r>
              <a:rPr lang="en-US" sz="2506">
                <a:solidFill>
                  <a:srgbClr val="3B4E4E"/>
                </a:solidFill>
                <a:latin typeface="Overpass"/>
              </a:rPr>
              <a:t>Να συνδυάζουν τη σωστή διατροφή με καθημερινή σωματική άσκηση.</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9F4BE"/>
            </a:solidFill>
          </p:spPr>
        </p:sp>
      </p:grpSp>
      <p:sp>
        <p:nvSpPr>
          <p:cNvPr name="TextBox 4" id="4"/>
          <p:cNvSpPr txBox="true"/>
          <p:nvPr/>
        </p:nvSpPr>
        <p:spPr>
          <a:xfrm rot="0">
            <a:off x="7864584" y="6719174"/>
            <a:ext cx="10052061" cy="2504235"/>
          </a:xfrm>
          <a:prstGeom prst="rect">
            <a:avLst/>
          </a:prstGeom>
        </p:spPr>
        <p:txBody>
          <a:bodyPr anchor="t" rtlCol="false" tIns="0" lIns="0" bIns="0" rIns="0">
            <a:spAutoFit/>
          </a:bodyPr>
          <a:lstStyle/>
          <a:p>
            <a:pPr algn="l">
              <a:lnSpc>
                <a:spcPts val="3922"/>
              </a:lnSpc>
            </a:pPr>
            <a:r>
              <a:rPr lang="en-US" sz="2450">
                <a:solidFill>
                  <a:srgbClr val="3B4E4E"/>
                </a:solidFill>
                <a:latin typeface="Overpass"/>
              </a:rPr>
              <a:t> Η κατανάλωση καφεΐνης, ενεργειακών ποτών και αλκοόλ από εφήβους μπορεί να οδηγήσει σε σοβαρά προβλήματα υγείας, όπως αυξημένο άγχος, διαταραχές ύπνου και εξάρτηση. Είναι σημαντικό να ενημερωθούν οι έφηβοι για τους κινδύνους και να υιοθετήσουν πιο υγιεινές συνήθειες.</a:t>
            </a:r>
          </a:p>
        </p:txBody>
      </p:sp>
      <p:grpSp>
        <p:nvGrpSpPr>
          <p:cNvPr name="Group 5" id="5"/>
          <p:cNvGrpSpPr/>
          <p:nvPr/>
        </p:nvGrpSpPr>
        <p:grpSpPr>
          <a:xfrm rot="0">
            <a:off x="7768381" y="8675935"/>
            <a:ext cx="399901" cy="399901"/>
            <a:chOff x="0" y="0"/>
            <a:chExt cx="533202" cy="533202"/>
          </a:xfrm>
        </p:grpSpPr>
        <p:sp>
          <p:nvSpPr>
            <p:cNvPr name="Freeform 6" id="6"/>
            <p:cNvSpPr/>
            <p:nvPr/>
          </p:nvSpPr>
          <p:spPr>
            <a:xfrm flipH="false" flipV="false" rot="0">
              <a:off x="0" y="0"/>
              <a:ext cx="533146" cy="533146"/>
            </a:xfrm>
            <a:custGeom>
              <a:avLst/>
              <a:gdLst/>
              <a:ahLst/>
              <a:cxnLst/>
              <a:rect r="r" b="b" t="t" l="l"/>
              <a:pathLst>
                <a:path h="533146" w="533146">
                  <a:moveTo>
                    <a:pt x="0" y="266573"/>
                  </a:moveTo>
                  <a:cubicBezTo>
                    <a:pt x="0" y="119380"/>
                    <a:pt x="119380" y="0"/>
                    <a:pt x="266573" y="0"/>
                  </a:cubicBezTo>
                  <a:cubicBezTo>
                    <a:pt x="267716" y="0"/>
                    <a:pt x="268986" y="381"/>
                    <a:pt x="270002" y="1016"/>
                  </a:cubicBezTo>
                  <a:lnTo>
                    <a:pt x="266573" y="6350"/>
                  </a:lnTo>
                  <a:lnTo>
                    <a:pt x="266573" y="0"/>
                  </a:lnTo>
                  <a:lnTo>
                    <a:pt x="266573" y="6350"/>
                  </a:lnTo>
                  <a:lnTo>
                    <a:pt x="266573" y="0"/>
                  </a:lnTo>
                  <a:cubicBezTo>
                    <a:pt x="413893" y="0"/>
                    <a:pt x="533146" y="119380"/>
                    <a:pt x="533146" y="266573"/>
                  </a:cubicBezTo>
                  <a:cubicBezTo>
                    <a:pt x="533146" y="268224"/>
                    <a:pt x="532511" y="269875"/>
                    <a:pt x="531241" y="271018"/>
                  </a:cubicBezTo>
                  <a:lnTo>
                    <a:pt x="526796" y="266573"/>
                  </a:lnTo>
                  <a:lnTo>
                    <a:pt x="533146" y="266573"/>
                  </a:lnTo>
                  <a:cubicBezTo>
                    <a:pt x="533146" y="413766"/>
                    <a:pt x="413766" y="533146"/>
                    <a:pt x="266573" y="533146"/>
                  </a:cubicBezTo>
                  <a:lnTo>
                    <a:pt x="266573" y="526796"/>
                  </a:lnTo>
                  <a:lnTo>
                    <a:pt x="266573" y="520446"/>
                  </a:lnTo>
                  <a:lnTo>
                    <a:pt x="266573" y="526796"/>
                  </a:lnTo>
                  <a:lnTo>
                    <a:pt x="266573" y="533146"/>
                  </a:lnTo>
                  <a:cubicBezTo>
                    <a:pt x="119380" y="533146"/>
                    <a:pt x="0" y="413893"/>
                    <a:pt x="0" y="266573"/>
                  </a:cubicBezTo>
                  <a:lnTo>
                    <a:pt x="6350" y="266573"/>
                  </a:lnTo>
                  <a:lnTo>
                    <a:pt x="0" y="266573"/>
                  </a:lnTo>
                  <a:moveTo>
                    <a:pt x="12700" y="266573"/>
                  </a:moveTo>
                  <a:lnTo>
                    <a:pt x="6350" y="266573"/>
                  </a:lnTo>
                  <a:lnTo>
                    <a:pt x="12700" y="266573"/>
                  </a:lnTo>
                  <a:cubicBezTo>
                    <a:pt x="12700" y="406781"/>
                    <a:pt x="126365" y="520446"/>
                    <a:pt x="266573" y="520446"/>
                  </a:cubicBezTo>
                  <a:cubicBezTo>
                    <a:pt x="270129" y="520446"/>
                    <a:pt x="272923" y="523240"/>
                    <a:pt x="272923" y="526796"/>
                  </a:cubicBezTo>
                  <a:cubicBezTo>
                    <a:pt x="272923" y="530352"/>
                    <a:pt x="270129" y="533146"/>
                    <a:pt x="266573" y="533146"/>
                  </a:cubicBezTo>
                  <a:cubicBezTo>
                    <a:pt x="263017" y="533146"/>
                    <a:pt x="260223" y="530352"/>
                    <a:pt x="260223" y="526796"/>
                  </a:cubicBezTo>
                  <a:cubicBezTo>
                    <a:pt x="260223" y="523240"/>
                    <a:pt x="263017" y="520446"/>
                    <a:pt x="266573" y="520446"/>
                  </a:cubicBezTo>
                  <a:cubicBezTo>
                    <a:pt x="406781" y="520446"/>
                    <a:pt x="520446" y="406781"/>
                    <a:pt x="520446" y="266573"/>
                  </a:cubicBezTo>
                  <a:cubicBezTo>
                    <a:pt x="520446" y="264922"/>
                    <a:pt x="521081" y="263271"/>
                    <a:pt x="522351" y="262128"/>
                  </a:cubicBezTo>
                  <a:lnTo>
                    <a:pt x="526796" y="266573"/>
                  </a:lnTo>
                  <a:lnTo>
                    <a:pt x="520446" y="266573"/>
                  </a:lnTo>
                  <a:cubicBezTo>
                    <a:pt x="520446" y="126365"/>
                    <a:pt x="406781" y="12700"/>
                    <a:pt x="266573" y="12700"/>
                  </a:cubicBezTo>
                  <a:cubicBezTo>
                    <a:pt x="265430" y="12700"/>
                    <a:pt x="264160" y="12319"/>
                    <a:pt x="263144" y="11684"/>
                  </a:cubicBezTo>
                  <a:lnTo>
                    <a:pt x="266573" y="6350"/>
                  </a:lnTo>
                  <a:lnTo>
                    <a:pt x="266573" y="12700"/>
                  </a:lnTo>
                  <a:cubicBezTo>
                    <a:pt x="126365" y="12700"/>
                    <a:pt x="12700" y="126365"/>
                    <a:pt x="12700" y="266573"/>
                  </a:cubicBezTo>
                  <a:close/>
                </a:path>
              </a:pathLst>
            </a:custGeom>
            <a:solidFill>
              <a:srgbClr val="FFFFFF"/>
            </a:solidFill>
          </p:spPr>
        </p:sp>
      </p:grpSp>
      <p:sp>
        <p:nvSpPr>
          <p:cNvPr name="Freeform 7" id="7"/>
          <p:cNvSpPr/>
          <p:nvPr/>
        </p:nvSpPr>
        <p:spPr>
          <a:xfrm flipH="false" flipV="false" rot="0">
            <a:off x="326983" y="5990091"/>
            <a:ext cx="6176060" cy="4114800"/>
          </a:xfrm>
          <a:custGeom>
            <a:avLst/>
            <a:gdLst/>
            <a:ahLst/>
            <a:cxnLst/>
            <a:rect r="r" b="b" t="t" l="l"/>
            <a:pathLst>
              <a:path h="4114800" w="6176060">
                <a:moveTo>
                  <a:pt x="0" y="0"/>
                </a:moveTo>
                <a:lnTo>
                  <a:pt x="6176060" y="0"/>
                </a:lnTo>
                <a:lnTo>
                  <a:pt x="6176060" y="4114800"/>
                </a:lnTo>
                <a:lnTo>
                  <a:pt x="0" y="4114800"/>
                </a:lnTo>
                <a:lnTo>
                  <a:pt x="0" y="0"/>
                </a:lnTo>
                <a:close/>
              </a:path>
            </a:pathLst>
          </a:custGeom>
          <a:blipFill>
            <a:blip r:embed="rId2"/>
            <a:stretch>
              <a:fillRect l="0" t="0" r="0" b="0"/>
            </a:stretch>
          </a:blipFill>
        </p:spPr>
      </p:sp>
      <p:sp>
        <p:nvSpPr>
          <p:cNvPr name="Freeform 8" id="8"/>
          <p:cNvSpPr/>
          <p:nvPr/>
        </p:nvSpPr>
        <p:spPr>
          <a:xfrm flipH="false" flipV="false" rot="0">
            <a:off x="326983" y="332013"/>
            <a:ext cx="6312085" cy="4126526"/>
          </a:xfrm>
          <a:custGeom>
            <a:avLst/>
            <a:gdLst/>
            <a:ahLst/>
            <a:cxnLst/>
            <a:rect r="r" b="b" t="t" l="l"/>
            <a:pathLst>
              <a:path h="4126526" w="6312085">
                <a:moveTo>
                  <a:pt x="0" y="0"/>
                </a:moveTo>
                <a:lnTo>
                  <a:pt x="6312085" y="0"/>
                </a:lnTo>
                <a:lnTo>
                  <a:pt x="6312085" y="4126525"/>
                </a:lnTo>
                <a:lnTo>
                  <a:pt x="0" y="4126525"/>
                </a:lnTo>
                <a:lnTo>
                  <a:pt x="0" y="0"/>
                </a:lnTo>
                <a:close/>
              </a:path>
            </a:pathLst>
          </a:custGeom>
          <a:blipFill>
            <a:blip r:embed="rId3"/>
            <a:stretch>
              <a:fillRect l="0" t="0" r="0" b="0"/>
            </a:stretch>
          </a:blipFill>
        </p:spPr>
      </p:sp>
      <p:sp>
        <p:nvSpPr>
          <p:cNvPr name="TextBox 9" id="9"/>
          <p:cNvSpPr txBox="true"/>
          <p:nvPr/>
        </p:nvSpPr>
        <p:spPr>
          <a:xfrm rot="0">
            <a:off x="7864584" y="1195418"/>
            <a:ext cx="9416831" cy="5218748"/>
          </a:xfrm>
          <a:prstGeom prst="rect">
            <a:avLst/>
          </a:prstGeom>
        </p:spPr>
        <p:txBody>
          <a:bodyPr anchor="t" rtlCol="false" tIns="0" lIns="0" bIns="0" rIns="0">
            <a:spAutoFit/>
          </a:bodyPr>
          <a:lstStyle/>
          <a:p>
            <a:pPr algn="l">
              <a:lnSpc>
                <a:spcPts val="8287"/>
              </a:lnSpc>
            </a:pPr>
            <a:r>
              <a:rPr lang="en-US" sz="6630">
                <a:solidFill>
                  <a:srgbClr val="83497D"/>
                </a:solidFill>
                <a:latin typeface="Arimo Bold"/>
              </a:rPr>
              <a:t>Η επίδραση της καφεΐνης, των ενεργειακών ποτών και του αλκοόλ στους εφήβους</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DAGG-T67mS8</dc:identifier>
  <dcterms:modified xsi:type="dcterms:W3CDTF">2011-08-01T06:04:30Z</dcterms:modified>
  <cp:revision>1</cp:revision>
  <dc:title>Οι διατροφικές συνήθειες των εφήβων είναι ένα σημαντικό θέμα, καθώς αυτή η ηλικία χαρακτηρίζεται από σημαντικές σωματικές και ψυχολογικές αλλαγές. Είναι σημαντικό να εξετάσουμε τους παράγοντες που επηρεάζουν τις επιλογές διατροφής στην εφηβεία.</dc:title>
</cp:coreProperties>
</file>