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2.svg" ContentType="image/svg+xml"/>
  <Override PartName="/ppt/media/image4.svg" ContentType="image/svg+xml"/>
  <Override PartName="/ppt/media/image6.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8288000" cy="10287000"/>
  <p:notesSz cx="6858000" cy="9144000"/>
  <p:embeddedFontLst>
    <p:embeddedFont>
      <p:font typeface="Roboto Mono"/>
      <p:regular r:id="rId20"/>
    </p:embeddedFont>
    <p:embeddedFont>
      <p:font typeface="Arimo Bold" panose="020B0704020202020204"/>
      <p:bold r:id="rId21"/>
    </p:embeddedFont>
    <p:embeddedFont>
      <p:font typeface="Roboto Mono Bold"/>
      <p:bold r:id="rId22"/>
    </p:embeddedFont>
    <p:embeddedFont>
      <p:font typeface="DejaVu Serif Bold" panose="02060803050605020204"/>
      <p:bold r:id="rId23"/>
    </p:embeddedFont>
    <p:embeddedFont>
      <p:font typeface="Calibri" panose="020F050202020403020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jpe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Freeform 2"/>
          <p:cNvSpPr/>
          <p:nvPr/>
        </p:nvSpPr>
        <p:spPr>
          <a:xfrm>
            <a:off x="457120" y="1523451"/>
            <a:ext cx="4620565" cy="6065181"/>
          </a:xfrm>
          <a:custGeom>
            <a:avLst/>
            <a:gdLst/>
            <a:ahLst/>
            <a:cxnLst/>
            <a:rect l="l" t="t" r="r" b="b"/>
            <a:pathLst>
              <a:path w="4620565" h="6065181">
                <a:moveTo>
                  <a:pt x="0" y="0"/>
                </a:moveTo>
                <a:lnTo>
                  <a:pt x="4620565" y="0"/>
                </a:lnTo>
                <a:lnTo>
                  <a:pt x="4620565" y="6065181"/>
                </a:lnTo>
                <a:lnTo>
                  <a:pt x="0" y="606518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3116055" y="2606309"/>
            <a:ext cx="5171945" cy="6065181"/>
          </a:xfrm>
          <a:custGeom>
            <a:avLst/>
            <a:gdLst/>
            <a:ahLst/>
            <a:cxnLst/>
            <a:rect l="l" t="t" r="r" b="b"/>
            <a:pathLst>
              <a:path w="5171945" h="6065181">
                <a:moveTo>
                  <a:pt x="0" y="0"/>
                </a:moveTo>
                <a:lnTo>
                  <a:pt x="5171945" y="0"/>
                </a:lnTo>
                <a:lnTo>
                  <a:pt x="5171945" y="6065181"/>
                </a:lnTo>
                <a:lnTo>
                  <a:pt x="0" y="6065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608779" y="2720609"/>
            <a:ext cx="8676675" cy="3327404"/>
          </a:xfrm>
          <a:prstGeom prst="rect">
            <a:avLst/>
          </a:prstGeom>
        </p:spPr>
        <p:txBody>
          <a:bodyPr lIns="0" tIns="0" rIns="0" bIns="0" rtlCol="0" anchor="t">
            <a:spAutoFit/>
          </a:bodyPr>
          <a:lstStyle/>
          <a:p>
            <a:pPr algn="ctr">
              <a:lnSpc>
                <a:spcPts val="6500"/>
              </a:lnSpc>
            </a:pPr>
            <a:r>
              <a:rPr lang="en-US" sz="6500" b="1" spc="65">
                <a:solidFill>
                  <a:srgbClr val="4B6E29"/>
                </a:solidFill>
                <a:latin typeface="Proxima Nova Heavy" panose="02000506030000020004"/>
                <a:ea typeface="Proxima Nova Heavy" panose="02000506030000020004"/>
                <a:cs typeface="Proxima Nova Heavy" panose="02000506030000020004"/>
                <a:sym typeface="Proxima Nova Heavy" panose="02000506030000020004"/>
              </a:rPr>
              <a:t>ΣΧΟΛΙΚΟ BAZZAR- </a:t>
            </a:r>
            <a:r>
              <a:rPr lang="en-US" sz="6500" b="1" spc="65">
                <a:solidFill>
                  <a:srgbClr val="4B6E29"/>
                </a:solidFill>
                <a:latin typeface="Proxima Nova Bold" panose="02000506030000020004"/>
                <a:ea typeface="Proxima Nova Bold" panose="02000506030000020004"/>
                <a:cs typeface="Proxima Nova Bold" panose="02000506030000020004"/>
                <a:sym typeface="Proxima Nova Bold" panose="02000506030000020004"/>
              </a:rPr>
              <a:t>ΑΝΑΚΥΚΛΩΝΩ, ΜΟΙΡΑΖΟΜΑΙ, ΣΥΜΜΕΤΕΧΩ</a:t>
            </a:r>
            <a:endParaRPr lang="en-US" sz="6500" b="1" spc="65">
              <a:solidFill>
                <a:srgbClr val="4B6E29"/>
              </a:solidFill>
              <a:latin typeface="Proxima Nova Bold" panose="02000506030000020004"/>
              <a:ea typeface="Proxima Nova Bold" panose="02000506030000020004"/>
              <a:cs typeface="Proxima Nova Bold" panose="02000506030000020004"/>
              <a:sym typeface="Proxima Nova Bold" panose="02000506030000020004"/>
            </a:endParaRPr>
          </a:p>
        </p:txBody>
      </p:sp>
      <p:sp>
        <p:nvSpPr>
          <p:cNvPr id="5" name="TextBox 5"/>
          <p:cNvSpPr txBox="1"/>
          <p:nvPr/>
        </p:nvSpPr>
        <p:spPr>
          <a:xfrm>
            <a:off x="9980481" y="8908380"/>
            <a:ext cx="8676675" cy="570865"/>
          </a:xfrm>
          <a:prstGeom prst="rect">
            <a:avLst/>
          </a:prstGeom>
        </p:spPr>
        <p:txBody>
          <a:bodyPr lIns="0" tIns="0" rIns="0" bIns="0" rtlCol="0" anchor="t">
            <a:spAutoFit/>
          </a:bodyPr>
          <a:lstStyle/>
          <a:p>
            <a:pPr algn="ctr">
              <a:lnSpc>
                <a:spcPts val="4760"/>
              </a:lnSpc>
            </a:pPr>
            <a:r>
              <a:rPr lang="en-US" sz="3400" b="1">
                <a:solidFill>
                  <a:srgbClr val="4B6E29"/>
                </a:solidFill>
                <a:latin typeface="Proxima Nova Bold" panose="02000506030000020004"/>
                <a:ea typeface="Proxima Nova Bold" panose="02000506030000020004"/>
                <a:cs typeface="Proxima Nova Bold" panose="02000506030000020004"/>
                <a:sym typeface="Proxima Nova Bold" panose="02000506030000020004"/>
              </a:rPr>
              <a:t>Π.ΕΠΑΛ. ΑΜΦΙΣΣΑΣ 2024-2025</a:t>
            </a:r>
            <a:endParaRPr lang="en-US" sz="3400" b="1">
              <a:solidFill>
                <a:srgbClr val="4B6E29"/>
              </a:solidFill>
              <a:latin typeface="Proxima Nova Bold" panose="02000506030000020004"/>
              <a:ea typeface="Proxima Nova Bold" panose="02000506030000020004"/>
              <a:cs typeface="Proxima Nova Bold" panose="02000506030000020004"/>
              <a:sym typeface="Proxima Nova Bold" panose="02000506030000020004"/>
            </a:endParaRPr>
          </a:p>
        </p:txBody>
      </p:sp>
      <p:sp>
        <p:nvSpPr>
          <p:cNvPr id="6" name="Freeform 6"/>
          <p:cNvSpPr/>
          <p:nvPr/>
        </p:nvSpPr>
        <p:spPr>
          <a:xfrm rot="-1500960">
            <a:off x="-375897" y="7488093"/>
            <a:ext cx="3111817" cy="4114800"/>
          </a:xfrm>
          <a:custGeom>
            <a:avLst/>
            <a:gdLst/>
            <a:ahLst/>
            <a:cxnLst/>
            <a:rect l="l" t="t" r="r" b="b"/>
            <a:pathLst>
              <a:path w="3111817" h="4114800">
                <a:moveTo>
                  <a:pt x="0" y="0"/>
                </a:moveTo>
                <a:lnTo>
                  <a:pt x="3111818" y="0"/>
                </a:lnTo>
                <a:lnTo>
                  <a:pt x="31118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523809">
            <a:off x="1676502" y="8176090"/>
            <a:ext cx="3887671" cy="3795339"/>
          </a:xfrm>
          <a:custGeom>
            <a:avLst/>
            <a:gdLst/>
            <a:ahLst/>
            <a:cxnLst/>
            <a:rect l="l" t="t" r="r" b="b"/>
            <a:pathLst>
              <a:path w="3887671" h="3795339">
                <a:moveTo>
                  <a:pt x="0" y="0"/>
                </a:moveTo>
                <a:lnTo>
                  <a:pt x="3887671" y="0"/>
                </a:lnTo>
                <a:lnTo>
                  <a:pt x="3887671" y="3795339"/>
                </a:lnTo>
                <a:lnTo>
                  <a:pt x="0" y="37953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3840000" flipH="1">
            <a:off x="15659745" y="-1028700"/>
            <a:ext cx="3111818" cy="4114800"/>
          </a:xfrm>
          <a:custGeom>
            <a:avLst/>
            <a:gdLst/>
            <a:ahLst/>
            <a:cxnLst/>
            <a:rect l="l" t="t" r="r" b="b"/>
            <a:pathLst>
              <a:path w="3111818" h="4114800">
                <a:moveTo>
                  <a:pt x="3111817" y="0"/>
                </a:moveTo>
                <a:lnTo>
                  <a:pt x="0" y="0"/>
                </a:lnTo>
                <a:lnTo>
                  <a:pt x="0" y="4114800"/>
                </a:lnTo>
                <a:lnTo>
                  <a:pt x="3111817" y="4114800"/>
                </a:lnTo>
                <a:lnTo>
                  <a:pt x="311181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523809">
            <a:off x="13062473" y="-2091637"/>
            <a:ext cx="3887671" cy="3795339"/>
          </a:xfrm>
          <a:custGeom>
            <a:avLst/>
            <a:gdLst/>
            <a:ahLst/>
            <a:cxnLst/>
            <a:rect l="l" t="t" r="r" b="b"/>
            <a:pathLst>
              <a:path w="3887671" h="3795339">
                <a:moveTo>
                  <a:pt x="0" y="0"/>
                </a:moveTo>
                <a:lnTo>
                  <a:pt x="3887671" y="0"/>
                </a:lnTo>
                <a:lnTo>
                  <a:pt x="3887671" y="3795339"/>
                </a:lnTo>
                <a:lnTo>
                  <a:pt x="0" y="37953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8947117" y="9459715"/>
            <a:ext cx="8676675" cy="1170940"/>
          </a:xfrm>
          <a:prstGeom prst="rect">
            <a:avLst/>
          </a:prstGeom>
        </p:spPr>
        <p:txBody>
          <a:bodyPr lIns="0" tIns="0" rIns="0" bIns="0" rtlCol="0" anchor="t">
            <a:spAutoFit/>
          </a:bodyPr>
          <a:lstStyle/>
          <a:p>
            <a:pPr algn="ctr">
              <a:lnSpc>
                <a:spcPts val="4760"/>
              </a:lnSpc>
            </a:pPr>
            <a:r>
              <a:rPr lang="en-US" sz="3400" b="1">
                <a:solidFill>
                  <a:srgbClr val="4B6E29"/>
                </a:solidFill>
                <a:latin typeface="Proxima Nova Bold" panose="02000506030000020004"/>
                <a:ea typeface="Proxima Nova Bold" panose="02000506030000020004"/>
                <a:cs typeface="Proxima Nova Bold" panose="02000506030000020004"/>
                <a:sym typeface="Proxima Nova Bold" panose="02000506030000020004"/>
              </a:rPr>
              <a:t>Δράσεις Ενίσχυσης Ενεργού Πολιτειότητας</a:t>
            </a:r>
            <a:endParaRPr lang="en-US" sz="3400" b="1">
              <a:solidFill>
                <a:srgbClr val="4B6E29"/>
              </a:solidFill>
              <a:latin typeface="Proxima Nova Bold" panose="02000506030000020004"/>
              <a:ea typeface="Proxima Nova Bold" panose="02000506030000020004"/>
              <a:cs typeface="Proxima Nova Bold" panose="02000506030000020004"/>
              <a:sym typeface="Proxima Nova Bold" panose="02000506030000020004"/>
            </a:endParaRPr>
          </a:p>
          <a:p>
            <a:pPr algn="ctr">
              <a:lnSpc>
                <a:spcPts val="4760"/>
              </a:lnSpc>
            </a:pPr>
            <a:endParaRPr lang="en-US" sz="3400" b="1">
              <a:solidFill>
                <a:srgbClr val="4B6E29"/>
              </a:solidFill>
              <a:latin typeface="Proxima Nova Bold" panose="02000506030000020004"/>
              <a:ea typeface="Proxima Nova Bold" panose="02000506030000020004"/>
              <a:cs typeface="Proxima Nova Bold" panose="02000506030000020004"/>
              <a:sym typeface="Proxima Nova Bold" panose="020005060300000200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Freeform 2"/>
          <p:cNvSpPr/>
          <p:nvPr/>
        </p:nvSpPr>
        <p:spPr>
          <a:xfrm>
            <a:off x="8914573" y="1286918"/>
            <a:ext cx="7332314" cy="8884876"/>
          </a:xfrm>
          <a:custGeom>
            <a:avLst/>
            <a:gdLst/>
            <a:ahLst/>
            <a:cxnLst/>
            <a:rect l="l" t="t" r="r" b="b"/>
            <a:pathLst>
              <a:path w="7332314" h="8884876">
                <a:moveTo>
                  <a:pt x="0" y="0"/>
                </a:moveTo>
                <a:lnTo>
                  <a:pt x="7332314" y="0"/>
                </a:lnTo>
                <a:lnTo>
                  <a:pt x="7332314" y="8884876"/>
                </a:lnTo>
                <a:lnTo>
                  <a:pt x="0" y="8884876"/>
                </a:lnTo>
                <a:lnTo>
                  <a:pt x="0" y="0"/>
                </a:lnTo>
                <a:close/>
              </a:path>
            </a:pathLst>
          </a:custGeom>
          <a:blipFill>
            <a:blip r:embed="rId1"/>
            <a:stretch>
              <a:fillRect l="-30880" r="-30880"/>
            </a:stretch>
          </a:blipFill>
        </p:spPr>
      </p:sp>
      <p:sp>
        <p:nvSpPr>
          <p:cNvPr id="3" name="Freeform 3"/>
          <p:cNvSpPr/>
          <p:nvPr/>
        </p:nvSpPr>
        <p:spPr>
          <a:xfrm>
            <a:off x="668048" y="1286918"/>
            <a:ext cx="7550606" cy="9000082"/>
          </a:xfrm>
          <a:custGeom>
            <a:avLst/>
            <a:gdLst/>
            <a:ahLst/>
            <a:cxnLst/>
            <a:rect l="l" t="t" r="r" b="b"/>
            <a:pathLst>
              <a:path w="7550606" h="9000082">
                <a:moveTo>
                  <a:pt x="0" y="0"/>
                </a:moveTo>
                <a:lnTo>
                  <a:pt x="7550606" y="0"/>
                </a:lnTo>
                <a:lnTo>
                  <a:pt x="7550606" y="9000082"/>
                </a:lnTo>
                <a:lnTo>
                  <a:pt x="0" y="9000082"/>
                </a:lnTo>
                <a:lnTo>
                  <a:pt x="0" y="0"/>
                </a:lnTo>
                <a:close/>
              </a:path>
            </a:pathLst>
          </a:custGeom>
          <a:blipFill>
            <a:blip r:embed="rId2"/>
            <a:stretch>
              <a:fillRect l="-29560" r="-29560"/>
            </a:stretch>
          </a:blipFill>
        </p:spPr>
      </p:sp>
      <p:sp>
        <p:nvSpPr>
          <p:cNvPr id="4" name="TextBox 4"/>
          <p:cNvSpPr txBox="1"/>
          <p:nvPr/>
        </p:nvSpPr>
        <p:spPr>
          <a:xfrm>
            <a:off x="4024974" y="207645"/>
            <a:ext cx="9779198" cy="821055"/>
          </a:xfrm>
          <a:prstGeom prst="rect">
            <a:avLst/>
          </a:prstGeom>
        </p:spPr>
        <p:txBody>
          <a:bodyPr lIns="0" tIns="0" rIns="0" bIns="0" rtlCol="0" anchor="t">
            <a:spAutoFit/>
          </a:bodyPr>
          <a:lstStyle/>
          <a:p>
            <a:pPr marL="0" lvl="0" indent="0" algn="ctr">
              <a:lnSpc>
                <a:spcPts val="6720"/>
              </a:lnSpc>
              <a:spcBef>
                <a:spcPct val="0"/>
              </a:spcBef>
            </a:pPr>
            <a:r>
              <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rPr>
              <a:t>Φωτογραφίες απο τη δράση</a:t>
            </a:r>
            <a:endPar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Freeform 2"/>
          <p:cNvSpPr/>
          <p:nvPr/>
        </p:nvSpPr>
        <p:spPr>
          <a:xfrm>
            <a:off x="9308340" y="1229315"/>
            <a:ext cx="7332314" cy="8884876"/>
          </a:xfrm>
          <a:custGeom>
            <a:avLst/>
            <a:gdLst/>
            <a:ahLst/>
            <a:cxnLst/>
            <a:rect l="l" t="t" r="r" b="b"/>
            <a:pathLst>
              <a:path w="7332314" h="8884876">
                <a:moveTo>
                  <a:pt x="0" y="0"/>
                </a:moveTo>
                <a:lnTo>
                  <a:pt x="7332314" y="0"/>
                </a:lnTo>
                <a:lnTo>
                  <a:pt x="7332314" y="8884876"/>
                </a:lnTo>
                <a:lnTo>
                  <a:pt x="0" y="8884876"/>
                </a:lnTo>
                <a:lnTo>
                  <a:pt x="0" y="0"/>
                </a:lnTo>
                <a:close/>
              </a:path>
            </a:pathLst>
          </a:custGeom>
          <a:blipFill>
            <a:blip r:embed="rId1"/>
            <a:stretch>
              <a:fillRect t="-5083" b="-5083"/>
            </a:stretch>
          </a:blipFill>
        </p:spPr>
      </p:sp>
      <p:sp>
        <p:nvSpPr>
          <p:cNvPr id="3" name="Freeform 3"/>
          <p:cNvSpPr/>
          <p:nvPr/>
        </p:nvSpPr>
        <p:spPr>
          <a:xfrm>
            <a:off x="1258698" y="1171712"/>
            <a:ext cx="6615410" cy="9000082"/>
          </a:xfrm>
          <a:custGeom>
            <a:avLst/>
            <a:gdLst/>
            <a:ahLst/>
            <a:cxnLst/>
            <a:rect l="l" t="t" r="r" b="b"/>
            <a:pathLst>
              <a:path w="6615410" h="9000082">
                <a:moveTo>
                  <a:pt x="0" y="0"/>
                </a:moveTo>
                <a:lnTo>
                  <a:pt x="6615410" y="0"/>
                </a:lnTo>
                <a:lnTo>
                  <a:pt x="6615410" y="9000082"/>
                </a:lnTo>
                <a:lnTo>
                  <a:pt x="0" y="9000082"/>
                </a:lnTo>
                <a:lnTo>
                  <a:pt x="0" y="0"/>
                </a:lnTo>
                <a:close/>
              </a:path>
            </a:pathLst>
          </a:custGeom>
          <a:blipFill>
            <a:blip r:embed="rId2"/>
            <a:stretch>
              <a:fillRect l="-33739" r="-47876"/>
            </a:stretch>
          </a:blipFill>
        </p:spPr>
      </p:sp>
      <p:sp>
        <p:nvSpPr>
          <p:cNvPr id="4" name="TextBox 4"/>
          <p:cNvSpPr txBox="1"/>
          <p:nvPr/>
        </p:nvSpPr>
        <p:spPr>
          <a:xfrm>
            <a:off x="4024974" y="207645"/>
            <a:ext cx="9779198" cy="821055"/>
          </a:xfrm>
          <a:prstGeom prst="rect">
            <a:avLst/>
          </a:prstGeom>
        </p:spPr>
        <p:txBody>
          <a:bodyPr lIns="0" tIns="0" rIns="0" bIns="0" rtlCol="0" anchor="t">
            <a:spAutoFit/>
          </a:bodyPr>
          <a:lstStyle/>
          <a:p>
            <a:pPr marL="0" lvl="0" indent="0" algn="ctr">
              <a:lnSpc>
                <a:spcPts val="6720"/>
              </a:lnSpc>
              <a:spcBef>
                <a:spcPct val="0"/>
              </a:spcBef>
            </a:pPr>
            <a:r>
              <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rPr>
              <a:t>Φωτογραφίες απο τη δράση</a:t>
            </a:r>
            <a:endPar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Freeform 2"/>
          <p:cNvSpPr/>
          <p:nvPr/>
        </p:nvSpPr>
        <p:spPr>
          <a:xfrm>
            <a:off x="9308340" y="1229315"/>
            <a:ext cx="7332314" cy="8884876"/>
          </a:xfrm>
          <a:custGeom>
            <a:avLst/>
            <a:gdLst/>
            <a:ahLst/>
            <a:cxnLst/>
            <a:rect l="l" t="t" r="r" b="b"/>
            <a:pathLst>
              <a:path w="7332314" h="8884876">
                <a:moveTo>
                  <a:pt x="0" y="0"/>
                </a:moveTo>
                <a:lnTo>
                  <a:pt x="7332314" y="0"/>
                </a:lnTo>
                <a:lnTo>
                  <a:pt x="7332314" y="8884876"/>
                </a:lnTo>
                <a:lnTo>
                  <a:pt x="0" y="8884876"/>
                </a:lnTo>
                <a:lnTo>
                  <a:pt x="0" y="0"/>
                </a:lnTo>
                <a:close/>
              </a:path>
            </a:pathLst>
          </a:custGeom>
          <a:blipFill>
            <a:blip r:embed="rId1"/>
            <a:stretch>
              <a:fillRect l="-30880" r="-30880"/>
            </a:stretch>
          </a:blipFill>
        </p:spPr>
      </p:sp>
      <p:sp>
        <p:nvSpPr>
          <p:cNvPr id="3" name="Freeform 3"/>
          <p:cNvSpPr/>
          <p:nvPr/>
        </p:nvSpPr>
        <p:spPr>
          <a:xfrm>
            <a:off x="1258698" y="1171712"/>
            <a:ext cx="6615410" cy="9000082"/>
          </a:xfrm>
          <a:custGeom>
            <a:avLst/>
            <a:gdLst/>
            <a:ahLst/>
            <a:cxnLst/>
            <a:rect l="l" t="t" r="r" b="b"/>
            <a:pathLst>
              <a:path w="6615410" h="9000082">
                <a:moveTo>
                  <a:pt x="0" y="0"/>
                </a:moveTo>
                <a:lnTo>
                  <a:pt x="6615410" y="0"/>
                </a:lnTo>
                <a:lnTo>
                  <a:pt x="6615410" y="9000082"/>
                </a:lnTo>
                <a:lnTo>
                  <a:pt x="0" y="9000082"/>
                </a:lnTo>
                <a:lnTo>
                  <a:pt x="0" y="0"/>
                </a:lnTo>
                <a:close/>
              </a:path>
            </a:pathLst>
          </a:custGeom>
          <a:blipFill>
            <a:blip r:embed="rId2"/>
            <a:stretch>
              <a:fillRect l="-955" r="-955"/>
            </a:stretch>
          </a:blipFill>
        </p:spPr>
      </p:sp>
      <p:sp>
        <p:nvSpPr>
          <p:cNvPr id="4" name="TextBox 4"/>
          <p:cNvSpPr txBox="1"/>
          <p:nvPr/>
        </p:nvSpPr>
        <p:spPr>
          <a:xfrm>
            <a:off x="4024974" y="207645"/>
            <a:ext cx="9779198" cy="821055"/>
          </a:xfrm>
          <a:prstGeom prst="rect">
            <a:avLst/>
          </a:prstGeom>
        </p:spPr>
        <p:txBody>
          <a:bodyPr lIns="0" tIns="0" rIns="0" bIns="0" rtlCol="0" anchor="t">
            <a:spAutoFit/>
          </a:bodyPr>
          <a:lstStyle/>
          <a:p>
            <a:pPr marL="0" lvl="0" indent="0" algn="ctr">
              <a:lnSpc>
                <a:spcPts val="6720"/>
              </a:lnSpc>
              <a:spcBef>
                <a:spcPct val="0"/>
              </a:spcBef>
            </a:pPr>
            <a:r>
              <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rPr>
              <a:t>Φωτογραφίες απο τη δράση</a:t>
            </a:r>
            <a:endPar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Freeform 2"/>
          <p:cNvSpPr/>
          <p:nvPr/>
        </p:nvSpPr>
        <p:spPr>
          <a:xfrm>
            <a:off x="1898629" y="1286918"/>
            <a:ext cx="14490743" cy="9000082"/>
          </a:xfrm>
          <a:custGeom>
            <a:avLst/>
            <a:gdLst/>
            <a:ahLst/>
            <a:cxnLst/>
            <a:rect l="l" t="t" r="r" b="b"/>
            <a:pathLst>
              <a:path w="14490743" h="9000082">
                <a:moveTo>
                  <a:pt x="0" y="0"/>
                </a:moveTo>
                <a:lnTo>
                  <a:pt x="14490742" y="0"/>
                </a:lnTo>
                <a:lnTo>
                  <a:pt x="14490742" y="9000082"/>
                </a:lnTo>
                <a:lnTo>
                  <a:pt x="0" y="9000082"/>
                </a:lnTo>
                <a:lnTo>
                  <a:pt x="0" y="0"/>
                </a:lnTo>
                <a:close/>
              </a:path>
            </a:pathLst>
          </a:custGeom>
          <a:blipFill>
            <a:blip r:embed="rId1"/>
            <a:stretch>
              <a:fillRect t="-10304" b="-10304"/>
            </a:stretch>
          </a:blipFill>
        </p:spPr>
      </p:sp>
      <p:sp>
        <p:nvSpPr>
          <p:cNvPr id="3" name="TextBox 3"/>
          <p:cNvSpPr txBox="1"/>
          <p:nvPr/>
        </p:nvSpPr>
        <p:spPr>
          <a:xfrm>
            <a:off x="4024974" y="207645"/>
            <a:ext cx="9779198" cy="821055"/>
          </a:xfrm>
          <a:prstGeom prst="rect">
            <a:avLst/>
          </a:prstGeom>
        </p:spPr>
        <p:txBody>
          <a:bodyPr lIns="0" tIns="0" rIns="0" bIns="0" rtlCol="0" anchor="t">
            <a:spAutoFit/>
          </a:bodyPr>
          <a:lstStyle/>
          <a:p>
            <a:pPr marL="0" lvl="0" indent="0" algn="ctr">
              <a:lnSpc>
                <a:spcPts val="6720"/>
              </a:lnSpc>
              <a:spcBef>
                <a:spcPct val="0"/>
              </a:spcBef>
            </a:pPr>
            <a:r>
              <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rPr>
              <a:t>Φωτογραφίες απο τη δράση</a:t>
            </a:r>
            <a:endPar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Freeform 2"/>
          <p:cNvSpPr/>
          <p:nvPr/>
        </p:nvSpPr>
        <p:spPr>
          <a:xfrm>
            <a:off x="1898629" y="1286918"/>
            <a:ext cx="14490743" cy="9000082"/>
          </a:xfrm>
          <a:custGeom>
            <a:avLst/>
            <a:gdLst/>
            <a:ahLst/>
            <a:cxnLst/>
            <a:rect l="l" t="t" r="r" b="b"/>
            <a:pathLst>
              <a:path w="14490743" h="9000082">
                <a:moveTo>
                  <a:pt x="0" y="0"/>
                </a:moveTo>
                <a:lnTo>
                  <a:pt x="14490742" y="0"/>
                </a:lnTo>
                <a:lnTo>
                  <a:pt x="14490742" y="9000082"/>
                </a:lnTo>
                <a:lnTo>
                  <a:pt x="0" y="9000082"/>
                </a:lnTo>
                <a:lnTo>
                  <a:pt x="0" y="0"/>
                </a:lnTo>
                <a:close/>
              </a:path>
            </a:pathLst>
          </a:custGeom>
          <a:blipFill>
            <a:blip r:embed="rId1"/>
            <a:stretch>
              <a:fillRect t="-10304" b="-10304"/>
            </a:stretch>
          </a:blipFill>
        </p:spPr>
      </p:sp>
      <p:sp>
        <p:nvSpPr>
          <p:cNvPr id="3" name="TextBox 3"/>
          <p:cNvSpPr txBox="1"/>
          <p:nvPr/>
        </p:nvSpPr>
        <p:spPr>
          <a:xfrm>
            <a:off x="4024974" y="207645"/>
            <a:ext cx="9779198" cy="821055"/>
          </a:xfrm>
          <a:prstGeom prst="rect">
            <a:avLst/>
          </a:prstGeom>
        </p:spPr>
        <p:txBody>
          <a:bodyPr lIns="0" tIns="0" rIns="0" bIns="0" rtlCol="0" anchor="t">
            <a:spAutoFit/>
          </a:bodyPr>
          <a:lstStyle/>
          <a:p>
            <a:pPr marL="0" lvl="0" indent="0" algn="ctr">
              <a:lnSpc>
                <a:spcPts val="6720"/>
              </a:lnSpc>
              <a:spcBef>
                <a:spcPct val="0"/>
              </a:spcBef>
            </a:pPr>
            <a:r>
              <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rPr>
              <a:t>Φωτογραφίες απο τη δράση</a:t>
            </a:r>
            <a:endPar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TextBox 2"/>
          <p:cNvSpPr txBox="1"/>
          <p:nvPr/>
        </p:nvSpPr>
        <p:spPr>
          <a:xfrm>
            <a:off x="514350" y="2719705"/>
            <a:ext cx="17259300" cy="5380990"/>
          </a:xfrm>
          <a:prstGeom prst="rect">
            <a:avLst/>
          </a:prstGeom>
        </p:spPr>
        <p:txBody>
          <a:bodyPr lIns="0" tIns="0" rIns="0" bIns="0" rtlCol="0" anchor="t">
            <a:spAutoFit/>
          </a:bodyPr>
          <a:lstStyle/>
          <a:p>
            <a:pPr marL="0" lvl="0" indent="0" algn="l">
              <a:lnSpc>
                <a:spcPts val="4760"/>
              </a:lnSpc>
              <a:spcBef>
                <a:spcPct val="0"/>
              </a:spcBef>
            </a:pPr>
            <a:r>
              <a:rPr lang="en-US" sz="3400">
                <a:solidFill>
                  <a:srgbClr val="000000"/>
                </a:solidFill>
                <a:latin typeface="Roboto Mono"/>
                <a:ea typeface="Roboto Mono"/>
                <a:cs typeface="Roboto Mono"/>
                <a:sym typeface="Roboto Mono"/>
              </a:rPr>
              <a:t>Σκοπός της δ</a:t>
            </a:r>
            <a:r>
              <a:rPr lang="en-US" sz="3400" u="none" strike="noStrike">
                <a:solidFill>
                  <a:srgbClr val="000000"/>
                </a:solidFill>
                <a:latin typeface="Roboto Mono"/>
                <a:ea typeface="Roboto Mono"/>
                <a:cs typeface="Roboto Mono"/>
                <a:sym typeface="Roboto Mono"/>
              </a:rPr>
              <a:t>ράσης ήταν η ευαισθητοποίηση των μαθητών/τριών σε θέματα που αφορούν τη βιώσιμη κατανάλωση, την ανακύκλωση, την επαναχρησιμοποίηση ρούχων και αντικειμένων, καθώς και την κοινωνική προσφορά.</a:t>
            </a:r>
            <a:endParaRPr lang="en-US" sz="3400" u="none" strike="noStrike">
              <a:solidFill>
                <a:srgbClr val="000000"/>
              </a:solidFill>
              <a:latin typeface="Roboto Mono"/>
              <a:ea typeface="Roboto Mono"/>
              <a:cs typeface="Roboto Mono"/>
              <a:sym typeface="Roboto Mono"/>
            </a:endParaRPr>
          </a:p>
          <a:p>
            <a:pPr marL="0" lvl="0" indent="0" algn="l">
              <a:lnSpc>
                <a:spcPts val="4760"/>
              </a:lnSpc>
              <a:spcBef>
                <a:spcPct val="0"/>
              </a:spcBef>
            </a:pPr>
            <a:r>
              <a:rPr lang="en-US" sz="3400" u="none" strike="noStrike">
                <a:solidFill>
                  <a:srgbClr val="000000"/>
                </a:solidFill>
                <a:latin typeface="Roboto Mono"/>
                <a:ea typeface="Roboto Mono"/>
                <a:cs typeface="Roboto Mono"/>
                <a:sym typeface="Roboto Mono"/>
              </a:rPr>
              <a:t>Κατά τη διάρκεια της δράσης, οι μαθητές/τριες οργάνωσαν τη συλλογή και διαλογή ρούχων και αντικειμένων σε καλή κατάσταση, τα οποία προσφέρθηκαν σε κοινωνικές δομές με στόχο την υποστήριξη ευάλωτων ομάδων και την ενίσχυση της έννοιας της αλληλεγγύης.</a:t>
            </a:r>
            <a:endParaRPr lang="en-US" sz="3400" u="none" strike="noStrike">
              <a:solidFill>
                <a:srgbClr val="000000"/>
              </a:solidFill>
              <a:latin typeface="Roboto Mono"/>
              <a:ea typeface="Roboto Mono"/>
              <a:cs typeface="Roboto Mono"/>
              <a:sym typeface="Roboto Mono"/>
            </a:endParaRPr>
          </a:p>
          <a:p>
            <a:pPr marL="0" lvl="0" indent="0" algn="l">
              <a:lnSpc>
                <a:spcPts val="4760"/>
              </a:lnSpc>
              <a:spcBef>
                <a:spcPct val="0"/>
              </a:spcBef>
            </a:pPr>
            <a:endParaRPr lang="en-US" sz="3400" u="none" strike="noStrike">
              <a:solidFill>
                <a:srgbClr val="000000"/>
              </a:solidFill>
              <a:latin typeface="Roboto Mono"/>
              <a:ea typeface="Roboto Mono"/>
              <a:cs typeface="Roboto Mono"/>
              <a:sym typeface="Roboto Mono"/>
            </a:endParaRPr>
          </a:p>
        </p:txBody>
      </p:sp>
      <p:sp>
        <p:nvSpPr>
          <p:cNvPr id="3" name="Freeform 3"/>
          <p:cNvSpPr/>
          <p:nvPr/>
        </p:nvSpPr>
        <p:spPr>
          <a:xfrm>
            <a:off x="13430346" y="8726479"/>
            <a:ext cx="4857654" cy="1560521"/>
          </a:xfrm>
          <a:custGeom>
            <a:avLst/>
            <a:gdLst/>
            <a:ahLst/>
            <a:cxnLst/>
            <a:rect l="l" t="t" r="r" b="b"/>
            <a:pathLst>
              <a:path w="4857654" h="1560521">
                <a:moveTo>
                  <a:pt x="0" y="0"/>
                </a:moveTo>
                <a:lnTo>
                  <a:pt x="4857654" y="0"/>
                </a:lnTo>
                <a:lnTo>
                  <a:pt x="4857654" y="1560521"/>
                </a:lnTo>
                <a:lnTo>
                  <a:pt x="0" y="1560521"/>
                </a:lnTo>
                <a:lnTo>
                  <a:pt x="0" y="0"/>
                </a:lnTo>
                <a:close/>
              </a:path>
            </a:pathLst>
          </a:custGeom>
          <a:blipFill>
            <a:blip r:embed="rId1"/>
            <a:stretch>
              <a:fillRect/>
            </a:stretch>
          </a:blipFill>
        </p:spPr>
      </p:sp>
      <p:sp>
        <p:nvSpPr>
          <p:cNvPr id="4" name="TextBox 4"/>
          <p:cNvSpPr txBox="1"/>
          <p:nvPr/>
        </p:nvSpPr>
        <p:spPr>
          <a:xfrm>
            <a:off x="514350" y="895350"/>
            <a:ext cx="6528554" cy="948690"/>
          </a:xfrm>
          <a:prstGeom prst="rect">
            <a:avLst/>
          </a:prstGeom>
        </p:spPr>
        <p:txBody>
          <a:bodyPr lIns="0" tIns="0" rIns="0" bIns="0" rtlCol="0" anchor="t">
            <a:spAutoFit/>
          </a:bodyPr>
          <a:lstStyle/>
          <a:p>
            <a:pPr algn="ctr">
              <a:lnSpc>
                <a:spcPts val="7560"/>
              </a:lnSpc>
            </a:pPr>
            <a:r>
              <a:rPr lang="en-US" sz="5400" b="1">
                <a:solidFill>
                  <a:srgbClr val="000000"/>
                </a:solidFill>
                <a:latin typeface="Arimo Bold" panose="020B0704020202020204"/>
                <a:ea typeface="Arimo Bold" panose="020B0704020202020204"/>
                <a:cs typeface="Arimo Bold" panose="020B0704020202020204"/>
                <a:sym typeface="Arimo Bold" panose="020B0704020202020204"/>
              </a:rPr>
              <a:t>Σύντομη περιγραφή</a:t>
            </a:r>
            <a:endParaRPr lang="en-US" sz="5400" b="1">
              <a:solidFill>
                <a:srgbClr val="000000"/>
              </a:solidFill>
              <a:latin typeface="Arimo Bold" panose="020B0704020202020204"/>
              <a:ea typeface="Arimo Bold" panose="020B0704020202020204"/>
              <a:cs typeface="Arimo Bold" panose="020B0704020202020204"/>
              <a:sym typeface="Arimo Bold" panose="020B0704020202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Freeform 2"/>
          <p:cNvSpPr/>
          <p:nvPr/>
        </p:nvSpPr>
        <p:spPr>
          <a:xfrm>
            <a:off x="13430346" y="8726479"/>
            <a:ext cx="4857654" cy="1560521"/>
          </a:xfrm>
          <a:custGeom>
            <a:avLst/>
            <a:gdLst/>
            <a:ahLst/>
            <a:cxnLst/>
            <a:rect l="l" t="t" r="r" b="b"/>
            <a:pathLst>
              <a:path w="4857654" h="1560521">
                <a:moveTo>
                  <a:pt x="0" y="0"/>
                </a:moveTo>
                <a:lnTo>
                  <a:pt x="4857654" y="0"/>
                </a:lnTo>
                <a:lnTo>
                  <a:pt x="4857654" y="1560521"/>
                </a:lnTo>
                <a:lnTo>
                  <a:pt x="0" y="1560521"/>
                </a:lnTo>
                <a:lnTo>
                  <a:pt x="0" y="0"/>
                </a:lnTo>
                <a:close/>
              </a:path>
            </a:pathLst>
          </a:custGeom>
          <a:blipFill>
            <a:blip r:embed="rId1"/>
            <a:stretch>
              <a:fillRect/>
            </a:stretch>
          </a:blipFill>
        </p:spPr>
      </p:sp>
      <p:sp>
        <p:nvSpPr>
          <p:cNvPr id="3" name="TextBox 3"/>
          <p:cNvSpPr txBox="1"/>
          <p:nvPr/>
        </p:nvSpPr>
        <p:spPr>
          <a:xfrm>
            <a:off x="0" y="177270"/>
            <a:ext cx="10273875" cy="882650"/>
          </a:xfrm>
          <a:prstGeom prst="rect">
            <a:avLst/>
          </a:prstGeom>
        </p:spPr>
        <p:txBody>
          <a:bodyPr lIns="0" tIns="0" rIns="0" bIns="0" rtlCol="0" anchor="t">
            <a:spAutoFit/>
          </a:bodyPr>
          <a:lstStyle/>
          <a:p>
            <a:pPr algn="ctr">
              <a:lnSpc>
                <a:spcPts val="7000"/>
              </a:lnSpc>
            </a:pPr>
            <a:r>
              <a:rPr lang="en-US" sz="5000" b="1">
                <a:solidFill>
                  <a:srgbClr val="000000"/>
                </a:solidFill>
                <a:latin typeface="Arimo Bold" panose="020B0704020202020204"/>
                <a:ea typeface="Arimo Bold" panose="020B0704020202020204"/>
                <a:cs typeface="Arimo Bold" panose="020B0704020202020204"/>
                <a:sym typeface="Arimo Bold" panose="020B0704020202020204"/>
              </a:rPr>
              <a:t>Στάδια Υλοποίησης της Δράσης</a:t>
            </a:r>
            <a:endParaRPr lang="en-US" sz="5000" b="1">
              <a:solidFill>
                <a:srgbClr val="000000"/>
              </a:solidFill>
              <a:latin typeface="Arimo Bold" panose="020B0704020202020204"/>
              <a:ea typeface="Arimo Bold" panose="020B0704020202020204"/>
              <a:cs typeface="Arimo Bold" panose="020B0704020202020204"/>
              <a:sym typeface="Arimo Bold" panose="020B0704020202020204"/>
            </a:endParaRPr>
          </a:p>
        </p:txBody>
      </p:sp>
      <p:sp>
        <p:nvSpPr>
          <p:cNvPr id="4" name="TextBox 4"/>
          <p:cNvSpPr txBox="1"/>
          <p:nvPr/>
        </p:nvSpPr>
        <p:spPr>
          <a:xfrm>
            <a:off x="448991" y="1477010"/>
            <a:ext cx="14277134" cy="8181340"/>
          </a:xfrm>
          <a:prstGeom prst="rect">
            <a:avLst/>
          </a:prstGeom>
        </p:spPr>
        <p:txBody>
          <a:bodyPr lIns="0" tIns="0" rIns="0" bIns="0" rtlCol="0" anchor="t">
            <a:spAutoFit/>
          </a:bodyPr>
          <a:lstStyle/>
          <a:p>
            <a:pPr marL="734060" lvl="1" indent="-367030" algn="l">
              <a:lnSpc>
                <a:spcPts val="4760"/>
              </a:lnSpc>
              <a:buAutoNum type="arabicPeriod"/>
            </a:pPr>
            <a:r>
              <a:rPr lang="en-US" sz="3400" b="1">
                <a:solidFill>
                  <a:srgbClr val="000000"/>
                </a:solidFill>
                <a:latin typeface="Roboto Mono Bold"/>
                <a:ea typeface="Roboto Mono Bold"/>
                <a:cs typeface="Roboto Mono Bold"/>
                <a:sym typeface="Roboto Mono Bold"/>
              </a:rPr>
              <a:t>Συλλογή Αντικειμένων</a:t>
            </a:r>
            <a:endParaRPr lang="en-US" sz="3400" b="1">
              <a:solidFill>
                <a:srgbClr val="000000"/>
              </a:solidFill>
              <a:latin typeface="Roboto Mono Bold"/>
              <a:ea typeface="Roboto Mono Bold"/>
              <a:cs typeface="Roboto Mono Bold"/>
              <a:sym typeface="Roboto Mono Bold"/>
            </a:endParaRPr>
          </a:p>
          <a:p>
            <a:pPr algn="just">
              <a:lnSpc>
                <a:spcPts val="3690"/>
              </a:lnSpc>
            </a:pPr>
            <a:r>
              <a:rPr lang="en-US" sz="3100" spc="80">
                <a:solidFill>
                  <a:srgbClr val="000000"/>
                </a:solidFill>
                <a:latin typeface="Roboto Mono"/>
                <a:ea typeface="Roboto Mono"/>
                <a:cs typeface="Roboto Mono"/>
                <a:sym typeface="Roboto Mono"/>
              </a:rPr>
              <a:t>  Οι μαθητές/τριες και οι εκπαιδευτικοί συγκέντρωσαν ρούχα  και διάφορα αντικείμενα σε καλή κατάσταση, από το σχολικό και οικογενειακό τους περιβάλλον.</a:t>
            </a:r>
            <a:endParaRPr lang="en-US" sz="3100" spc="80">
              <a:solidFill>
                <a:srgbClr val="000000"/>
              </a:solidFill>
              <a:latin typeface="Roboto Mono"/>
              <a:ea typeface="Roboto Mono"/>
              <a:cs typeface="Roboto Mono"/>
              <a:sym typeface="Roboto Mono"/>
            </a:endParaRPr>
          </a:p>
          <a:p>
            <a:pPr algn="just">
              <a:lnSpc>
                <a:spcPts val="3690"/>
              </a:lnSpc>
            </a:pPr>
            <a:endParaRPr lang="en-US" sz="3100" spc="80">
              <a:solidFill>
                <a:srgbClr val="000000"/>
              </a:solidFill>
              <a:latin typeface="Roboto Mono"/>
              <a:ea typeface="Roboto Mono"/>
              <a:cs typeface="Roboto Mono"/>
              <a:sym typeface="Roboto Mono"/>
            </a:endParaRPr>
          </a:p>
          <a:p>
            <a:pPr algn="l">
              <a:lnSpc>
                <a:spcPts val="4760"/>
              </a:lnSpc>
            </a:pPr>
            <a:r>
              <a:rPr lang="en-US" sz="3400">
                <a:solidFill>
                  <a:srgbClr val="000000"/>
                </a:solidFill>
                <a:latin typeface="Roboto Mono"/>
                <a:ea typeface="Roboto Mono"/>
                <a:cs typeface="Roboto Mono"/>
                <a:sym typeface="Roboto Mono"/>
              </a:rPr>
              <a:t>2.</a:t>
            </a:r>
            <a:r>
              <a:rPr lang="en-US" sz="3400" b="1">
                <a:solidFill>
                  <a:srgbClr val="000000"/>
                </a:solidFill>
                <a:latin typeface="Roboto Mono Bold"/>
                <a:ea typeface="Roboto Mono Bold"/>
                <a:cs typeface="Roboto Mono Bold"/>
                <a:sym typeface="Roboto Mono Bold"/>
              </a:rPr>
              <a:t>Ταξινόμηση &amp; Οργάνωση Υλικού</a:t>
            </a:r>
            <a:endParaRPr lang="en-US" sz="3400" b="1">
              <a:solidFill>
                <a:srgbClr val="000000"/>
              </a:solidFill>
              <a:latin typeface="Roboto Mono Bold"/>
              <a:ea typeface="Roboto Mono Bold"/>
              <a:cs typeface="Roboto Mono Bold"/>
              <a:sym typeface="Roboto Mono Bold"/>
            </a:endParaRPr>
          </a:p>
          <a:p>
            <a:pPr algn="l">
              <a:lnSpc>
                <a:spcPts val="4480"/>
              </a:lnSpc>
            </a:pPr>
            <a:r>
              <a:rPr lang="en-US" sz="3200">
                <a:solidFill>
                  <a:srgbClr val="000000"/>
                </a:solidFill>
                <a:latin typeface="Roboto Mono"/>
                <a:ea typeface="Roboto Mono"/>
                <a:cs typeface="Roboto Mono"/>
                <a:sym typeface="Roboto Mono"/>
              </a:rPr>
              <a:t>Το συγκεντρωμένο υλικό ταξινομήθηκε με βάση την κατηγορία (ρούχα, αξεσουάρ, είδη σπιτιού κ.λπ.) και οργανώθηκε ανάλογα με την καταλληλότητά του.</a:t>
            </a:r>
            <a:endParaRPr lang="en-US" sz="3200">
              <a:solidFill>
                <a:srgbClr val="000000"/>
              </a:solidFill>
              <a:latin typeface="Roboto Mono"/>
              <a:ea typeface="Roboto Mono"/>
              <a:cs typeface="Roboto Mono"/>
              <a:sym typeface="Roboto Mono"/>
            </a:endParaRPr>
          </a:p>
          <a:p>
            <a:pPr algn="l">
              <a:lnSpc>
                <a:spcPts val="4480"/>
              </a:lnSpc>
            </a:pPr>
            <a:endParaRPr lang="en-US" sz="3200">
              <a:solidFill>
                <a:srgbClr val="000000"/>
              </a:solidFill>
              <a:latin typeface="Roboto Mono"/>
              <a:ea typeface="Roboto Mono"/>
              <a:cs typeface="Roboto Mono"/>
              <a:sym typeface="Roboto Mono"/>
            </a:endParaRPr>
          </a:p>
          <a:p>
            <a:pPr algn="l">
              <a:lnSpc>
                <a:spcPts val="4760"/>
              </a:lnSpc>
            </a:pPr>
            <a:r>
              <a:rPr lang="en-US" sz="3400">
                <a:solidFill>
                  <a:srgbClr val="000000"/>
                </a:solidFill>
                <a:latin typeface="Roboto Mono"/>
                <a:ea typeface="Roboto Mono"/>
                <a:cs typeface="Roboto Mono"/>
                <a:sym typeface="Roboto Mono"/>
              </a:rPr>
              <a:t>3</a:t>
            </a:r>
            <a:r>
              <a:rPr lang="en-US" sz="3400" b="1">
                <a:solidFill>
                  <a:srgbClr val="000000"/>
                </a:solidFill>
                <a:latin typeface="Roboto Mono Bold"/>
                <a:ea typeface="Roboto Mono Bold"/>
                <a:cs typeface="Roboto Mono Bold"/>
                <a:sym typeface="Roboto Mono Bold"/>
              </a:rPr>
              <a:t>.Καταγραφή σε Αρχείο Excel</a:t>
            </a:r>
            <a:endParaRPr lang="en-US" sz="3400" b="1">
              <a:solidFill>
                <a:srgbClr val="000000"/>
              </a:solidFill>
              <a:latin typeface="Roboto Mono Bold"/>
              <a:ea typeface="Roboto Mono Bold"/>
              <a:cs typeface="Roboto Mono Bold"/>
              <a:sym typeface="Roboto Mono Bold"/>
            </a:endParaRPr>
          </a:p>
          <a:p>
            <a:pPr algn="l">
              <a:lnSpc>
                <a:spcPts val="4480"/>
              </a:lnSpc>
            </a:pPr>
            <a:r>
              <a:rPr lang="en-US" sz="3200">
                <a:solidFill>
                  <a:srgbClr val="000000"/>
                </a:solidFill>
                <a:latin typeface="Roboto Mono"/>
                <a:ea typeface="Roboto Mono"/>
                <a:cs typeface="Roboto Mono"/>
                <a:sym typeface="Roboto Mono"/>
              </a:rPr>
              <a:t>Οι μαθητές/τριες δημιούργησαν ηλεκτρονικό αρχείο (Excel) με καταγραφή του υλικού, κατηγοριοποιημένο για καλύτερη διαχείριση και παρακολούθηση.</a:t>
            </a:r>
            <a:endParaRPr lang="en-US" sz="3200">
              <a:solidFill>
                <a:srgbClr val="000000"/>
              </a:solidFill>
              <a:latin typeface="Roboto Mono"/>
              <a:ea typeface="Roboto Mono"/>
              <a:cs typeface="Roboto Mono"/>
              <a:sym typeface="Roboto Mono"/>
            </a:endParaRPr>
          </a:p>
          <a:p>
            <a:pPr marL="0" lvl="0" indent="0" algn="l">
              <a:lnSpc>
                <a:spcPts val="4760"/>
              </a:lnSpc>
              <a:spcBef>
                <a:spcPct val="0"/>
              </a:spcBef>
            </a:pPr>
            <a:endParaRPr lang="en-US" sz="3200">
              <a:solidFill>
                <a:srgbClr val="000000"/>
              </a:solidFill>
              <a:latin typeface="Roboto Mono"/>
              <a:ea typeface="Roboto Mono"/>
              <a:cs typeface="Roboto Mono"/>
              <a:sym typeface="Roboto Mon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TextBox 2"/>
          <p:cNvSpPr txBox="1"/>
          <p:nvPr/>
        </p:nvSpPr>
        <p:spPr>
          <a:xfrm>
            <a:off x="687332" y="922983"/>
            <a:ext cx="15846641" cy="8450558"/>
          </a:xfrm>
          <a:prstGeom prst="rect">
            <a:avLst/>
          </a:prstGeom>
        </p:spPr>
        <p:txBody>
          <a:bodyPr lIns="0" tIns="0" rIns="0" bIns="0" rtlCol="0" anchor="t">
            <a:spAutoFit/>
          </a:bodyPr>
          <a:lstStyle/>
          <a:p>
            <a:pPr algn="just">
              <a:lnSpc>
                <a:spcPts val="4095"/>
              </a:lnSpc>
            </a:pPr>
            <a:r>
              <a:rPr lang="en-US" sz="3440" b="1" spc="89">
                <a:solidFill>
                  <a:srgbClr val="000000"/>
                </a:solidFill>
                <a:latin typeface="Roboto Mono Bold"/>
                <a:ea typeface="Roboto Mono Bold"/>
                <a:cs typeface="Roboto Mono Bold"/>
                <a:sym typeface="Roboto Mono Bold"/>
              </a:rPr>
              <a:t>4.Εκπαίδευση σε Θέματα Βιωσιμότητας</a:t>
            </a:r>
            <a:endParaRPr lang="en-US" sz="3440" b="1" spc="89">
              <a:solidFill>
                <a:srgbClr val="000000"/>
              </a:solidFill>
              <a:latin typeface="Roboto Mono Bold"/>
              <a:ea typeface="Roboto Mono Bold"/>
              <a:cs typeface="Roboto Mono Bold"/>
              <a:sym typeface="Roboto Mono Bold"/>
            </a:endParaRPr>
          </a:p>
          <a:p>
            <a:pPr algn="just">
              <a:lnSpc>
                <a:spcPts val="4095"/>
              </a:lnSpc>
            </a:pPr>
            <a:endParaRPr lang="en-US" sz="3440" b="1" spc="89">
              <a:solidFill>
                <a:srgbClr val="000000"/>
              </a:solidFill>
              <a:latin typeface="Roboto Mono Bold"/>
              <a:ea typeface="Roboto Mono Bold"/>
              <a:cs typeface="Roboto Mono Bold"/>
              <a:sym typeface="Roboto Mono Bold"/>
            </a:endParaRPr>
          </a:p>
          <a:p>
            <a:pPr algn="just">
              <a:lnSpc>
                <a:spcPts val="3855"/>
              </a:lnSpc>
            </a:pPr>
            <a:r>
              <a:rPr lang="en-US" sz="3240" spc="84">
                <a:solidFill>
                  <a:srgbClr val="000000"/>
                </a:solidFill>
                <a:latin typeface="Roboto Mono"/>
                <a:ea typeface="Roboto Mono"/>
                <a:cs typeface="Roboto Mono"/>
                <a:sym typeface="Roboto Mono"/>
              </a:rPr>
              <a:t>Πραγματοποιήθηκε ενημέρωση για τους 17 Στόχους Βιώσιμης Ανάπτυξης με έμφαση στην υπεύθυνη κατανάλωση και παραγωγή.</a:t>
            </a:r>
            <a:endParaRPr lang="en-US" sz="3240" spc="84">
              <a:solidFill>
                <a:srgbClr val="000000"/>
              </a:solidFill>
              <a:latin typeface="Roboto Mono"/>
              <a:ea typeface="Roboto Mono"/>
              <a:cs typeface="Roboto Mono"/>
              <a:sym typeface="Roboto Mono"/>
            </a:endParaRPr>
          </a:p>
          <a:p>
            <a:pPr algn="just">
              <a:lnSpc>
                <a:spcPts val="3855"/>
              </a:lnSpc>
            </a:pPr>
            <a:endParaRPr lang="en-US" sz="3240" spc="84">
              <a:solidFill>
                <a:srgbClr val="000000"/>
              </a:solidFill>
              <a:latin typeface="Roboto Mono"/>
              <a:ea typeface="Roboto Mono"/>
              <a:cs typeface="Roboto Mono"/>
              <a:sym typeface="Roboto Mono"/>
            </a:endParaRPr>
          </a:p>
          <a:p>
            <a:pPr algn="just">
              <a:lnSpc>
                <a:spcPts val="4095"/>
              </a:lnSpc>
            </a:pPr>
            <a:r>
              <a:rPr lang="en-US" sz="3440" spc="89">
                <a:solidFill>
                  <a:srgbClr val="000000"/>
                </a:solidFill>
                <a:latin typeface="Roboto Mono"/>
                <a:ea typeface="Roboto Mono"/>
                <a:cs typeface="Roboto Mono"/>
                <a:sym typeface="Roboto Mono"/>
              </a:rPr>
              <a:t>5.</a:t>
            </a:r>
            <a:r>
              <a:rPr lang="en-US" sz="3440" b="1" spc="89">
                <a:solidFill>
                  <a:srgbClr val="000000"/>
                </a:solidFill>
                <a:latin typeface="Roboto Mono Bold"/>
                <a:ea typeface="Roboto Mono Bold"/>
                <a:cs typeface="Roboto Mono Bold"/>
                <a:sym typeface="Roboto Mono Bold"/>
              </a:rPr>
              <a:t>Διαδραστικά Παιχνίδια Ευαισθητοποίησης</a:t>
            </a:r>
            <a:endParaRPr lang="en-US" sz="3440" b="1" spc="89">
              <a:solidFill>
                <a:srgbClr val="000000"/>
              </a:solidFill>
              <a:latin typeface="Roboto Mono Bold"/>
              <a:ea typeface="Roboto Mono Bold"/>
              <a:cs typeface="Roboto Mono Bold"/>
              <a:sym typeface="Roboto Mono Bold"/>
            </a:endParaRPr>
          </a:p>
          <a:p>
            <a:pPr algn="just">
              <a:lnSpc>
                <a:spcPts val="4095"/>
              </a:lnSpc>
            </a:pPr>
            <a:endParaRPr lang="en-US" sz="3440" b="1" spc="89">
              <a:solidFill>
                <a:srgbClr val="000000"/>
              </a:solidFill>
              <a:latin typeface="Roboto Mono Bold"/>
              <a:ea typeface="Roboto Mono Bold"/>
              <a:cs typeface="Roboto Mono Bold"/>
              <a:sym typeface="Roboto Mono Bold"/>
            </a:endParaRPr>
          </a:p>
          <a:p>
            <a:pPr algn="just">
              <a:lnSpc>
                <a:spcPts val="3810"/>
              </a:lnSpc>
            </a:pPr>
            <a:r>
              <a:rPr lang="en-US" sz="3200" spc="83">
                <a:solidFill>
                  <a:srgbClr val="000000"/>
                </a:solidFill>
                <a:latin typeface="Roboto Mono"/>
                <a:ea typeface="Roboto Mono"/>
                <a:cs typeface="Roboto Mono"/>
                <a:sym typeface="Roboto Mono"/>
              </a:rPr>
              <a:t>Οι μαθητές συμμετείχαν σε παιχνίδια και δραστηριότητες που ενίσχυσαν τη γνώση και την κατανόηση των εννοιών της επαναχρησιμοποίησης, της κυκλικής οικονομίας και της ανακύκλωσης.</a:t>
            </a:r>
            <a:endParaRPr lang="en-US" sz="3200" spc="83">
              <a:solidFill>
                <a:srgbClr val="000000"/>
              </a:solidFill>
              <a:latin typeface="Roboto Mono"/>
              <a:ea typeface="Roboto Mono"/>
              <a:cs typeface="Roboto Mono"/>
              <a:sym typeface="Roboto Mono"/>
            </a:endParaRPr>
          </a:p>
          <a:p>
            <a:pPr algn="just">
              <a:lnSpc>
                <a:spcPts val="3810"/>
              </a:lnSpc>
            </a:pPr>
            <a:endParaRPr lang="en-US" sz="3200" spc="83">
              <a:solidFill>
                <a:srgbClr val="000000"/>
              </a:solidFill>
              <a:latin typeface="Roboto Mono"/>
              <a:ea typeface="Roboto Mono"/>
              <a:cs typeface="Roboto Mono"/>
              <a:sym typeface="Roboto Mono"/>
            </a:endParaRPr>
          </a:p>
          <a:p>
            <a:pPr algn="just">
              <a:lnSpc>
                <a:spcPts val="4095"/>
              </a:lnSpc>
            </a:pPr>
            <a:r>
              <a:rPr lang="en-US" sz="3440" spc="89">
                <a:solidFill>
                  <a:srgbClr val="000000"/>
                </a:solidFill>
                <a:latin typeface="Roboto Mono"/>
                <a:ea typeface="Roboto Mono"/>
                <a:cs typeface="Roboto Mono"/>
                <a:sym typeface="Roboto Mono"/>
              </a:rPr>
              <a:t>6.</a:t>
            </a:r>
            <a:r>
              <a:rPr lang="en-US" sz="3440" b="1" spc="89">
                <a:solidFill>
                  <a:srgbClr val="000000"/>
                </a:solidFill>
                <a:latin typeface="Roboto Mono Bold"/>
                <a:ea typeface="Roboto Mono Bold"/>
                <a:cs typeface="Roboto Mono Bold"/>
                <a:sym typeface="Roboto Mono Bold"/>
              </a:rPr>
              <a:t>Προβολή Εκπαιδευτικού Υλικού</a:t>
            </a:r>
            <a:endParaRPr lang="en-US" sz="3440" b="1" spc="89">
              <a:solidFill>
                <a:srgbClr val="000000"/>
              </a:solidFill>
              <a:latin typeface="Roboto Mono Bold"/>
              <a:ea typeface="Roboto Mono Bold"/>
              <a:cs typeface="Roboto Mono Bold"/>
              <a:sym typeface="Roboto Mono Bold"/>
            </a:endParaRPr>
          </a:p>
          <a:p>
            <a:pPr algn="just">
              <a:lnSpc>
                <a:spcPts val="3810"/>
              </a:lnSpc>
            </a:pPr>
            <a:r>
              <a:rPr lang="en-US" sz="3200" spc="83">
                <a:solidFill>
                  <a:srgbClr val="000000"/>
                </a:solidFill>
                <a:latin typeface="Roboto Mono"/>
                <a:ea typeface="Roboto Mono"/>
                <a:cs typeface="Roboto Mono"/>
                <a:sym typeface="Roboto Mono"/>
              </a:rPr>
              <a:t>Προβλήθηκαν βίντεο, παρουσιάσεις και ενημερωτικά σποτ για την ανακύκλωση, την περιβαλλοντική επιβάρυνση από τη βιομηχανία της μόδας και τρόπους μείωσης του οικολογικού αποτυπώματος.</a:t>
            </a:r>
            <a:endParaRPr lang="en-US" sz="3200" spc="83">
              <a:solidFill>
                <a:srgbClr val="000000"/>
              </a:solidFill>
              <a:latin typeface="Roboto Mono"/>
              <a:ea typeface="Roboto Mono"/>
              <a:cs typeface="Roboto Mono"/>
              <a:sym typeface="Roboto Mono"/>
            </a:endParaRPr>
          </a:p>
          <a:p>
            <a:pPr marL="0" lvl="0" indent="0" algn="l">
              <a:lnSpc>
                <a:spcPts val="5285"/>
              </a:lnSpc>
              <a:spcBef>
                <a:spcPct val="0"/>
              </a:spcBef>
            </a:pPr>
            <a:endParaRPr lang="en-US" sz="3200" spc="83">
              <a:solidFill>
                <a:srgbClr val="000000"/>
              </a:solidFill>
              <a:latin typeface="Roboto Mono"/>
              <a:ea typeface="Roboto Mono"/>
              <a:cs typeface="Roboto Mono"/>
              <a:sym typeface="Roboto Mono"/>
            </a:endParaRPr>
          </a:p>
        </p:txBody>
      </p:sp>
      <p:sp>
        <p:nvSpPr>
          <p:cNvPr id="3" name="Freeform 3"/>
          <p:cNvSpPr/>
          <p:nvPr/>
        </p:nvSpPr>
        <p:spPr>
          <a:xfrm>
            <a:off x="13582746" y="8878879"/>
            <a:ext cx="4857654" cy="1560521"/>
          </a:xfrm>
          <a:custGeom>
            <a:avLst/>
            <a:gdLst/>
            <a:ahLst/>
            <a:cxnLst/>
            <a:rect l="l" t="t" r="r" b="b"/>
            <a:pathLst>
              <a:path w="4857654" h="1560521">
                <a:moveTo>
                  <a:pt x="0" y="0"/>
                </a:moveTo>
                <a:lnTo>
                  <a:pt x="4857654" y="0"/>
                </a:lnTo>
                <a:lnTo>
                  <a:pt x="4857654" y="1560521"/>
                </a:lnTo>
                <a:lnTo>
                  <a:pt x="0" y="1560521"/>
                </a:lnTo>
                <a:lnTo>
                  <a:pt x="0" y="0"/>
                </a:lnTo>
                <a:close/>
              </a:path>
            </a:pathLst>
          </a:custGeom>
          <a:blipFill>
            <a:blip r:embed="rId1"/>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TextBox 2"/>
          <p:cNvSpPr txBox="1"/>
          <p:nvPr/>
        </p:nvSpPr>
        <p:spPr>
          <a:xfrm>
            <a:off x="638111" y="680096"/>
            <a:ext cx="15846641" cy="9450683"/>
          </a:xfrm>
          <a:prstGeom prst="rect">
            <a:avLst/>
          </a:prstGeom>
        </p:spPr>
        <p:txBody>
          <a:bodyPr lIns="0" tIns="0" rIns="0" bIns="0" rtlCol="0" anchor="t">
            <a:spAutoFit/>
          </a:bodyPr>
          <a:lstStyle/>
          <a:p>
            <a:pPr algn="just">
              <a:lnSpc>
                <a:spcPts val="4095"/>
              </a:lnSpc>
            </a:pPr>
            <a:r>
              <a:rPr lang="en-US" sz="3440" b="1" spc="89">
                <a:solidFill>
                  <a:srgbClr val="000000"/>
                </a:solidFill>
                <a:latin typeface="Roboto Mono Bold"/>
                <a:ea typeface="Roboto Mono Bold"/>
                <a:cs typeface="Roboto Mono Bold"/>
                <a:sym typeface="Roboto Mono Bold"/>
              </a:rPr>
              <a:t>7.Δημιουργία Αφίσας &amp; Υλικού για Bazaar</a:t>
            </a:r>
            <a:endParaRPr lang="en-US" sz="3440" b="1" spc="89">
              <a:solidFill>
                <a:srgbClr val="000000"/>
              </a:solidFill>
              <a:latin typeface="Roboto Mono Bold"/>
              <a:ea typeface="Roboto Mono Bold"/>
              <a:cs typeface="Roboto Mono Bold"/>
              <a:sym typeface="Roboto Mono Bold"/>
            </a:endParaRPr>
          </a:p>
          <a:p>
            <a:pPr algn="just">
              <a:lnSpc>
                <a:spcPts val="4095"/>
              </a:lnSpc>
            </a:pPr>
            <a:endParaRPr lang="en-US" sz="3440" b="1" spc="89">
              <a:solidFill>
                <a:srgbClr val="000000"/>
              </a:solidFill>
              <a:latin typeface="Roboto Mono Bold"/>
              <a:ea typeface="Roboto Mono Bold"/>
              <a:cs typeface="Roboto Mono Bold"/>
              <a:sym typeface="Roboto Mono Bold"/>
            </a:endParaRPr>
          </a:p>
          <a:p>
            <a:pPr algn="just">
              <a:lnSpc>
                <a:spcPts val="3855"/>
              </a:lnSpc>
            </a:pPr>
            <a:r>
              <a:rPr lang="en-US" sz="3240" spc="84">
                <a:solidFill>
                  <a:srgbClr val="000000"/>
                </a:solidFill>
                <a:latin typeface="Roboto Mono"/>
                <a:ea typeface="Roboto Mono"/>
                <a:cs typeface="Roboto Mono"/>
                <a:sym typeface="Roboto Mono"/>
              </a:rPr>
              <a:t>Οι μαθητές σχεδίασαν αφίσες και ενημερωτικό υλικό για τη διοργάνωση bazaar, με στόχο την προώθηση της δράσης εντός και εκτός σχολείου.</a:t>
            </a:r>
            <a:endParaRPr lang="en-US" sz="3240" spc="84">
              <a:solidFill>
                <a:srgbClr val="000000"/>
              </a:solidFill>
              <a:latin typeface="Roboto Mono"/>
              <a:ea typeface="Roboto Mono"/>
              <a:cs typeface="Roboto Mono"/>
              <a:sym typeface="Roboto Mono"/>
            </a:endParaRPr>
          </a:p>
          <a:p>
            <a:pPr algn="just">
              <a:lnSpc>
                <a:spcPts val="3855"/>
              </a:lnSpc>
            </a:pPr>
            <a:endParaRPr lang="en-US" sz="3240" spc="84">
              <a:solidFill>
                <a:srgbClr val="000000"/>
              </a:solidFill>
              <a:latin typeface="Roboto Mono"/>
              <a:ea typeface="Roboto Mono"/>
              <a:cs typeface="Roboto Mono"/>
              <a:sym typeface="Roboto Mono"/>
            </a:endParaRPr>
          </a:p>
          <a:p>
            <a:pPr algn="just">
              <a:lnSpc>
                <a:spcPts val="4095"/>
              </a:lnSpc>
            </a:pPr>
            <a:r>
              <a:rPr lang="en-US" sz="3440" b="1" spc="89">
                <a:solidFill>
                  <a:srgbClr val="000000"/>
                </a:solidFill>
                <a:latin typeface="Roboto Mono Bold"/>
                <a:ea typeface="Roboto Mono Bold"/>
                <a:cs typeface="Roboto Mono Bold"/>
                <a:sym typeface="Roboto Mono Bold"/>
              </a:rPr>
              <a:t>8.Διοργάνωση Bazaar Επαναχρησιμοποίησης</a:t>
            </a:r>
            <a:endParaRPr lang="en-US" sz="3440" b="1" spc="89">
              <a:solidFill>
                <a:srgbClr val="000000"/>
              </a:solidFill>
              <a:latin typeface="Roboto Mono Bold"/>
              <a:ea typeface="Roboto Mono Bold"/>
              <a:cs typeface="Roboto Mono Bold"/>
              <a:sym typeface="Roboto Mono Bold"/>
            </a:endParaRPr>
          </a:p>
          <a:p>
            <a:pPr algn="just">
              <a:lnSpc>
                <a:spcPts val="4095"/>
              </a:lnSpc>
            </a:pPr>
            <a:endParaRPr lang="en-US" sz="3440" b="1" spc="89">
              <a:solidFill>
                <a:srgbClr val="000000"/>
              </a:solidFill>
              <a:latin typeface="Roboto Mono Bold"/>
              <a:ea typeface="Roboto Mono Bold"/>
              <a:cs typeface="Roboto Mono Bold"/>
              <a:sym typeface="Roboto Mono Bold"/>
            </a:endParaRPr>
          </a:p>
          <a:p>
            <a:pPr algn="just">
              <a:lnSpc>
                <a:spcPts val="3810"/>
              </a:lnSpc>
            </a:pPr>
            <a:r>
              <a:rPr lang="en-US" sz="3200" spc="83">
                <a:solidFill>
                  <a:srgbClr val="000000"/>
                </a:solidFill>
                <a:latin typeface="Roboto Mono"/>
                <a:ea typeface="Roboto Mono"/>
                <a:cs typeface="Roboto Mono"/>
                <a:sym typeface="Roboto Mono"/>
              </a:rPr>
              <a:t>Πραγματοποιήθηκε bazaar στον σχολικό χώρο, από όπου οι μαθητές/τριες μπορούσαν να επιλέξουν και να πάρουν ό,τι επιθυμούσαν, προωθώντας την ιδέα της ανταλλαγής και επαναχρησιμοποίησης.</a:t>
            </a:r>
            <a:endParaRPr lang="en-US" sz="3200" spc="83">
              <a:solidFill>
                <a:srgbClr val="000000"/>
              </a:solidFill>
              <a:latin typeface="Roboto Mono"/>
              <a:ea typeface="Roboto Mono"/>
              <a:cs typeface="Roboto Mono"/>
              <a:sym typeface="Roboto Mono"/>
            </a:endParaRPr>
          </a:p>
          <a:p>
            <a:pPr algn="just">
              <a:lnSpc>
                <a:spcPts val="3810"/>
              </a:lnSpc>
            </a:pPr>
            <a:endParaRPr lang="en-US" sz="3200" spc="83">
              <a:solidFill>
                <a:srgbClr val="000000"/>
              </a:solidFill>
              <a:latin typeface="Roboto Mono"/>
              <a:ea typeface="Roboto Mono"/>
              <a:cs typeface="Roboto Mono"/>
              <a:sym typeface="Roboto Mono"/>
            </a:endParaRPr>
          </a:p>
          <a:p>
            <a:pPr algn="just">
              <a:lnSpc>
                <a:spcPts val="4095"/>
              </a:lnSpc>
            </a:pPr>
            <a:r>
              <a:rPr lang="en-US" sz="3440" b="1" spc="89">
                <a:solidFill>
                  <a:srgbClr val="000000"/>
                </a:solidFill>
                <a:latin typeface="Roboto Mono Bold"/>
                <a:ea typeface="Roboto Mono Bold"/>
                <a:cs typeface="Roboto Mono Bold"/>
                <a:sym typeface="Roboto Mono Bold"/>
              </a:rPr>
              <a:t>9.Προσφορά Υπολειπόμενου Υλικού σε Κοινωνικές Δομές</a:t>
            </a:r>
            <a:endParaRPr lang="en-US" sz="3440" b="1" spc="89">
              <a:solidFill>
                <a:srgbClr val="000000"/>
              </a:solidFill>
              <a:latin typeface="Roboto Mono Bold"/>
              <a:ea typeface="Roboto Mono Bold"/>
              <a:cs typeface="Roboto Mono Bold"/>
              <a:sym typeface="Roboto Mono Bold"/>
            </a:endParaRPr>
          </a:p>
          <a:p>
            <a:pPr algn="just">
              <a:lnSpc>
                <a:spcPts val="4095"/>
              </a:lnSpc>
            </a:pPr>
            <a:endParaRPr lang="en-US" sz="3440" b="1" spc="89">
              <a:solidFill>
                <a:srgbClr val="000000"/>
              </a:solidFill>
              <a:latin typeface="Roboto Mono Bold"/>
              <a:ea typeface="Roboto Mono Bold"/>
              <a:cs typeface="Roboto Mono Bold"/>
              <a:sym typeface="Roboto Mono Bold"/>
            </a:endParaRPr>
          </a:p>
          <a:p>
            <a:pPr algn="just">
              <a:lnSpc>
                <a:spcPts val="3810"/>
              </a:lnSpc>
            </a:pPr>
            <a:r>
              <a:rPr lang="en-US" sz="3200" spc="83">
                <a:solidFill>
                  <a:srgbClr val="000000"/>
                </a:solidFill>
                <a:latin typeface="Roboto Mono"/>
                <a:ea typeface="Roboto Mono"/>
                <a:cs typeface="Roboto Mono"/>
                <a:sym typeface="Roboto Mono"/>
              </a:rPr>
              <a:t>Το υλικό που παρέμεινε μετά το bazaar παραδόθηκε σε κοινωνικές δομές ενισχύοντας την κοινωνική διάσταση της δράσης.</a:t>
            </a:r>
            <a:endParaRPr lang="en-US" sz="3200" spc="83">
              <a:solidFill>
                <a:srgbClr val="000000"/>
              </a:solidFill>
              <a:latin typeface="Roboto Mono"/>
              <a:ea typeface="Roboto Mono"/>
              <a:cs typeface="Roboto Mono"/>
              <a:sym typeface="Roboto Mono"/>
            </a:endParaRPr>
          </a:p>
          <a:p>
            <a:pPr algn="just">
              <a:lnSpc>
                <a:spcPts val="3810"/>
              </a:lnSpc>
            </a:pPr>
            <a:endParaRPr lang="en-US" sz="3200" spc="83">
              <a:solidFill>
                <a:srgbClr val="000000"/>
              </a:solidFill>
              <a:latin typeface="Roboto Mono"/>
              <a:ea typeface="Roboto Mono"/>
              <a:cs typeface="Roboto Mono"/>
              <a:sym typeface="Roboto Mono"/>
            </a:endParaRPr>
          </a:p>
          <a:p>
            <a:pPr marL="0" lvl="0" indent="0" algn="l">
              <a:lnSpc>
                <a:spcPts val="5285"/>
              </a:lnSpc>
              <a:spcBef>
                <a:spcPct val="0"/>
              </a:spcBef>
            </a:pPr>
            <a:endParaRPr lang="en-US" sz="3200" spc="83">
              <a:solidFill>
                <a:srgbClr val="000000"/>
              </a:solidFill>
              <a:latin typeface="Roboto Mono"/>
              <a:ea typeface="Roboto Mono"/>
              <a:cs typeface="Roboto Mono"/>
              <a:sym typeface="Roboto Mono"/>
            </a:endParaRPr>
          </a:p>
        </p:txBody>
      </p:sp>
      <p:sp>
        <p:nvSpPr>
          <p:cNvPr id="3" name="Freeform 3"/>
          <p:cNvSpPr/>
          <p:nvPr/>
        </p:nvSpPr>
        <p:spPr>
          <a:xfrm>
            <a:off x="13582746" y="8878879"/>
            <a:ext cx="4857654" cy="1560521"/>
          </a:xfrm>
          <a:custGeom>
            <a:avLst/>
            <a:gdLst/>
            <a:ahLst/>
            <a:cxnLst/>
            <a:rect l="l" t="t" r="r" b="b"/>
            <a:pathLst>
              <a:path w="4857654" h="1560521">
                <a:moveTo>
                  <a:pt x="0" y="0"/>
                </a:moveTo>
                <a:lnTo>
                  <a:pt x="4857654" y="0"/>
                </a:lnTo>
                <a:lnTo>
                  <a:pt x="4857654" y="1560521"/>
                </a:lnTo>
                <a:lnTo>
                  <a:pt x="0" y="1560521"/>
                </a:lnTo>
                <a:lnTo>
                  <a:pt x="0" y="0"/>
                </a:lnTo>
                <a:close/>
              </a:path>
            </a:pathLst>
          </a:custGeom>
          <a:blipFill>
            <a:blip r:embed="rId1"/>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Freeform 2"/>
          <p:cNvSpPr/>
          <p:nvPr/>
        </p:nvSpPr>
        <p:spPr>
          <a:xfrm>
            <a:off x="323626" y="199809"/>
            <a:ext cx="6997916" cy="9788939"/>
          </a:xfrm>
          <a:custGeom>
            <a:avLst/>
            <a:gdLst/>
            <a:ahLst/>
            <a:cxnLst/>
            <a:rect l="l" t="t" r="r" b="b"/>
            <a:pathLst>
              <a:path w="6997916" h="9788939">
                <a:moveTo>
                  <a:pt x="0" y="0"/>
                </a:moveTo>
                <a:lnTo>
                  <a:pt x="6997916" y="0"/>
                </a:lnTo>
                <a:lnTo>
                  <a:pt x="6997916" y="9788940"/>
                </a:lnTo>
                <a:lnTo>
                  <a:pt x="0" y="9788940"/>
                </a:lnTo>
                <a:lnTo>
                  <a:pt x="0" y="0"/>
                </a:lnTo>
                <a:close/>
              </a:path>
            </a:pathLst>
          </a:custGeom>
          <a:blipFill>
            <a:blip r:embed="rId1"/>
            <a:stretch>
              <a:fillRect t="-61" b="-1066"/>
            </a:stretch>
          </a:blipFill>
        </p:spPr>
      </p:sp>
      <p:sp>
        <p:nvSpPr>
          <p:cNvPr id="3" name="TextBox 3"/>
          <p:cNvSpPr txBox="1"/>
          <p:nvPr/>
        </p:nvSpPr>
        <p:spPr>
          <a:xfrm>
            <a:off x="8355568" y="4456569"/>
            <a:ext cx="8603469" cy="1780540"/>
          </a:xfrm>
          <a:prstGeom prst="rect">
            <a:avLst/>
          </a:prstGeom>
        </p:spPr>
        <p:txBody>
          <a:bodyPr lIns="0" tIns="0" rIns="0" bIns="0" rtlCol="0" anchor="t">
            <a:spAutoFit/>
          </a:bodyPr>
          <a:lstStyle/>
          <a:p>
            <a:pPr marL="0" lvl="0" indent="0" algn="ctr">
              <a:lnSpc>
                <a:spcPts val="4760"/>
              </a:lnSpc>
              <a:spcBef>
                <a:spcPct val="0"/>
              </a:spcBef>
            </a:pPr>
            <a:r>
              <a:rPr lang="en-US" sz="3400">
                <a:solidFill>
                  <a:srgbClr val="000000"/>
                </a:solidFill>
                <a:latin typeface="Roboto Mono"/>
                <a:ea typeface="Roboto Mono"/>
                <a:cs typeface="Roboto Mono"/>
                <a:sym typeface="Roboto Mono"/>
              </a:rPr>
              <a:t>Η αφίσα του σχολικού bazaar που δημιουργήθηκε από μαθητές και μαθήτριες της Α’ Λυκείου.</a:t>
            </a:r>
            <a:endParaRPr lang="en-US" sz="3400">
              <a:solidFill>
                <a:srgbClr val="000000"/>
              </a:solidFill>
              <a:latin typeface="Roboto Mono"/>
              <a:ea typeface="Roboto Mono"/>
              <a:cs typeface="Roboto Mono"/>
              <a:sym typeface="Roboto Mon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Freeform 2"/>
          <p:cNvSpPr/>
          <p:nvPr/>
        </p:nvSpPr>
        <p:spPr>
          <a:xfrm>
            <a:off x="756795" y="2231996"/>
            <a:ext cx="7960894" cy="6118333"/>
          </a:xfrm>
          <a:custGeom>
            <a:avLst/>
            <a:gdLst/>
            <a:ahLst/>
            <a:cxnLst/>
            <a:rect l="l" t="t" r="r" b="b"/>
            <a:pathLst>
              <a:path w="7960894" h="6118333">
                <a:moveTo>
                  <a:pt x="0" y="0"/>
                </a:moveTo>
                <a:lnTo>
                  <a:pt x="7960895" y="0"/>
                </a:lnTo>
                <a:lnTo>
                  <a:pt x="7960895" y="6118333"/>
                </a:lnTo>
                <a:lnTo>
                  <a:pt x="0" y="6118333"/>
                </a:lnTo>
                <a:lnTo>
                  <a:pt x="0" y="0"/>
                </a:lnTo>
                <a:close/>
              </a:path>
            </a:pathLst>
          </a:custGeom>
          <a:blipFill>
            <a:blip r:embed="rId1"/>
            <a:stretch>
              <a:fillRect l="-1236" r="-1236"/>
            </a:stretch>
          </a:blipFill>
        </p:spPr>
      </p:sp>
      <p:sp>
        <p:nvSpPr>
          <p:cNvPr id="3" name="Freeform 3"/>
          <p:cNvSpPr/>
          <p:nvPr/>
        </p:nvSpPr>
        <p:spPr>
          <a:xfrm>
            <a:off x="9873977" y="1941726"/>
            <a:ext cx="6233161" cy="8345274"/>
          </a:xfrm>
          <a:custGeom>
            <a:avLst/>
            <a:gdLst/>
            <a:ahLst/>
            <a:cxnLst/>
            <a:rect l="l" t="t" r="r" b="b"/>
            <a:pathLst>
              <a:path w="6233161" h="8345274">
                <a:moveTo>
                  <a:pt x="0" y="0"/>
                </a:moveTo>
                <a:lnTo>
                  <a:pt x="6233160" y="0"/>
                </a:lnTo>
                <a:lnTo>
                  <a:pt x="6233160" y="8345274"/>
                </a:lnTo>
                <a:lnTo>
                  <a:pt x="0" y="8345274"/>
                </a:lnTo>
                <a:lnTo>
                  <a:pt x="0" y="0"/>
                </a:lnTo>
                <a:close/>
              </a:path>
            </a:pathLst>
          </a:custGeom>
          <a:blipFill>
            <a:blip r:embed="rId2"/>
            <a:stretch>
              <a:fillRect l="-146" r="-146"/>
            </a:stretch>
          </a:blipFill>
        </p:spPr>
      </p:sp>
      <p:sp>
        <p:nvSpPr>
          <p:cNvPr id="4" name="TextBox 4"/>
          <p:cNvSpPr txBox="1"/>
          <p:nvPr/>
        </p:nvSpPr>
        <p:spPr>
          <a:xfrm>
            <a:off x="3828091" y="742820"/>
            <a:ext cx="9779198" cy="821055"/>
          </a:xfrm>
          <a:prstGeom prst="rect">
            <a:avLst/>
          </a:prstGeom>
        </p:spPr>
        <p:txBody>
          <a:bodyPr lIns="0" tIns="0" rIns="0" bIns="0" rtlCol="0" anchor="t">
            <a:spAutoFit/>
          </a:bodyPr>
          <a:lstStyle/>
          <a:p>
            <a:pPr marL="0" lvl="0" indent="0" algn="ctr">
              <a:lnSpc>
                <a:spcPts val="6720"/>
              </a:lnSpc>
              <a:spcBef>
                <a:spcPct val="0"/>
              </a:spcBef>
            </a:pPr>
            <a:r>
              <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rPr>
              <a:t>Φωτογραφίες απο τη δράση</a:t>
            </a:r>
            <a:endPar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Freeform 2"/>
          <p:cNvSpPr/>
          <p:nvPr/>
        </p:nvSpPr>
        <p:spPr>
          <a:xfrm>
            <a:off x="9956144" y="1412170"/>
            <a:ext cx="6999064" cy="8481064"/>
          </a:xfrm>
          <a:custGeom>
            <a:avLst/>
            <a:gdLst/>
            <a:ahLst/>
            <a:cxnLst/>
            <a:rect l="l" t="t" r="r" b="b"/>
            <a:pathLst>
              <a:path w="6999064" h="8481064">
                <a:moveTo>
                  <a:pt x="0" y="0"/>
                </a:moveTo>
                <a:lnTo>
                  <a:pt x="6999064" y="0"/>
                </a:lnTo>
                <a:lnTo>
                  <a:pt x="6999064" y="8481063"/>
                </a:lnTo>
                <a:lnTo>
                  <a:pt x="0" y="8481063"/>
                </a:lnTo>
                <a:lnTo>
                  <a:pt x="0" y="0"/>
                </a:lnTo>
                <a:close/>
              </a:path>
            </a:pathLst>
          </a:custGeom>
          <a:blipFill>
            <a:blip r:embed="rId1"/>
            <a:stretch>
              <a:fillRect l="-145" t="-5164" b="-5164"/>
            </a:stretch>
          </a:blipFill>
        </p:spPr>
      </p:sp>
      <p:sp>
        <p:nvSpPr>
          <p:cNvPr id="3" name="Freeform 3"/>
          <p:cNvSpPr/>
          <p:nvPr/>
        </p:nvSpPr>
        <p:spPr>
          <a:xfrm>
            <a:off x="689092" y="1152660"/>
            <a:ext cx="7550606" cy="9000082"/>
          </a:xfrm>
          <a:custGeom>
            <a:avLst/>
            <a:gdLst/>
            <a:ahLst/>
            <a:cxnLst/>
            <a:rect l="l" t="t" r="r" b="b"/>
            <a:pathLst>
              <a:path w="7550606" h="9000082">
                <a:moveTo>
                  <a:pt x="0" y="0"/>
                </a:moveTo>
                <a:lnTo>
                  <a:pt x="7550605" y="0"/>
                </a:lnTo>
                <a:lnTo>
                  <a:pt x="7550605" y="9000083"/>
                </a:lnTo>
                <a:lnTo>
                  <a:pt x="0" y="9000083"/>
                </a:lnTo>
                <a:lnTo>
                  <a:pt x="0" y="0"/>
                </a:lnTo>
                <a:close/>
              </a:path>
            </a:pathLst>
          </a:custGeom>
          <a:blipFill>
            <a:blip r:embed="rId2"/>
            <a:stretch>
              <a:fillRect t="-5960" b="-5960"/>
            </a:stretch>
          </a:blipFill>
        </p:spPr>
      </p:sp>
      <p:sp>
        <p:nvSpPr>
          <p:cNvPr id="4" name="TextBox 4"/>
          <p:cNvSpPr txBox="1"/>
          <p:nvPr/>
        </p:nvSpPr>
        <p:spPr>
          <a:xfrm>
            <a:off x="4024974" y="207645"/>
            <a:ext cx="9779198" cy="821055"/>
          </a:xfrm>
          <a:prstGeom prst="rect">
            <a:avLst/>
          </a:prstGeom>
        </p:spPr>
        <p:txBody>
          <a:bodyPr lIns="0" tIns="0" rIns="0" bIns="0" rtlCol="0" anchor="t">
            <a:spAutoFit/>
          </a:bodyPr>
          <a:lstStyle/>
          <a:p>
            <a:pPr marL="0" lvl="0" indent="0" algn="ctr">
              <a:lnSpc>
                <a:spcPts val="6720"/>
              </a:lnSpc>
              <a:spcBef>
                <a:spcPct val="0"/>
              </a:spcBef>
            </a:pPr>
            <a:r>
              <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rPr>
              <a:t>Φωτογραφίες απο τη δράση</a:t>
            </a:r>
            <a:endPar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D5CE"/>
        </a:solidFill>
        <a:effectLst/>
      </p:bgPr>
    </p:bg>
    <p:spTree>
      <p:nvGrpSpPr>
        <p:cNvPr id="1" name=""/>
        <p:cNvGrpSpPr/>
        <p:nvPr/>
      </p:nvGrpSpPr>
      <p:grpSpPr>
        <a:xfrm>
          <a:off x="0" y="0"/>
          <a:ext cx="0" cy="0"/>
          <a:chOff x="0" y="0"/>
          <a:chExt cx="0" cy="0"/>
        </a:xfrm>
      </p:grpSpPr>
      <p:sp>
        <p:nvSpPr>
          <p:cNvPr id="2" name="Freeform 2"/>
          <p:cNvSpPr/>
          <p:nvPr/>
        </p:nvSpPr>
        <p:spPr>
          <a:xfrm>
            <a:off x="8914573" y="1286918"/>
            <a:ext cx="7332314" cy="8884876"/>
          </a:xfrm>
          <a:custGeom>
            <a:avLst/>
            <a:gdLst/>
            <a:ahLst/>
            <a:cxnLst/>
            <a:rect l="l" t="t" r="r" b="b"/>
            <a:pathLst>
              <a:path w="7332314" h="8884876">
                <a:moveTo>
                  <a:pt x="0" y="0"/>
                </a:moveTo>
                <a:lnTo>
                  <a:pt x="7332314" y="0"/>
                </a:lnTo>
                <a:lnTo>
                  <a:pt x="7332314" y="8884876"/>
                </a:lnTo>
                <a:lnTo>
                  <a:pt x="0" y="8884876"/>
                </a:lnTo>
                <a:lnTo>
                  <a:pt x="0" y="0"/>
                </a:lnTo>
                <a:close/>
              </a:path>
            </a:pathLst>
          </a:custGeom>
          <a:blipFill>
            <a:blip r:embed="rId1"/>
            <a:stretch>
              <a:fillRect t="-5083" b="-5083"/>
            </a:stretch>
          </a:blipFill>
        </p:spPr>
      </p:sp>
      <p:sp>
        <p:nvSpPr>
          <p:cNvPr id="3" name="Freeform 3"/>
          <p:cNvSpPr/>
          <p:nvPr/>
        </p:nvSpPr>
        <p:spPr>
          <a:xfrm>
            <a:off x="668048" y="1286918"/>
            <a:ext cx="7550606" cy="9000082"/>
          </a:xfrm>
          <a:custGeom>
            <a:avLst/>
            <a:gdLst/>
            <a:ahLst/>
            <a:cxnLst/>
            <a:rect l="l" t="t" r="r" b="b"/>
            <a:pathLst>
              <a:path w="7550606" h="9000082">
                <a:moveTo>
                  <a:pt x="0" y="0"/>
                </a:moveTo>
                <a:lnTo>
                  <a:pt x="7550606" y="0"/>
                </a:lnTo>
                <a:lnTo>
                  <a:pt x="7550606" y="9000082"/>
                </a:lnTo>
                <a:lnTo>
                  <a:pt x="0" y="9000082"/>
                </a:lnTo>
                <a:lnTo>
                  <a:pt x="0" y="0"/>
                </a:lnTo>
                <a:close/>
              </a:path>
            </a:pathLst>
          </a:custGeom>
          <a:blipFill>
            <a:blip r:embed="rId2"/>
            <a:stretch>
              <a:fillRect t="-5997" b="-5997"/>
            </a:stretch>
          </a:blipFill>
        </p:spPr>
      </p:sp>
      <p:sp>
        <p:nvSpPr>
          <p:cNvPr id="4" name="TextBox 4"/>
          <p:cNvSpPr txBox="1"/>
          <p:nvPr/>
        </p:nvSpPr>
        <p:spPr>
          <a:xfrm>
            <a:off x="4024974" y="207645"/>
            <a:ext cx="9779198" cy="821055"/>
          </a:xfrm>
          <a:prstGeom prst="rect">
            <a:avLst/>
          </a:prstGeom>
        </p:spPr>
        <p:txBody>
          <a:bodyPr lIns="0" tIns="0" rIns="0" bIns="0" rtlCol="0" anchor="t">
            <a:spAutoFit/>
          </a:bodyPr>
          <a:lstStyle/>
          <a:p>
            <a:pPr marL="0" lvl="0" indent="0" algn="ctr">
              <a:lnSpc>
                <a:spcPts val="6720"/>
              </a:lnSpc>
              <a:spcBef>
                <a:spcPct val="0"/>
              </a:spcBef>
            </a:pPr>
            <a:r>
              <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rPr>
              <a:t>Φωτογραφίες απο τη δράση</a:t>
            </a:r>
            <a:endParaRPr lang="en-US" sz="4800" b="1">
              <a:solidFill>
                <a:srgbClr val="000000"/>
              </a:solidFill>
              <a:latin typeface="DejaVu Serif Bold" panose="02060803050605020204"/>
              <a:ea typeface="DejaVu Serif Bold" panose="02060803050605020204"/>
              <a:cs typeface="DejaVu Serif Bold" panose="02060803050605020204"/>
              <a:sym typeface="DejaVu Serif Bold" panose="02060803050605020204"/>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2540</Words>
  <Application>WPS Presentation</Application>
  <PresentationFormat>Προσαρμογή</PresentationFormat>
  <Paragraphs>69</Paragraphs>
  <Slides>14</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14</vt:i4>
      </vt:variant>
    </vt:vector>
  </HeadingPairs>
  <TitlesOfParts>
    <vt:vector size="27" baseType="lpstr">
      <vt:lpstr>Arial</vt:lpstr>
      <vt:lpstr>SimSun</vt:lpstr>
      <vt:lpstr>Wingdings</vt:lpstr>
      <vt:lpstr>Proxima Nova Heavy</vt:lpstr>
      <vt:lpstr>Proxima Nova Bold</vt:lpstr>
      <vt:lpstr>Roboto Mono</vt:lpstr>
      <vt:lpstr>Arimo Bold</vt:lpstr>
      <vt:lpstr>Roboto Mono Bold</vt:lpstr>
      <vt:lpstr>DejaVu Serif Bold</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Purple Creative Social Responsibility Presentation</dc:title>
  <dc:creator/>
  <cp:lastModifiedBy>USER</cp:lastModifiedBy>
  <cp:revision>3</cp:revision>
  <dcterms:created xsi:type="dcterms:W3CDTF">2006-08-16T00:00:00Z</dcterms:created>
  <dcterms:modified xsi:type="dcterms:W3CDTF">2025-05-22T05:42:27Z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C0562480397647EBB74E478C29E65E2D_13</vt:lpwstr>
  </property>
  <property fmtid="{D5CDD505-2E9C-101B-9397-08002B2CF9AE}" pid="3" name="KSOProductBuildVer">
    <vt:lpwstr>1033-12.2.0.21179</vt:lpwstr>
  </property>
</Properties>
</file>