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1"/>
  </p:notesMasterIdLst>
  <p:sldIdLst>
    <p:sldId id="311" r:id="rId2"/>
    <p:sldId id="312" r:id="rId3"/>
    <p:sldId id="257" r:id="rId4"/>
    <p:sldId id="258" r:id="rId5"/>
    <p:sldId id="261" r:id="rId6"/>
    <p:sldId id="260" r:id="rId7"/>
    <p:sldId id="259"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315" r:id="rId37"/>
    <p:sldId id="316" r:id="rId38"/>
    <p:sldId id="317" r:id="rId39"/>
    <p:sldId id="304" r:id="rId40"/>
    <p:sldId id="305" r:id="rId41"/>
    <p:sldId id="318" r:id="rId42"/>
    <p:sldId id="320" r:id="rId43"/>
    <p:sldId id="307" r:id="rId44"/>
    <p:sldId id="321" r:id="rId45"/>
    <p:sldId id="310" r:id="rId46"/>
    <p:sldId id="322" r:id="rId47"/>
    <p:sldId id="309" r:id="rId48"/>
    <p:sldId id="323" r:id="rId49"/>
    <p:sldId id="301" r:id="rId50"/>
    <p:sldId id="302" r:id="rId51"/>
    <p:sldId id="303" r:id="rId52"/>
    <p:sldId id="293" r:id="rId53"/>
    <p:sldId id="294" r:id="rId54"/>
    <p:sldId id="295" r:id="rId55"/>
    <p:sldId id="296" r:id="rId56"/>
    <p:sldId id="298" r:id="rId57"/>
    <p:sldId id="324" r:id="rId58"/>
    <p:sldId id="325" r:id="rId59"/>
    <p:sldId id="299" r:id="rId60"/>
    <p:sldId id="326" r:id="rId61"/>
    <p:sldId id="300" r:id="rId62"/>
    <p:sldId id="330" r:id="rId63"/>
    <p:sldId id="314" r:id="rId64"/>
    <p:sldId id="328" r:id="rId65"/>
    <p:sldId id="329" r:id="rId66"/>
    <p:sldId id="313"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2" r:id="rId89"/>
    <p:sldId id="353" r:id="rId90"/>
    <p:sldId id="354" r:id="rId91"/>
    <p:sldId id="356" r:id="rId92"/>
    <p:sldId id="355" r:id="rId93"/>
    <p:sldId id="357" r:id="rId94"/>
    <p:sldId id="361" r:id="rId95"/>
    <p:sldId id="363" r:id="rId96"/>
    <p:sldId id="362" r:id="rId97"/>
    <p:sldId id="359" r:id="rId98"/>
    <p:sldId id="360" r:id="rId99"/>
    <p:sldId id="358" r:id="rId10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311A64-0988-482A-B47C-CABE060FAC56}" type="datetimeFigureOut">
              <a:rPr lang="el-GR" smtClean="0"/>
              <a:pPr/>
              <a:t>21/5/2016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51F462-3CCA-457F-8373-93034E7AA9E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151F462-3CCA-457F-8373-93034E7AA9E4}" type="slidenum">
              <a:rPr lang="el-GR" smtClean="0"/>
              <a:pPr/>
              <a:t>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9FBBB8B-1405-43EC-A76D-034A5836E21F}" type="datetimeFigureOut">
              <a:rPr lang="el-GR" smtClean="0"/>
              <a:pPr/>
              <a:t>21/5/2016</a:t>
            </a:fld>
            <a:endParaRPr lang="el-G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0D12A910-2BA1-46EA-BECB-2D5491871FB3}" type="slidenum">
              <a:rPr lang="el-GR" smtClean="0"/>
              <a:pPr/>
              <a:t>‹#›</a:t>
            </a:fld>
            <a:endParaRPr lang="el-GR"/>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9FBBB8B-1405-43EC-A76D-034A5836E21F}" type="datetimeFigureOut">
              <a:rPr lang="el-GR" smtClean="0"/>
              <a:pPr/>
              <a:t>21/5/2016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D12A910-2BA1-46EA-BECB-2D5491871FB3}" type="slidenum">
              <a:rPr lang="el-GR" smtClean="0"/>
              <a:pPr/>
              <a:t>‹#›</a:t>
            </a:fld>
            <a:endParaRPr lang="el-GR"/>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B9FBBB8B-1405-43EC-A76D-034A5836E21F}" type="datetimeFigureOut">
              <a:rPr lang="el-GR" smtClean="0"/>
              <a:pPr/>
              <a:t>21/5/2016</a:t>
            </a:fld>
            <a:endParaRPr lang="el-GR"/>
          </a:p>
        </p:txBody>
      </p:sp>
      <p:sp>
        <p:nvSpPr>
          <p:cNvPr id="5" name="4 - Θέση υποσέλιδου"/>
          <p:cNvSpPr>
            <a:spLocks noGrp="1"/>
          </p:cNvSpPr>
          <p:nvPr>
            <p:ph type="ftr" sz="quarter" idx="11"/>
          </p:nvPr>
        </p:nvSpPr>
        <p:spPr>
          <a:xfrm>
            <a:off x="457201" y="6248207"/>
            <a:ext cx="5573483" cy="365125"/>
          </a:xfrm>
        </p:spPr>
        <p:txBody>
          <a:bodyPr/>
          <a:lstStyle/>
          <a:p>
            <a:endParaRPr lang="el-GR"/>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0D12A910-2BA1-46EA-BECB-2D5491871FB3}" type="slidenum">
              <a:rPr lang="el-GR" smtClean="0"/>
              <a:pPr/>
              <a:t>‹#›</a:t>
            </a:fld>
            <a:endParaRPr lang="el-GR"/>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B9FBBB8B-1405-43EC-A76D-034A5836E21F}" type="datetimeFigureOut">
              <a:rPr lang="el-GR" smtClean="0"/>
              <a:pPr/>
              <a:t>21/5/2016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0D12A910-2BA1-46EA-BECB-2D5491871FB3}" type="slidenum">
              <a:rPr lang="el-GR" smtClean="0"/>
              <a:pPr/>
              <a:t>‹#›</a:t>
            </a:fld>
            <a:endParaRPr lang="el-G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B9FBBB8B-1405-43EC-A76D-034A5836E21F}" type="datetimeFigureOut">
              <a:rPr lang="el-GR" smtClean="0"/>
              <a:pPr/>
              <a:t>21/5/2016</a:t>
            </a:fld>
            <a:endParaRPr lang="el-GR"/>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D12A910-2BA1-46EA-BECB-2D5491871FB3}"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B9FBBB8B-1405-43EC-A76D-034A5836E21F}" type="datetimeFigureOut">
              <a:rPr lang="el-GR" smtClean="0"/>
              <a:pPr/>
              <a:t>21/5/2016</a:t>
            </a:fld>
            <a:endParaRPr lang="el-GR"/>
          </a:p>
        </p:txBody>
      </p:sp>
      <p:sp>
        <p:nvSpPr>
          <p:cNvPr id="10" name="9 - Θέση αριθμού διαφάνειας"/>
          <p:cNvSpPr>
            <a:spLocks noGrp="1"/>
          </p:cNvSpPr>
          <p:nvPr>
            <p:ph type="sldNum" sz="quarter" idx="16"/>
          </p:nvPr>
        </p:nvSpPr>
        <p:spPr/>
        <p:txBody>
          <a:bodyPr rtlCol="0"/>
          <a:lstStyle/>
          <a:p>
            <a:fld id="{0D12A910-2BA1-46EA-BECB-2D5491871FB3}"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B9FBBB8B-1405-43EC-A76D-034A5836E21F}" type="datetimeFigureOut">
              <a:rPr lang="el-GR" smtClean="0"/>
              <a:pPr/>
              <a:t>21/5/2016</a:t>
            </a:fld>
            <a:endParaRPr lang="el-GR"/>
          </a:p>
        </p:txBody>
      </p:sp>
      <p:sp>
        <p:nvSpPr>
          <p:cNvPr id="12" name="11 - Θέση αριθμού διαφάνειας"/>
          <p:cNvSpPr>
            <a:spLocks noGrp="1"/>
          </p:cNvSpPr>
          <p:nvPr>
            <p:ph type="sldNum" sz="quarter" idx="16"/>
          </p:nvPr>
        </p:nvSpPr>
        <p:spPr/>
        <p:txBody>
          <a:bodyPr rtlCol="0"/>
          <a:lstStyle/>
          <a:p>
            <a:fld id="{0D12A910-2BA1-46EA-BECB-2D5491871FB3}"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B9FBBB8B-1405-43EC-A76D-034A5836E21F}" type="datetimeFigureOut">
              <a:rPr lang="el-GR" smtClean="0"/>
              <a:pPr/>
              <a:t>21/5/2016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0D12A910-2BA1-46EA-BECB-2D5491871FB3}" type="slidenum">
              <a:rPr lang="el-GR" smtClean="0"/>
              <a:pPr/>
              <a:t>‹#›</a:t>
            </a:fld>
            <a:endParaRPr lang="el-GR"/>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9FBBB8B-1405-43EC-A76D-034A5836E21F}" type="datetimeFigureOut">
              <a:rPr lang="el-GR" smtClean="0"/>
              <a:pPr/>
              <a:t>21/5/2016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0D12A910-2BA1-46EA-BECB-2D5491871FB3}" type="slidenum">
              <a:rPr lang="el-GR" smtClean="0"/>
              <a:pPr/>
              <a:t>‹#›</a:t>
            </a:fld>
            <a:endParaRPr lang="el-GR"/>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B9FBBB8B-1405-43EC-A76D-034A5836E21F}" type="datetimeFigureOut">
              <a:rPr lang="el-GR" smtClean="0"/>
              <a:pPr/>
              <a:t>21/5/2016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0D12A910-2BA1-46EA-BECB-2D5491871FB3}" type="slidenum">
              <a:rPr lang="el-GR" smtClean="0"/>
              <a:pPr/>
              <a:t>‹#›</a:t>
            </a:fld>
            <a:endParaRPr lang="el-G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0"/>
            <a:ext cx="2667000" cy="365125"/>
          </a:xfrm>
        </p:spPr>
        <p:txBody>
          <a:bodyPr rtlCol="0"/>
          <a:lstStyle/>
          <a:p>
            <a:fld id="{B9FBBB8B-1405-43EC-A76D-034A5836E21F}" type="datetimeFigureOut">
              <a:rPr lang="el-GR" smtClean="0"/>
              <a:pPr/>
              <a:t>21/5/2016</a:t>
            </a:fld>
            <a:endParaRPr lang="el-GR"/>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0D12A910-2BA1-46EA-BECB-2D5491871FB3}" type="slidenum">
              <a:rPr lang="el-GR" smtClean="0"/>
              <a:pPr/>
              <a:t>‹#›</a:t>
            </a:fld>
            <a:endParaRPr lang="el-GR"/>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lang="el-GR"/>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9FBBB8B-1405-43EC-A76D-034A5836E21F}" type="datetimeFigureOut">
              <a:rPr lang="el-GR" smtClean="0"/>
              <a:pPr/>
              <a:t>21/5/2016</a:t>
            </a:fld>
            <a:endParaRPr lang="el-G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D12A910-2BA1-46EA-BECB-2D5491871FB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dir="d"/>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yKG5Jfb6ghA"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www.timbres-de-france.com/collection/pop.php?ligne=2557"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www.timbres-de-france.com/collection/pop.php?ligne=3234"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hyperlink" Target="http://www.ccdmd.qc.ca/fr/jeux_pedagogiques/?id=1076&amp;action=animer"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hyperlink" Target="http://paidagwgos.blogspot.gr/" TargetMode="Externa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285728"/>
            <a:ext cx="8153400" cy="6200796"/>
          </a:xfrm>
        </p:spPr>
        <p:txBody>
          <a:bodyPr>
            <a:normAutofit/>
          </a:bodyPr>
          <a:lstStyle/>
          <a:p>
            <a:r>
              <a:rPr lang="el-GR" sz="2800" dirty="0" smtClean="0"/>
              <a:t/>
            </a:r>
            <a:br>
              <a:rPr lang="el-GR" sz="2800" dirty="0" smtClean="0"/>
            </a:br>
            <a:r>
              <a:rPr lang="el-GR" sz="2800" dirty="0" smtClean="0"/>
              <a:t/>
            </a:r>
            <a:br>
              <a:rPr lang="el-GR" sz="2800" dirty="0" smtClean="0"/>
            </a:br>
            <a:r>
              <a:rPr lang="el-GR" sz="2800" dirty="0" smtClean="0"/>
              <a:t/>
            </a:r>
            <a:br>
              <a:rPr lang="el-GR" sz="2800" dirty="0" smtClean="0"/>
            </a:br>
            <a:r>
              <a:rPr lang="el-GR" sz="2800" dirty="0" smtClean="0"/>
              <a:t>ΗΜΕΡΙΔΑ</a:t>
            </a:r>
            <a:br>
              <a:rPr lang="el-GR" sz="2800" dirty="0" smtClean="0"/>
            </a:br>
            <a:r>
              <a:rPr lang="el-GR" sz="2800" dirty="0" smtClean="0"/>
              <a:t>ΣΥΡΟΣ 20 ΙΑΝΟΥΑΡΙΟΥ 2016</a:t>
            </a:r>
            <a:br>
              <a:rPr lang="el-GR" sz="2800" dirty="0" smtClean="0"/>
            </a:br>
            <a:r>
              <a:rPr lang="el-GR" sz="2800" dirty="0" smtClean="0"/>
              <a:t/>
            </a:r>
            <a:br>
              <a:rPr lang="el-GR" sz="2800" dirty="0" smtClean="0"/>
            </a:br>
            <a:r>
              <a:rPr lang="el-GR" sz="2800" b="1" dirty="0" smtClean="0"/>
              <a:t>ΘΕΜΑ: «Η ΔΙΔΑΣΚΑΛΙΑ ΤΗΣ ΓΑΛΛΙΚΗΣ ΣΕ ΜΑΘΗΤΕΣ ΜΕ ΕΙΔΙΚΕΣ ΜΑΘΗΣΙΑΚΕΣ ΔΥΣΚΟΛΙΕΣ»</a:t>
            </a:r>
            <a:r>
              <a:rPr lang="el-GR" sz="2800" dirty="0" smtClean="0"/>
              <a:t/>
            </a:r>
            <a:br>
              <a:rPr lang="el-GR" sz="2800" dirty="0" smtClean="0"/>
            </a:br>
            <a:r>
              <a:rPr lang="el-GR" sz="2800" dirty="0" smtClean="0"/>
              <a:t/>
            </a:r>
            <a:br>
              <a:rPr lang="el-GR" sz="2800" dirty="0" smtClean="0"/>
            </a:br>
            <a:r>
              <a:rPr lang="el-GR" sz="2800" dirty="0" smtClean="0"/>
              <a:t/>
            </a:r>
            <a:br>
              <a:rPr lang="el-GR" sz="2800" dirty="0" smtClean="0"/>
            </a:br>
            <a:r>
              <a:rPr lang="el-GR" sz="2800" b="1" dirty="0" smtClean="0"/>
              <a:t/>
            </a:r>
            <a:br>
              <a:rPr lang="el-GR" sz="2800" b="1" dirty="0" smtClean="0"/>
            </a:br>
            <a:r>
              <a:rPr lang="el-GR" sz="2800" dirty="0" smtClean="0"/>
              <a:t/>
            </a:r>
            <a:br>
              <a:rPr lang="el-GR" sz="2800" dirty="0" smtClean="0"/>
            </a:br>
            <a:endParaRPr lang="el-GR" sz="2800"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74642"/>
          </a:xfrm>
        </p:spPr>
        <p:txBody>
          <a:bodyPr>
            <a:normAutofit/>
          </a:bodyPr>
          <a:lstStyle/>
          <a:p>
            <a:r>
              <a:rPr lang="el-GR" sz="2800" b="1" dirty="0"/>
              <a:t>Γραφή και Ορθογραφία</a:t>
            </a:r>
            <a:r>
              <a:rPr lang="el-GR" sz="2800" dirty="0"/>
              <a:t/>
            </a:r>
            <a:br>
              <a:rPr lang="el-GR" sz="2800" dirty="0"/>
            </a:br>
            <a:endParaRPr lang="el-GR" sz="2800" dirty="0"/>
          </a:p>
        </p:txBody>
      </p:sp>
      <p:sp>
        <p:nvSpPr>
          <p:cNvPr id="3" name="2 - Στρογγυλεμένο ορθογώνιο"/>
          <p:cNvSpPr/>
          <p:nvPr/>
        </p:nvSpPr>
        <p:spPr>
          <a:xfrm>
            <a:off x="3563888" y="34290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Διάγραμμα ροής: Εξαγωγή"/>
          <p:cNvSpPr/>
          <p:nvPr/>
        </p:nvSpPr>
        <p:spPr>
          <a:xfrm>
            <a:off x="7308304" y="2276872"/>
            <a:ext cx="432048" cy="1872208"/>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940000"/>
          </a:xfrm>
        </p:spPr>
        <p:txBody>
          <a:bodyPr>
            <a:normAutofit/>
          </a:bodyPr>
          <a:lstStyle/>
          <a:p>
            <a:r>
              <a:rPr lang="el-GR" sz="2800" dirty="0" smtClean="0"/>
              <a:t>Τα </a:t>
            </a:r>
            <a:r>
              <a:rPr lang="el-GR" sz="2800" dirty="0"/>
              <a:t>πιο πολλά παιδιά με </a:t>
            </a:r>
            <a:r>
              <a:rPr lang="el-GR" sz="2800" b="1" dirty="0"/>
              <a:t>ΔΕΠΥ</a:t>
            </a:r>
            <a:r>
              <a:rPr lang="el-GR" sz="2800" dirty="0"/>
              <a:t> εκδηλώνουν </a:t>
            </a:r>
            <a:r>
              <a:rPr lang="el-GR" sz="2800" dirty="0" smtClean="0"/>
              <a:t>ΚΑΙ τις </a:t>
            </a:r>
            <a:r>
              <a:rPr lang="el-GR" sz="2800" dirty="0"/>
              <a:t>περισσότερες δυσκολίες. </a:t>
            </a:r>
            <a:r>
              <a:rPr lang="el-GR" sz="2800" dirty="0" smtClean="0"/>
              <a:t/>
            </a:r>
            <a:br>
              <a:rPr lang="el-GR" sz="2800" dirty="0" smtClean="0"/>
            </a:br>
            <a:r>
              <a:rPr lang="el-GR" sz="2800" dirty="0" smtClean="0"/>
              <a:t/>
            </a:r>
            <a:br>
              <a:rPr lang="el-GR" sz="2800" dirty="0" smtClean="0"/>
            </a:br>
            <a:r>
              <a:rPr lang="el-GR" sz="2800" dirty="0" smtClean="0"/>
              <a:t/>
            </a:r>
            <a:br>
              <a:rPr lang="el-GR" sz="2800" dirty="0" smtClean="0"/>
            </a:br>
            <a:r>
              <a:rPr lang="el-GR" sz="2800" dirty="0" smtClean="0"/>
              <a:t/>
            </a:r>
            <a:br>
              <a:rPr lang="el-GR" sz="2800" dirty="0" smtClean="0"/>
            </a:br>
            <a:r>
              <a:rPr lang="el-GR" sz="2800" dirty="0" smtClean="0"/>
              <a:t/>
            </a:r>
            <a:br>
              <a:rPr lang="el-GR" sz="2800" dirty="0" smtClean="0"/>
            </a:br>
            <a:r>
              <a:rPr lang="el-GR"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Η</a:t>
            </a:r>
            <a:r>
              <a:rPr lang="el-GR" sz="2800" dirty="0" smtClean="0"/>
              <a:t> </a:t>
            </a:r>
            <a:r>
              <a:rPr lang="el-GR" sz="2800" dirty="0"/>
              <a:t>γραφή είναι ένας συνδυασμός κινήσεων μελών του σώματος και ταυτόχρονη επεξεργασία της γλώσσας. Για ένα παιδί που δυσκολεύεται να παραμείνει </a:t>
            </a:r>
            <a:r>
              <a:rPr lang="el-GR" sz="2800" dirty="0" smtClean="0"/>
              <a:t>συγκεντρωμένο, </a:t>
            </a:r>
            <a:r>
              <a:rPr lang="el-GR" sz="2800" dirty="0"/>
              <a:t>ένας τέτοιος </a:t>
            </a:r>
            <a:r>
              <a:rPr lang="el-GR" sz="2800" dirty="0">
                <a:solidFill>
                  <a:schemeClr val="accent5">
                    <a:lumMod val="75000"/>
                  </a:schemeClr>
                </a:solidFill>
              </a:rPr>
              <a:t>συντονισμός</a:t>
            </a:r>
            <a:r>
              <a:rPr lang="el-GR" sz="2800" dirty="0"/>
              <a:t> τού είναι εξαιρετικά </a:t>
            </a:r>
            <a:r>
              <a:rPr lang="el-GR" sz="2800" dirty="0">
                <a:solidFill>
                  <a:schemeClr val="accent5">
                    <a:lumMod val="75000"/>
                  </a:schemeClr>
                </a:solidFill>
              </a:rPr>
              <a:t>δύσκολος</a:t>
            </a:r>
            <a:r>
              <a:rPr lang="el-GR" sz="2800" dirty="0"/>
              <a:t>. </a:t>
            </a:r>
            <a:br>
              <a:rPr lang="el-GR" sz="2800" dirty="0"/>
            </a:br>
            <a:r>
              <a:rPr lang="el-GR" sz="2800" dirty="0"/>
              <a:t> </a:t>
            </a:r>
            <a:br>
              <a:rPr lang="el-GR" sz="2800" dirty="0"/>
            </a:br>
            <a:endParaRPr lang="el-GR" sz="2800"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0"/>
            <a:ext cx="8363272" cy="5661248"/>
          </a:xfrm>
        </p:spPr>
        <p:txBody>
          <a:bodyPr>
            <a:normAutofit fontScale="90000"/>
          </a:bodyPr>
          <a:lstStyle/>
          <a:p>
            <a:pPr>
              <a:buFont typeface="Arial" pitchFamily="34" charset="0"/>
              <a:buChar char="•"/>
            </a:pPr>
            <a:r>
              <a:rPr lang="el-GR" sz="2800" dirty="0" smtClean="0"/>
              <a:t/>
            </a:r>
            <a:br>
              <a:rPr lang="el-GR" sz="2800" dirty="0" smtClean="0"/>
            </a:br>
            <a:r>
              <a:rPr lang="el-GR" sz="2800" dirty="0" smtClean="0"/>
              <a:t>Τα </a:t>
            </a:r>
            <a:r>
              <a:rPr lang="el-GR" sz="2800" dirty="0"/>
              <a:t>παιδιά με </a:t>
            </a:r>
            <a:r>
              <a:rPr lang="el-GR" sz="2800" b="1" dirty="0"/>
              <a:t>ΔΕΠΥ</a:t>
            </a:r>
            <a:r>
              <a:rPr lang="el-GR" sz="2800" dirty="0"/>
              <a:t> επίσης παρουσιάζουν </a:t>
            </a:r>
            <a:r>
              <a:rPr lang="el-GR" sz="2800" dirty="0" smtClean="0"/>
              <a:t/>
            </a:r>
            <a:br>
              <a:rPr lang="el-GR" sz="2800" dirty="0" smtClean="0"/>
            </a:br>
            <a:r>
              <a:rPr lang="el-GR" sz="2800" dirty="0" smtClean="0"/>
              <a:t/>
            </a:r>
            <a:br>
              <a:rPr lang="el-GR" sz="2800" dirty="0" smtClean="0"/>
            </a:br>
            <a:r>
              <a:rPr lang="el-GR" sz="2800" dirty="0" smtClean="0"/>
              <a:t/>
            </a:r>
            <a:br>
              <a:rPr lang="el-GR" sz="2800" dirty="0" smtClean="0"/>
            </a:br>
            <a:r>
              <a:rPr lang="el-GR" sz="2800" dirty="0"/>
              <a:t/>
            </a:r>
            <a:br>
              <a:rPr lang="el-GR" sz="2800" dirty="0"/>
            </a:br>
            <a:r>
              <a:rPr lang="el-GR" sz="2800" dirty="0" smtClean="0"/>
              <a:t>-</a:t>
            </a:r>
            <a:r>
              <a:rPr lang="el-GR" sz="2800" b="1" dirty="0" smtClean="0"/>
              <a:t>πολλά </a:t>
            </a:r>
            <a:r>
              <a:rPr lang="el-GR" sz="2800" b="1" dirty="0"/>
              <a:t>ορθογραφικά λάθη</a:t>
            </a:r>
            <a:r>
              <a:rPr lang="el-GR" sz="2800" dirty="0"/>
              <a:t/>
            </a:r>
            <a:br>
              <a:rPr lang="el-GR" sz="2800" dirty="0"/>
            </a:br>
            <a:r>
              <a:rPr lang="el-GR" sz="2800" b="1" dirty="0"/>
              <a:t> </a:t>
            </a:r>
            <a:r>
              <a:rPr lang="el-GR" sz="2800" b="1" dirty="0" smtClean="0"/>
              <a:t>-παραλείπουν </a:t>
            </a:r>
            <a:r>
              <a:rPr lang="el-GR" sz="2800" b="1" dirty="0"/>
              <a:t>γράμματα </a:t>
            </a:r>
            <a:r>
              <a:rPr lang="el-GR" sz="2800" b="1" dirty="0" smtClean="0"/>
              <a:t>ή  </a:t>
            </a:r>
            <a:r>
              <a:rPr lang="el-GR" sz="2800" b="1" dirty="0"/>
              <a:t>τα αντιστρέφουν</a:t>
            </a:r>
            <a:r>
              <a:rPr lang="el-GR" sz="2800" dirty="0"/>
              <a:t/>
            </a:r>
            <a:br>
              <a:rPr lang="el-GR" sz="2800" dirty="0"/>
            </a:br>
            <a:r>
              <a:rPr lang="el-GR" sz="2800" dirty="0"/>
              <a:t> Κατακτούν την ορθογραφημένη γραφή σχετικά πιο δύσκολα σε σχέση με τα παιδιά χωρίς </a:t>
            </a:r>
            <a:r>
              <a:rPr lang="el-GR" sz="2800" b="1" dirty="0"/>
              <a:t>ΔΕΠΥ</a:t>
            </a:r>
            <a:r>
              <a:rPr lang="el-GR" sz="2800" dirty="0"/>
              <a:t> ή κάποιας μορφής μαθησιακής δυσκολίας</a:t>
            </a:r>
            <a:r>
              <a:rPr lang="el-GR" sz="2800" dirty="0" smtClean="0"/>
              <a:t>.</a:t>
            </a:r>
            <a:br>
              <a:rPr lang="el-GR" sz="2800" dirty="0" smtClean="0"/>
            </a:br>
            <a:r>
              <a:rPr lang="el-GR" sz="2800" dirty="0" smtClean="0"/>
              <a:t/>
            </a:r>
            <a:br>
              <a:rPr lang="el-GR" sz="2800" dirty="0" smtClean="0"/>
            </a:br>
            <a:r>
              <a:rPr lang="el-GR" sz="2800" dirty="0" smtClean="0"/>
              <a:t/>
            </a:r>
            <a:br>
              <a:rPr lang="el-GR" sz="2800" dirty="0" smtClean="0"/>
            </a:br>
            <a:r>
              <a:rPr lang="el-GR" sz="2800" dirty="0"/>
              <a:t/>
            </a:r>
            <a:br>
              <a:rPr lang="el-GR" sz="2800" dirty="0"/>
            </a:br>
            <a:r>
              <a:rPr lang="el-GR" sz="2800" dirty="0"/>
              <a:t> </a:t>
            </a:r>
            <a:br>
              <a:rPr lang="el-GR" sz="2800" dirty="0"/>
            </a:br>
            <a:endParaRPr lang="el-GR" sz="2800"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22714"/>
          </a:xfrm>
        </p:spPr>
        <p:txBody>
          <a:bodyPr>
            <a:normAutofit fontScale="90000"/>
          </a:bodyPr>
          <a:lstStyle/>
          <a:p>
            <a:pPr algn="l"/>
            <a:r>
              <a:rPr lang="en-US" sz="2800" b="1" dirty="0" smtClean="0"/>
              <a:t/>
            </a:r>
            <a:br>
              <a:rPr lang="en-US" sz="2800" b="1" dirty="0" smtClean="0"/>
            </a:br>
            <a:r>
              <a:rPr lang="en-US" sz="2800" b="1" dirty="0"/>
              <a:t/>
            </a:r>
            <a:br>
              <a:rPr lang="en-US" sz="2800" b="1" dirty="0"/>
            </a:br>
            <a:r>
              <a:rPr lang="el-GR" sz="2800" b="1" dirty="0" smtClean="0"/>
              <a:t/>
            </a:r>
            <a:br>
              <a:rPr lang="el-GR" sz="2800" b="1" dirty="0" smtClean="0"/>
            </a:br>
            <a:r>
              <a:rPr lang="el-GR" sz="2800" b="1" dirty="0"/>
              <a:t/>
            </a:r>
            <a:br>
              <a:rPr lang="el-GR" sz="2800" b="1" dirty="0"/>
            </a:br>
            <a:r>
              <a:rPr lang="el-GR" sz="2800" b="1" dirty="0" smtClean="0"/>
              <a:t/>
            </a:r>
            <a:br>
              <a:rPr lang="el-GR" sz="2800" b="1" dirty="0" smtClean="0"/>
            </a:br>
            <a:r>
              <a:rPr lang="el-GR" sz="2800" b="1" dirty="0" err="1" smtClean="0"/>
              <a:t>Δυσγραφία</a:t>
            </a:r>
            <a:r>
              <a:rPr lang="el-GR" sz="2800" b="1" dirty="0" smtClean="0"/>
              <a:t> </a:t>
            </a:r>
            <a:br>
              <a:rPr lang="el-GR" sz="2800" b="1" dirty="0" smtClean="0"/>
            </a:br>
            <a:r>
              <a:rPr lang="el-GR" sz="2800" dirty="0" smtClean="0"/>
              <a:t>Η</a:t>
            </a:r>
            <a:r>
              <a:rPr lang="el-GR" sz="2800" dirty="0"/>
              <a:t> </a:t>
            </a:r>
            <a:r>
              <a:rPr lang="el-GR" sz="2800" b="1" dirty="0" err="1"/>
              <a:t>δυσγραφία</a:t>
            </a:r>
            <a:r>
              <a:rPr lang="el-GR" sz="2800" dirty="0"/>
              <a:t> είναι μια μαθησιακή δυσκολία που </a:t>
            </a:r>
            <a:r>
              <a:rPr lang="el-GR" sz="2800" dirty="0" smtClean="0"/>
              <a:t/>
            </a:r>
            <a:br>
              <a:rPr lang="el-GR" sz="2800" dirty="0" smtClean="0"/>
            </a:br>
            <a:r>
              <a:rPr lang="el-GR" sz="2800" dirty="0" smtClean="0"/>
              <a:t/>
            </a:r>
            <a:br>
              <a:rPr lang="el-GR" sz="2800" dirty="0" smtClean="0"/>
            </a:br>
            <a:r>
              <a:rPr lang="el-GR" sz="2800" dirty="0" smtClean="0"/>
              <a:t>εκδηλώνεται </a:t>
            </a:r>
            <a:r>
              <a:rPr lang="el-GR" sz="2800" dirty="0"/>
              <a:t>ως δυσκολία του μαθητή να παράγει αναγνώσιμη γραφή με το χέρι. </a:t>
            </a:r>
            <a:r>
              <a:rPr lang="el-GR" sz="2800" dirty="0" smtClean="0"/>
              <a:t/>
            </a:r>
            <a:br>
              <a:rPr lang="el-GR" sz="2800" dirty="0" smtClean="0"/>
            </a:br>
            <a:r>
              <a:rPr lang="el-GR" sz="2800" dirty="0" smtClean="0"/>
              <a:t>Μεγάλο </a:t>
            </a:r>
            <a:r>
              <a:rPr lang="el-GR" sz="2800" dirty="0"/>
              <a:t>ποσοστό παιδιών με </a:t>
            </a:r>
            <a:r>
              <a:rPr lang="el-GR" sz="2800" b="1" dirty="0"/>
              <a:t>ΔΕΠΥ </a:t>
            </a:r>
            <a:r>
              <a:rPr lang="el-GR" sz="2800" dirty="0" smtClean="0"/>
              <a:t>δυσκολεύονται </a:t>
            </a:r>
            <a:r>
              <a:rPr lang="el-GR" sz="2800" b="1" dirty="0" smtClean="0"/>
              <a:t> </a:t>
            </a:r>
            <a:r>
              <a:rPr lang="el-GR" sz="2800" b="1" dirty="0"/>
              <a:t>στη φωνολογική επίγνωση των </a:t>
            </a:r>
            <a:r>
              <a:rPr lang="el-GR" sz="2800" b="1" dirty="0" smtClean="0"/>
              <a:t>φωνημάτων της γαλλικής γλώσσας</a:t>
            </a:r>
            <a:r>
              <a:rPr lang="el-GR" sz="2800" dirty="0" smtClean="0"/>
              <a:t>, </a:t>
            </a:r>
            <a:r>
              <a:rPr lang="el-GR" sz="2800" dirty="0"/>
              <a:t>με αποτέλεσμα πολύ συχνά να συγχέουν γράμματα όπως </a:t>
            </a:r>
            <a:r>
              <a:rPr lang="en-US" sz="2800" dirty="0" smtClean="0"/>
              <a:t/>
            </a:r>
            <a:br>
              <a:rPr lang="en-US" sz="2800" dirty="0" smtClean="0"/>
            </a:br>
            <a:r>
              <a:rPr lang="el-GR" sz="2800" dirty="0" smtClean="0"/>
              <a:t>να κάνουν τη διάκριση  </a:t>
            </a:r>
            <a:r>
              <a:rPr lang="el-GR" sz="2800" b="1" dirty="0" err="1" smtClean="0"/>
              <a:t>Ch</a:t>
            </a:r>
            <a:r>
              <a:rPr lang="el-GR" sz="2800" b="1" dirty="0" smtClean="0"/>
              <a:t>/ </a:t>
            </a:r>
            <a:r>
              <a:rPr lang="en-US" sz="2800" b="1" dirty="0" smtClean="0"/>
              <a:t>S</a:t>
            </a:r>
            <a:r>
              <a:rPr lang="el-GR" sz="2800" b="1" dirty="0" smtClean="0"/>
              <a:t> και άλλες πολλές διακρίσεις.</a:t>
            </a:r>
            <a:br>
              <a:rPr lang="el-GR" sz="2800" b="1" dirty="0" smtClean="0"/>
            </a:br>
            <a:r>
              <a:rPr lang="el-GR" sz="2800" b="1" dirty="0" smtClean="0"/>
              <a:t>Ασκήσεις</a:t>
            </a:r>
            <a:r>
              <a:rPr lang="en-US" sz="2800" b="1" dirty="0" smtClean="0"/>
              <a:t/>
            </a:r>
            <a:br>
              <a:rPr lang="en-US" sz="2800" b="1" dirty="0" smtClean="0"/>
            </a:br>
            <a:r>
              <a:rPr lang="el-GR" sz="2800" b="1" dirty="0" smtClean="0"/>
              <a:t>1. ΧΡΩΜΑΤΙΣΕ ΜΕ ΚΙΤΡΙΝΟ ΤΟ ΧΟΝΤΡΟ [Σ] ΚΑΙ ΜΕ ΚΟΚΚΙΝΟ ΤΟ ΛΕΠΤΟ [Σ]</a:t>
            </a:r>
            <a:br>
              <a:rPr lang="el-GR" sz="2800" b="1" dirty="0" smtClean="0"/>
            </a:br>
            <a:r>
              <a:rPr lang="en-US" sz="2800" b="1" dirty="0" err="1" smtClean="0"/>
              <a:t>chocolat</a:t>
            </a:r>
            <a:r>
              <a:rPr lang="en-US" sz="2800" b="1" dirty="0" smtClean="0"/>
              <a:t> </a:t>
            </a:r>
            <a:br>
              <a:rPr lang="en-US" sz="2800" b="1" dirty="0" smtClean="0"/>
            </a:br>
            <a:r>
              <a:rPr lang="en-US" sz="2800" b="1" dirty="0" err="1" smtClean="0"/>
              <a:t>sirop</a:t>
            </a:r>
            <a:r>
              <a:rPr lang="en-US" sz="2800" b="1" dirty="0" smtClean="0"/>
              <a:t/>
            </a:r>
            <a:br>
              <a:rPr lang="en-US" sz="2800" b="1" dirty="0" smtClean="0"/>
            </a:br>
            <a:r>
              <a:rPr lang="en-US" sz="2800" b="1" dirty="0" err="1" smtClean="0"/>
              <a:t>soupe</a:t>
            </a:r>
            <a:r>
              <a:rPr lang="en-US" sz="2800" b="1" dirty="0" smtClean="0"/>
              <a:t/>
            </a:r>
            <a:br>
              <a:rPr lang="en-US" sz="2800" b="1" dirty="0" smtClean="0"/>
            </a:br>
            <a:r>
              <a:rPr lang="en-US" sz="2800" b="1" dirty="0" smtClean="0"/>
              <a:t/>
            </a:r>
            <a:br>
              <a:rPr lang="en-US" sz="2800" b="1" dirty="0" smtClean="0"/>
            </a:br>
            <a:r>
              <a:rPr lang="el-GR" sz="2800" dirty="0"/>
              <a:t/>
            </a:r>
            <a:br>
              <a:rPr lang="el-GR" sz="2800" dirty="0"/>
            </a:br>
            <a:r>
              <a:rPr lang="el-GR" sz="2800" dirty="0"/>
              <a:t> </a:t>
            </a:r>
            <a:br>
              <a:rPr lang="el-GR" sz="2800" dirty="0"/>
            </a:br>
            <a:endParaRPr lang="el-GR" sz="2800"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530626"/>
          </a:xfrm>
        </p:spPr>
        <p:txBody>
          <a:bodyPr>
            <a:normAutofit/>
          </a:bodyPr>
          <a:lstStyle/>
          <a:p>
            <a:r>
              <a:rPr lang="el-GR" sz="2800" dirty="0"/>
              <a:t>Δεν θα </a:t>
            </a:r>
            <a:r>
              <a:rPr lang="el-GR" sz="2800" dirty="0" smtClean="0"/>
              <a:t>πρέπει όμως  </a:t>
            </a:r>
            <a:r>
              <a:rPr lang="el-GR" sz="2800" dirty="0"/>
              <a:t>να </a:t>
            </a:r>
            <a:r>
              <a:rPr lang="el-GR" sz="2800" dirty="0" smtClean="0"/>
              <a:t>συγχέουμε την </a:t>
            </a:r>
            <a:r>
              <a:rPr lang="el-GR" sz="2800" b="1" dirty="0"/>
              <a:t>κακογραφία</a:t>
            </a:r>
            <a:r>
              <a:rPr lang="el-GR" sz="2800" dirty="0"/>
              <a:t>, η οποία δεν αποτελεί μαθησιακή </a:t>
            </a:r>
            <a:r>
              <a:rPr lang="el-GR" sz="2800" dirty="0" smtClean="0"/>
              <a:t>δυσκολία αλλά είναι υπάρχουσα.</a:t>
            </a:r>
            <a:r>
              <a:rPr lang="el-GR" sz="2800" dirty="0"/>
              <a:t/>
            </a:r>
            <a:br>
              <a:rPr lang="el-GR" sz="2800" dirty="0"/>
            </a:br>
            <a:r>
              <a:rPr lang="el-GR" sz="2800" dirty="0"/>
              <a:t> </a:t>
            </a:r>
            <a:br>
              <a:rPr lang="el-GR" sz="2800" dirty="0"/>
            </a:br>
            <a:endParaRPr lang="el-GR" sz="2800"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530626"/>
          </a:xfrm>
        </p:spPr>
        <p:txBody>
          <a:bodyPr>
            <a:normAutofit/>
          </a:bodyPr>
          <a:lstStyle/>
          <a:p>
            <a:r>
              <a:rPr lang="el-GR" sz="2800" b="1" dirty="0"/>
              <a:t>Δυσκολίες στην κίνηση και τον προσανατολισμό</a:t>
            </a:r>
            <a:r>
              <a:rPr lang="el-GR" sz="2800" dirty="0"/>
              <a:t/>
            </a:r>
            <a:br>
              <a:rPr lang="el-GR" sz="2800" dirty="0"/>
            </a:br>
            <a:r>
              <a:rPr lang="el-GR" sz="2800" dirty="0"/>
              <a:t>Τα παιδιά με </a:t>
            </a:r>
            <a:r>
              <a:rPr lang="el-GR" sz="2800" b="1" dirty="0"/>
              <a:t>ΔΕΠΥ</a:t>
            </a:r>
            <a:r>
              <a:rPr lang="el-GR" sz="2800" dirty="0"/>
              <a:t> δυσκολεύονται στη σύνθετη γραφή αλλά και στην </a:t>
            </a:r>
            <a:r>
              <a:rPr lang="el-GR" sz="2800" b="1" dirty="0"/>
              <a:t>αντιγραφή. </a:t>
            </a:r>
            <a:r>
              <a:rPr lang="el-GR" sz="2800" dirty="0"/>
              <a:t/>
            </a:r>
            <a:br>
              <a:rPr lang="el-GR" sz="2800" dirty="0"/>
            </a:br>
            <a:endParaRPr lang="el-GR" sz="2800" dirty="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250706"/>
          </a:xfrm>
        </p:spPr>
        <p:txBody>
          <a:bodyPr>
            <a:normAutofit/>
          </a:bodyPr>
          <a:lstStyle/>
          <a:p>
            <a:r>
              <a:rPr lang="el-GR" sz="2800" dirty="0" smtClean="0"/>
              <a:t/>
            </a:r>
            <a:br>
              <a:rPr lang="el-GR" sz="2800" dirty="0" smtClean="0"/>
            </a:br>
            <a:r>
              <a:rPr lang="el-GR" sz="2800" dirty="0"/>
              <a:t/>
            </a:r>
            <a:br>
              <a:rPr lang="el-GR" sz="2800" dirty="0"/>
            </a:br>
            <a:r>
              <a:rPr lang="el-GR" sz="2800" dirty="0" smtClean="0"/>
              <a:t>Δεν </a:t>
            </a:r>
            <a:r>
              <a:rPr lang="el-GR" sz="2800" dirty="0"/>
              <a:t>αφήνουν κενά ανάμεσα στις λέξεις </a:t>
            </a:r>
            <a:br>
              <a:rPr lang="el-GR" sz="2800" dirty="0"/>
            </a:br>
            <a:r>
              <a:rPr lang="el-GR" sz="2800" dirty="0"/>
              <a:t>ή αφήνουν πολύ μεγάλα</a:t>
            </a:r>
            <a:br>
              <a:rPr lang="el-GR" sz="2800" dirty="0"/>
            </a:br>
            <a:r>
              <a:rPr lang="el-GR" sz="2800" dirty="0"/>
              <a:t>ή  τα γράμματά τους είναι δυσανάγνωστα </a:t>
            </a:r>
            <a:br>
              <a:rPr lang="el-GR" sz="2800" dirty="0"/>
            </a:br>
            <a:r>
              <a:rPr lang="el-GR" sz="2800" dirty="0"/>
              <a:t>και δεν τηρούν τους κανόνες γραφής σε μία σελίδα</a:t>
            </a:r>
            <a:br>
              <a:rPr lang="el-GR" sz="2800" dirty="0"/>
            </a:br>
            <a:r>
              <a:rPr lang="el-GR" sz="2800" dirty="0"/>
              <a:t> όπως παραδείγματος χάρη </a:t>
            </a:r>
            <a:r>
              <a:rPr lang="el-GR" sz="2800" b="1" dirty="0"/>
              <a:t>ξεκινούν από το μέσο της σελίδας</a:t>
            </a:r>
            <a:r>
              <a:rPr lang="el-GR" sz="2800" dirty="0"/>
              <a:t> να γράφουν, </a:t>
            </a:r>
            <a:r>
              <a:rPr lang="el-GR" sz="2800" b="1" dirty="0"/>
              <a:t>παραλείπουν γραμμές ή γράφουν έξω από τα περιθώρια της σελίδας</a:t>
            </a:r>
            <a:r>
              <a:rPr lang="el-GR" sz="2800" dirty="0"/>
              <a:t>. </a:t>
            </a:r>
            <a:br>
              <a:rPr lang="el-GR" sz="2800" dirty="0"/>
            </a:br>
            <a:r>
              <a:rPr lang="el-GR" sz="2800" dirty="0"/>
              <a:t> </a:t>
            </a:r>
            <a:br>
              <a:rPr lang="el-GR" sz="2800" dirty="0"/>
            </a:br>
            <a:endParaRPr lang="el-GR" sz="2800"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818658"/>
          </a:xfrm>
        </p:spPr>
        <p:txBody>
          <a:bodyPr>
            <a:normAutofit fontScale="90000"/>
          </a:bodyPr>
          <a:lstStyle/>
          <a:p>
            <a:r>
              <a:rPr lang="el-GR" sz="2800" b="1" dirty="0" smtClean="0"/>
              <a:t>Παρέμβαση</a:t>
            </a:r>
            <a:br>
              <a:rPr lang="el-GR" sz="2800" b="1" dirty="0" smtClean="0"/>
            </a:br>
            <a:r>
              <a:rPr lang="el-GR" sz="2800" b="1" dirty="0" smtClean="0"/>
              <a:t/>
            </a:r>
            <a:br>
              <a:rPr lang="el-GR" sz="2800" b="1" dirty="0" smtClean="0"/>
            </a:br>
            <a:r>
              <a:rPr lang="el-GR" sz="2800" b="1" dirty="0" smtClean="0"/>
              <a:t/>
            </a:r>
            <a:br>
              <a:rPr lang="el-GR" sz="2800" b="1" dirty="0" smtClean="0"/>
            </a:br>
            <a:r>
              <a:rPr lang="el-GR" sz="2800" dirty="0" smtClean="0"/>
              <a:t>Οι δυσκολίες που παρουσιάζουν τα παιδιά με </a:t>
            </a:r>
            <a:r>
              <a:rPr lang="el-GR" sz="2800" b="1" dirty="0" smtClean="0"/>
              <a:t>ΔΕΠΥ</a:t>
            </a:r>
            <a:r>
              <a:rPr lang="el-GR" sz="2800" dirty="0" smtClean="0"/>
              <a:t>  μπορούν να διορθωθούν ως ένα βαθμό με την κατάλληλη </a:t>
            </a:r>
            <a:r>
              <a:rPr lang="el-GR" sz="2800" dirty="0"/>
              <a:t>παρέμβαση και υποστήριξη. Κλειδί στην επιτυχία της παρέμβασης είναι </a:t>
            </a:r>
            <a:r>
              <a:rPr lang="el-GR" sz="2800" b="1" dirty="0"/>
              <a:t>η σωστή </a:t>
            </a:r>
            <a:r>
              <a:rPr lang="el-GR" sz="2800" b="1" dirty="0" smtClean="0"/>
              <a:t>υποστήριξή τους. </a:t>
            </a:r>
            <a:br>
              <a:rPr lang="el-GR" sz="2800" b="1" dirty="0" smtClean="0"/>
            </a:br>
            <a:r>
              <a:rPr lang="el-GR" sz="2800" b="1" dirty="0" smtClean="0"/>
              <a:t>1.ΑΠΟ ΤΟ ΣΧΟΛΙΚΟ ΠΛΑΙΣΙΟ</a:t>
            </a:r>
            <a:br>
              <a:rPr lang="el-GR" sz="2800" b="1" dirty="0" smtClean="0"/>
            </a:br>
            <a:r>
              <a:rPr lang="el-GR" sz="2800" b="1" dirty="0" smtClean="0"/>
              <a:t>2. ΑΠΟ ΤΟΥΣ ΓΟΝΕΙΣ</a:t>
            </a:r>
            <a:br>
              <a:rPr lang="el-GR" sz="2800" b="1" dirty="0" smtClean="0"/>
            </a:br>
            <a:r>
              <a:rPr lang="el-GR" sz="2800" b="1" dirty="0" smtClean="0"/>
              <a:t>3. ΣΤΗ ΣΥΝΕΧΕΙΑ </a:t>
            </a:r>
            <a:r>
              <a:rPr lang="el-GR" sz="2800" b="1" dirty="0"/>
              <a:t>ΠΑΡΟΥΣΙΑΖΟΝΤΑΙ ΤΕΧΝΙΚΕΣ ΑΝΤΙΜΕΤΩΠΙΣΗΣ </a:t>
            </a:r>
            <a:r>
              <a:rPr lang="el-GR" sz="2800" b="1" dirty="0" smtClean="0"/>
              <a:t>ΤΩΝ ΣΥΓΚΕΚΡΙΜΕΝΩΝ ΔΥΣΚΟΛΙΩΝ ΣΕ ΠΑΙΔΙΑ ΜΕ Η ΧΩΡΙΣ </a:t>
            </a:r>
            <a:r>
              <a:rPr lang="el-GR" sz="2800" b="1" dirty="0"/>
              <a:t> ΔΕΠΥ:</a:t>
            </a:r>
            <a:br>
              <a:rPr lang="el-GR" sz="2800" b="1" dirty="0"/>
            </a:br>
            <a:endParaRPr lang="el-GR" sz="2800" b="1"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962674"/>
          </a:xfrm>
        </p:spPr>
        <p:txBody>
          <a:bodyPr>
            <a:normAutofit/>
          </a:bodyPr>
          <a:lstStyle/>
          <a:p>
            <a:r>
              <a:rPr lang="el-GR" sz="2800" b="1" dirty="0" smtClean="0"/>
              <a:t>Τεχνικές για αναγνώσιμη γραφή</a:t>
            </a:r>
            <a:r>
              <a:rPr lang="el-GR" sz="2800" dirty="0" smtClean="0"/>
              <a:t/>
            </a:r>
            <a:br>
              <a:rPr lang="el-GR" sz="2800" dirty="0" smtClean="0"/>
            </a:br>
            <a:r>
              <a:rPr lang="el-GR" sz="2800" dirty="0" smtClean="0"/>
              <a:t>Επιτρέπουμε στο μαθητή να χρησιμοποιεί </a:t>
            </a:r>
            <a:r>
              <a:rPr lang="el-GR" sz="2800" b="1" dirty="0" smtClean="0">
                <a:solidFill>
                  <a:schemeClr val="accent5">
                    <a:lumMod val="75000"/>
                  </a:schemeClr>
                </a:solidFill>
              </a:rPr>
              <a:t>όποιο στυλ/μορφή γραψίματος του είναι πιο οικείο </a:t>
            </a:r>
            <a:r>
              <a:rPr lang="el-GR" sz="2800" dirty="0" smtClean="0"/>
              <a:t>(ίσια ή καλλιγραφικά γράμματα). </a:t>
            </a:r>
            <a:br>
              <a:rPr lang="el-GR" sz="2800" dirty="0" smtClean="0"/>
            </a:br>
            <a:r>
              <a:rPr lang="el-GR" sz="2800" dirty="0" smtClean="0"/>
              <a:t> </a:t>
            </a:r>
            <a:br>
              <a:rPr lang="el-GR" sz="2800" dirty="0" smtClean="0"/>
            </a:br>
            <a:r>
              <a:rPr lang="el-GR" sz="2800" dirty="0" smtClean="0"/>
              <a:t>Όπως </a:t>
            </a:r>
            <a:r>
              <a:rPr lang="en-US" sz="2800" dirty="0" smtClean="0"/>
              <a:t>a</a:t>
            </a:r>
            <a:r>
              <a:rPr lang="el-GR" sz="2800" dirty="0" smtClean="0"/>
              <a:t>,</a:t>
            </a:r>
            <a:r>
              <a:rPr lang="en-US" sz="2800" dirty="0" err="1" smtClean="0"/>
              <a:t>b,c</a:t>
            </a:r>
            <a:r>
              <a:rPr lang="en-US" sz="2800" dirty="0" smtClean="0"/>
              <a:t>/ </a:t>
            </a:r>
            <a:r>
              <a:rPr lang="en-US" sz="2800" i="1" dirty="0" err="1" smtClean="0"/>
              <a:t>a,b</a:t>
            </a:r>
            <a:r>
              <a:rPr lang="en-US" sz="2800" i="1" dirty="0" smtClean="0"/>
              <a:t>, c </a:t>
            </a:r>
            <a:r>
              <a:rPr lang="el-GR" sz="2800" i="1" dirty="0" smtClean="0"/>
              <a:t/>
            </a:r>
            <a:br>
              <a:rPr lang="el-GR" sz="2800" i="1" dirty="0" smtClean="0"/>
            </a:br>
            <a:r>
              <a:rPr lang="en-US" sz="2800" dirty="0" smtClean="0"/>
              <a:t>bateau, film, valise</a:t>
            </a:r>
            <a:r>
              <a:rPr lang="el-GR" sz="2800" dirty="0" smtClean="0"/>
              <a:t/>
            </a:r>
            <a:br>
              <a:rPr lang="el-GR" sz="2800" dirty="0" smtClean="0"/>
            </a:br>
            <a:endParaRPr lang="el-GR" sz="2800" dirty="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sz="2800" dirty="0"/>
              <a:t>Δίνουμε περισσότερο χρόνο στο μαθητή για να ολοκληρώσει τη γραπτή του εργασία.</a:t>
            </a:r>
            <a:br>
              <a:rPr lang="el-GR" sz="2800" dirty="0"/>
            </a:br>
            <a:endParaRPr lang="el-GR" sz="2800" dirty="0"/>
          </a:p>
        </p:txBody>
      </p:sp>
      <p:pic>
        <p:nvPicPr>
          <p:cNvPr id="3" name="2 - Εικόνα" descr="Αποτέλεσμα εικόνας για une montre"/>
          <p:cNvPicPr/>
          <p:nvPr/>
        </p:nvPicPr>
        <p:blipFill>
          <a:blip r:embed="rId2" cstate="print"/>
          <a:srcRect/>
          <a:stretch>
            <a:fillRect/>
          </a:stretch>
        </p:blipFill>
        <p:spPr bwMode="auto">
          <a:xfrm>
            <a:off x="3338512" y="2506027"/>
            <a:ext cx="2466975" cy="184594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700730"/>
          </a:xfrm>
        </p:spPr>
        <p:txBody>
          <a:bodyPr>
            <a:normAutofit/>
          </a:bodyPr>
          <a:lstStyle/>
          <a:p>
            <a:pPr algn="ctr"/>
            <a:r>
              <a:rPr lang="el-GR" sz="1800" b="1" dirty="0" smtClean="0"/>
              <a:t>Δρ Ευτυχία Νικολακοπούλου</a:t>
            </a:r>
            <a:br>
              <a:rPr lang="el-GR" sz="1800" b="1" dirty="0" smtClean="0"/>
            </a:br>
            <a:r>
              <a:rPr lang="el-GR" sz="1800" b="1" dirty="0" smtClean="0"/>
              <a:t>Σχολική Σύμβουλος Γαλλικής Γλώσσας και Φιλολογίας</a:t>
            </a:r>
            <a:r>
              <a:rPr lang="el-GR" sz="2800" b="1" dirty="0" smtClean="0"/>
              <a:t/>
            </a:r>
            <a:br>
              <a:rPr lang="el-GR" sz="2800" b="1" dirty="0" smtClean="0"/>
            </a:br>
            <a:r>
              <a:rPr lang="el-GR" sz="2800" b="1" dirty="0" smtClean="0"/>
              <a:t>Ομιλία </a:t>
            </a:r>
            <a:r>
              <a:rPr lang="el-GR" sz="2800" dirty="0" smtClean="0"/>
              <a:t>με θέμα: </a:t>
            </a:r>
            <a:r>
              <a:rPr lang="el-GR" sz="2800" b="1" dirty="0" smtClean="0"/>
              <a:t/>
            </a:r>
            <a:br>
              <a:rPr lang="el-GR" sz="2800" b="1" dirty="0" smtClean="0"/>
            </a:br>
            <a:r>
              <a:rPr lang="el-GR" sz="2800" i="1" dirty="0" smtClean="0"/>
              <a:t>«Παιδαγωγικές εφαρμογές θεμάτων ειδικής αγωγής </a:t>
            </a:r>
            <a:r>
              <a:rPr lang="el-GR" sz="2800" dirty="0" smtClean="0"/>
              <a:t/>
            </a:r>
            <a:br>
              <a:rPr lang="el-GR" sz="2800" dirty="0" smtClean="0"/>
            </a:br>
            <a:r>
              <a:rPr lang="el-GR" sz="2800" i="1" dirty="0" smtClean="0"/>
              <a:t>στη διδασκαλία των Γαλλικών».</a:t>
            </a:r>
            <a:r>
              <a:rPr lang="el-GR" sz="2800" dirty="0" smtClean="0"/>
              <a:t/>
            </a:r>
            <a:br>
              <a:rPr lang="el-GR" sz="2800" dirty="0" smtClean="0"/>
            </a:br>
            <a:r>
              <a:rPr lang="el-GR" sz="2800" i="1" dirty="0" smtClean="0"/>
              <a:t> </a:t>
            </a:r>
            <a:endParaRPr lang="el-GR" sz="2800"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458618"/>
          </a:xfrm>
        </p:spPr>
        <p:txBody>
          <a:bodyPr>
            <a:normAutofit/>
          </a:bodyPr>
          <a:lstStyle/>
          <a:p>
            <a:pPr lvl="0"/>
            <a:r>
              <a:rPr lang="el-GR" sz="2800" b="1" i="1" u="sng" dirty="0" smtClean="0">
                <a:solidFill>
                  <a:schemeClr val="accent6">
                    <a:lumMod val="75000"/>
                  </a:schemeClr>
                </a:solidFill>
              </a:rPr>
              <a:t>Δεν τιμωρούμε ΠΟΤΕ </a:t>
            </a:r>
            <a:br>
              <a:rPr lang="el-GR" sz="2800" b="1" i="1" u="sng" dirty="0" smtClean="0">
                <a:solidFill>
                  <a:schemeClr val="accent6">
                    <a:lumMod val="75000"/>
                  </a:schemeClr>
                </a:solidFill>
              </a:rPr>
            </a:br>
            <a:r>
              <a:rPr lang="el-GR" sz="2800" dirty="0" smtClean="0"/>
              <a:t>το μαθητή για την μη αναγνώσιμη γραφή του. Αντιθέτως σε κάθε προσπάθεια του για αναγνώσιμη γραφή </a:t>
            </a:r>
            <a:r>
              <a:rPr lang="el-GR" sz="2800" b="1" dirty="0" smtClean="0"/>
              <a:t>τον επιβραβεύουμε και τον ενθαρρύνουμε.</a:t>
            </a:r>
            <a:br>
              <a:rPr lang="el-GR" sz="2800" b="1" dirty="0" smtClean="0"/>
            </a:br>
            <a:r>
              <a:rPr lang="el-GR" sz="2800" dirty="0" smtClean="0"/>
              <a:t/>
            </a:r>
            <a:br>
              <a:rPr lang="el-GR" sz="2800" dirty="0" smtClean="0"/>
            </a:br>
            <a:endParaRPr lang="el-GR" sz="2800"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746650"/>
          </a:xfrm>
        </p:spPr>
        <p:txBody>
          <a:bodyPr>
            <a:normAutofit/>
          </a:bodyPr>
          <a:lstStyle/>
          <a:p>
            <a:pPr lvl="0"/>
            <a:r>
              <a:rPr lang="el-GR" sz="2800" dirty="0"/>
              <a:t>Δίνουμε στο παιδί να κάνει </a:t>
            </a:r>
            <a:r>
              <a:rPr lang="el-GR" sz="2800" u="sng" dirty="0" err="1"/>
              <a:t>προγραφικές</a:t>
            </a:r>
            <a:r>
              <a:rPr lang="el-GR" sz="2800" u="sng" dirty="0"/>
              <a:t> ασκήσεις</a:t>
            </a:r>
            <a:r>
              <a:rPr lang="el-GR" sz="2800" dirty="0"/>
              <a:t>, όπως </a:t>
            </a:r>
            <a:br>
              <a:rPr lang="el-GR" sz="2800" dirty="0"/>
            </a:br>
            <a:r>
              <a:rPr lang="el-GR" sz="2800" dirty="0"/>
              <a:t>να ενώνει διακεκομμένες </a:t>
            </a:r>
            <a:r>
              <a:rPr lang="el-GR" sz="2800" dirty="0" smtClean="0"/>
              <a:t>ευθείες, στρογγυλές ή καμπύλες γραμμές</a:t>
            </a:r>
            <a:br>
              <a:rPr lang="el-GR" sz="2800" dirty="0" smtClean="0"/>
            </a:br>
            <a:r>
              <a:rPr lang="el-GR" sz="2800" dirty="0" smtClean="0"/>
              <a:t/>
            </a:r>
            <a:br>
              <a:rPr lang="el-GR" sz="2800" dirty="0" smtClean="0"/>
            </a:br>
            <a:r>
              <a:rPr lang="el-GR" sz="2800" dirty="0" smtClean="0"/>
              <a:t>για να σχηματίσει γράμματα ή αριθμούς </a:t>
            </a:r>
            <a:br>
              <a:rPr lang="el-GR" sz="2800" dirty="0" smtClean="0"/>
            </a:br>
            <a:r>
              <a:rPr lang="el-GR" sz="2800" dirty="0"/>
              <a:t/>
            </a:r>
            <a:br>
              <a:rPr lang="el-GR" sz="2800" dirty="0"/>
            </a:br>
            <a:endParaRPr lang="el-GR" sz="2800" dirty="0"/>
          </a:p>
        </p:txBody>
      </p:sp>
      <p:cxnSp>
        <p:nvCxnSpPr>
          <p:cNvPr id="4" name="3 - Ευθεία γραμμή σύνδεσης"/>
          <p:cNvCxnSpPr/>
          <p:nvPr/>
        </p:nvCxnSpPr>
        <p:spPr>
          <a:xfrm flipH="1">
            <a:off x="971600" y="3140968"/>
            <a:ext cx="2232248" cy="43204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178698"/>
          </a:xfrm>
        </p:spPr>
        <p:txBody>
          <a:bodyPr>
            <a:normAutofit/>
          </a:bodyPr>
          <a:lstStyle/>
          <a:p>
            <a:r>
              <a:rPr lang="el-GR" sz="2800" dirty="0" smtClean="0"/>
              <a:t>Να βρει με το μολύβι του την έξοδο από ένα λαβύρινθο και να τη σχεδιάσει με σκέψη.</a:t>
            </a:r>
            <a:br>
              <a:rPr lang="el-GR" sz="2800" dirty="0" smtClean="0"/>
            </a:br>
            <a:endParaRPr lang="el-GR" sz="2800" dirty="0"/>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178698"/>
          </a:xfrm>
        </p:spPr>
        <p:txBody>
          <a:bodyPr>
            <a:normAutofit/>
          </a:bodyPr>
          <a:lstStyle/>
          <a:p>
            <a:r>
              <a:rPr lang="el-GR" sz="2800" b="1" dirty="0" smtClean="0"/>
              <a:t>ΟΔΗΓΙΑ ΣΤΟΥΣ ΕΚΠΑΙΔΕΥΤΙΚΟΥΣ ΠΕ05</a:t>
            </a:r>
            <a:r>
              <a:rPr lang="el-GR" sz="2800" dirty="0"/>
              <a:t/>
            </a:r>
            <a:br>
              <a:rPr lang="el-GR" sz="2800" dirty="0"/>
            </a:br>
            <a:r>
              <a:rPr lang="el-GR" sz="2800" dirty="0"/>
              <a:t> </a:t>
            </a:r>
            <a:br>
              <a:rPr lang="el-GR" sz="2800" dirty="0"/>
            </a:br>
            <a:r>
              <a:rPr lang="el-GR" sz="2800" dirty="0"/>
              <a:t>Μειώστε τις γραπτές εργασίες που δίνετε στο μαθητή </a:t>
            </a:r>
            <a:r>
              <a:rPr lang="el-GR" sz="2800" dirty="0" smtClean="0"/>
              <a:t>Περιορίστε το </a:t>
            </a:r>
            <a:r>
              <a:rPr lang="el-GR" sz="2800" b="1" dirty="0"/>
              <a:t>μέγεθος της αντιγραφής</a:t>
            </a:r>
            <a:r>
              <a:rPr lang="el-GR" sz="2800" dirty="0"/>
              <a:t> για το σπίτι.</a:t>
            </a:r>
            <a:br>
              <a:rPr lang="el-GR" sz="2800" dirty="0"/>
            </a:br>
            <a:r>
              <a:rPr lang="el-GR" sz="2800" dirty="0" smtClean="0"/>
              <a:t>Επιτρέψετε στο </a:t>
            </a:r>
            <a:r>
              <a:rPr lang="el-GR" sz="2800" dirty="0"/>
              <a:t>μαθητή να γράφει </a:t>
            </a:r>
            <a:r>
              <a:rPr lang="el-GR" sz="2800" b="1" dirty="0"/>
              <a:t>με το μολύβι ή το στυλό που του </a:t>
            </a:r>
            <a:r>
              <a:rPr lang="el-GR" sz="2800" b="1" dirty="0" smtClean="0"/>
              <a:t>αρέσει </a:t>
            </a:r>
            <a:r>
              <a:rPr lang="el-GR" sz="2800" dirty="0" smtClean="0"/>
              <a:t>και </a:t>
            </a:r>
            <a:r>
              <a:rPr lang="el-GR" sz="2800" dirty="0"/>
              <a:t>τον διευκολύνει στο γράψιμο.</a:t>
            </a:r>
            <a:br>
              <a:rPr lang="el-GR" sz="2800" dirty="0"/>
            </a:br>
            <a:endParaRPr lang="el-GR" sz="2800" dirty="0"/>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890666"/>
          </a:xfrm>
        </p:spPr>
        <p:txBody>
          <a:bodyPr>
            <a:normAutofit/>
          </a:bodyPr>
          <a:lstStyle/>
          <a:p>
            <a:r>
              <a:rPr lang="el-GR" sz="2800" dirty="0" smtClean="0"/>
              <a:t>Δώστε τις εργασίες του </a:t>
            </a:r>
            <a:r>
              <a:rPr lang="el-GR" sz="2800" b="1" dirty="0" smtClean="0"/>
              <a:t>να τις διορθώσει ο ίδιος</a:t>
            </a:r>
            <a:r>
              <a:rPr lang="el-GR" sz="2800" dirty="0" smtClean="0"/>
              <a:t>. </a:t>
            </a:r>
            <a:br>
              <a:rPr lang="el-GR" sz="2800" dirty="0" smtClean="0"/>
            </a:br>
            <a:r>
              <a:rPr lang="el-GR" sz="2800" dirty="0" smtClean="0"/>
              <a:t>Στην αρχή ίσως να δυσκολεύεται και να χρειάζεται τη βοήθειά σας.</a:t>
            </a:r>
            <a:br>
              <a:rPr lang="el-GR" sz="2800" dirty="0" smtClean="0"/>
            </a:br>
            <a:r>
              <a:rPr lang="el-GR" sz="2800" dirty="0" smtClean="0"/>
              <a:t>Δώστε στο μαθητή  </a:t>
            </a:r>
            <a:r>
              <a:rPr lang="el-GR" sz="2800" b="1" dirty="0" smtClean="0"/>
              <a:t>να διορθώσει ένα γραπτό με λάθη που έχετε δακτυλογραφήσει οι ίδιοι οι εκπαιδευτικοί.</a:t>
            </a:r>
            <a:r>
              <a:rPr lang="el-GR" sz="2800" dirty="0" smtClean="0"/>
              <a:t/>
            </a:r>
            <a:br>
              <a:rPr lang="el-GR" sz="2800" dirty="0" smtClean="0"/>
            </a:br>
            <a:endParaRPr lang="el-GR" sz="2800" dirty="0"/>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962674"/>
          </a:xfrm>
        </p:spPr>
        <p:txBody>
          <a:bodyPr>
            <a:normAutofit/>
          </a:bodyPr>
          <a:lstStyle/>
          <a:p>
            <a:pPr lvl="0"/>
            <a:r>
              <a:rPr lang="el-GR" sz="2800" dirty="0"/>
              <a:t/>
            </a:r>
            <a:br>
              <a:rPr lang="el-GR" sz="2800" dirty="0"/>
            </a:br>
            <a:r>
              <a:rPr lang="el-GR" sz="2800" dirty="0" smtClean="0"/>
              <a:t>Ζητείστε του </a:t>
            </a:r>
            <a:r>
              <a:rPr lang="el-GR" sz="2800" b="1" dirty="0"/>
              <a:t>να βρει τις διαφορές ανάμεσα σε δύο εικόνες</a:t>
            </a:r>
            <a:r>
              <a:rPr lang="el-GR" sz="2800" dirty="0"/>
              <a:t>, </a:t>
            </a:r>
            <a:r>
              <a:rPr lang="el-GR" sz="2800" b="1" dirty="0"/>
              <a:t>κρατώντας το κεφάλι του σταθερό.</a:t>
            </a:r>
            <a:r>
              <a:rPr lang="el-GR" sz="2800" dirty="0"/>
              <a:t/>
            </a:r>
            <a:br>
              <a:rPr lang="el-GR" sz="2800" dirty="0"/>
            </a:br>
            <a:r>
              <a:rPr lang="el-GR" sz="2800" dirty="0"/>
              <a:t>Βάλτε το </a:t>
            </a:r>
            <a:r>
              <a:rPr lang="el-GR" sz="2800" b="1" dirty="0" smtClean="0"/>
              <a:t>να </a:t>
            </a:r>
            <a:r>
              <a:rPr lang="el-GR" sz="2800" b="1" dirty="0"/>
              <a:t>γράψει </a:t>
            </a:r>
            <a:r>
              <a:rPr lang="el-GR" sz="2800" b="1" dirty="0" smtClean="0"/>
              <a:t>στο σπίτι σε </a:t>
            </a:r>
            <a:r>
              <a:rPr lang="el-GR" sz="2800" b="1" dirty="0"/>
              <a:t>διαφορετικής υφής επιφάνειες με το δάχτυλο</a:t>
            </a:r>
            <a:r>
              <a:rPr lang="el-GR" sz="2800" dirty="0"/>
              <a:t>, </a:t>
            </a:r>
            <a:r>
              <a:rPr lang="el-GR" sz="2800" dirty="0" smtClean="0"/>
              <a:t>όπως</a:t>
            </a:r>
            <a:r>
              <a:rPr lang="fr-FR" sz="2800" dirty="0" smtClean="0"/>
              <a:t>:</a:t>
            </a:r>
            <a:r>
              <a:rPr lang="el-GR" sz="2800" dirty="0"/>
              <a:t/>
            </a:r>
            <a:br>
              <a:rPr lang="el-GR" sz="2800" dirty="0"/>
            </a:br>
            <a:endParaRPr lang="el-GR" sz="2800" dirty="0"/>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890666"/>
          </a:xfrm>
        </p:spPr>
        <p:txBody>
          <a:bodyPr>
            <a:normAutofit/>
          </a:bodyPr>
          <a:lstStyle/>
          <a:p>
            <a:pPr lvl="0"/>
            <a:r>
              <a:rPr lang="el-GR" sz="2800" dirty="0"/>
              <a:t>Α. ο αφρός ξυρίσματος </a:t>
            </a:r>
            <a:br>
              <a:rPr lang="el-GR" sz="2800" dirty="0"/>
            </a:br>
            <a:endParaRPr lang="el-GR" sz="2800" dirty="0"/>
          </a:p>
        </p:txBody>
      </p:sp>
      <p:pic>
        <p:nvPicPr>
          <p:cNvPr id="3" name="2 - Εικόνα" descr="http://www.lapetitesourisdeseconomies.fr/wp-content/uploads/2012/04/mousse-a-raser.jpg"/>
          <p:cNvPicPr/>
          <p:nvPr/>
        </p:nvPicPr>
        <p:blipFill>
          <a:blip r:embed="rId2" cstate="print"/>
          <a:srcRect/>
          <a:stretch>
            <a:fillRect/>
          </a:stretch>
        </p:blipFill>
        <p:spPr bwMode="auto">
          <a:xfrm>
            <a:off x="755576" y="404664"/>
            <a:ext cx="2402972" cy="181154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746650"/>
          </a:xfrm>
        </p:spPr>
        <p:txBody>
          <a:bodyPr>
            <a:normAutofit fontScale="90000"/>
          </a:bodyPr>
          <a:lstStyle/>
          <a:p>
            <a:pPr lvl="0"/>
            <a:r>
              <a:rPr lang="el-GR" sz="2800" dirty="0" smtClean="0"/>
              <a:t/>
            </a:r>
            <a:br>
              <a:rPr lang="el-GR" sz="2800" dirty="0" smtClean="0"/>
            </a:br>
            <a:r>
              <a:rPr lang="el-GR" sz="2800" dirty="0" smtClean="0"/>
              <a:t>ή </a:t>
            </a:r>
            <a:r>
              <a:rPr lang="el-GR" sz="2800" dirty="0"/>
              <a:t>άμμος πάνω </a:t>
            </a:r>
            <a:r>
              <a:rPr lang="el-GR" sz="2800" dirty="0" smtClean="0"/>
              <a:t>σε ξύλινη επιφάνεια, όπως ένα τραπέζι.</a:t>
            </a:r>
            <a:br>
              <a:rPr lang="el-GR" sz="2800" dirty="0" smtClean="0"/>
            </a:br>
            <a:r>
              <a:rPr lang="el-GR" sz="2800" dirty="0" smtClean="0"/>
              <a:t/>
            </a:r>
            <a:br>
              <a:rPr lang="el-GR" sz="2800" dirty="0" smtClean="0"/>
            </a:br>
            <a:r>
              <a:rPr lang="el-GR" sz="2800" dirty="0" smtClean="0"/>
              <a:t/>
            </a:r>
            <a:br>
              <a:rPr lang="el-GR" sz="2800" dirty="0" smtClean="0"/>
            </a:br>
            <a:r>
              <a:rPr lang="el-GR" sz="2800" dirty="0" smtClean="0"/>
              <a:t>Αν πρόκειται για  δημοτικό και υπάρχει η κατάλληλη υποδομή</a:t>
            </a:r>
            <a:br>
              <a:rPr lang="el-GR" sz="2800" dirty="0" smtClean="0"/>
            </a:br>
            <a:r>
              <a:rPr lang="el-GR" sz="2800" dirty="0" smtClean="0"/>
              <a:t>Ή  </a:t>
            </a:r>
            <a:r>
              <a:rPr lang="el-GR" sz="2800" dirty="0"/>
              <a:t>σε μια διδακτική ώρα </a:t>
            </a:r>
            <a:r>
              <a:rPr lang="el-GR" sz="2800" dirty="0" smtClean="0"/>
              <a:t>δώστε  τους το </a:t>
            </a:r>
            <a:r>
              <a:rPr lang="el-GR" sz="2800" dirty="0"/>
              <a:t>ερέθισμα </a:t>
            </a:r>
            <a:r>
              <a:rPr lang="el-GR" sz="2800" dirty="0" smtClean="0"/>
              <a:t> να </a:t>
            </a:r>
            <a:r>
              <a:rPr lang="el-GR" sz="2800" dirty="0"/>
              <a:t>γράψουν πάνω σε ψιλή χρωματιστή άμμο του εμπορίου που θα έχουν φέρει από το σπίτι) </a:t>
            </a:r>
            <a:r>
              <a:rPr lang="el-GR" sz="2800" dirty="0" err="1"/>
              <a:t>π.χ</a:t>
            </a:r>
            <a:r>
              <a:rPr lang="el-GR" sz="2800" dirty="0"/>
              <a:t> το όνομά  τους </a:t>
            </a:r>
            <a:r>
              <a:rPr lang="el-GR" sz="2800" dirty="0" smtClean="0"/>
              <a:t> στα γαλλικά ή  </a:t>
            </a:r>
            <a:r>
              <a:rPr lang="el-GR" sz="2800" dirty="0"/>
              <a:t>μια φράση  </a:t>
            </a:r>
            <a:r>
              <a:rPr lang="el-GR" sz="2800" dirty="0" smtClean="0"/>
              <a:t>από τον πίνακα.</a:t>
            </a:r>
            <a:br>
              <a:rPr lang="el-GR" sz="2800" dirty="0" smtClean="0"/>
            </a:br>
            <a:r>
              <a:rPr lang="el-GR" sz="2800" dirty="0" smtClean="0"/>
              <a:t>Προσέξετε να μην ενώνετε τα γράμματά σας και να είναι ευπαρουσίαστα και </a:t>
            </a:r>
            <a:r>
              <a:rPr lang="el-GR" sz="2800" dirty="0" err="1" smtClean="0"/>
              <a:t>αραιογραμμένα</a:t>
            </a:r>
            <a:r>
              <a:rPr lang="el-GR" sz="2800" dirty="0" smtClean="0"/>
              <a:t>.</a:t>
            </a:r>
            <a:r>
              <a:rPr lang="el-GR" sz="2800" dirty="0"/>
              <a:t/>
            </a:r>
            <a:br>
              <a:rPr lang="el-GR" sz="2800" dirty="0"/>
            </a:br>
            <a:r>
              <a:rPr lang="en-US" sz="2800" dirty="0"/>
              <a:t>JE M APPELLE </a:t>
            </a:r>
            <a:r>
              <a:rPr lang="en-US" sz="2800" dirty="0" smtClean="0"/>
              <a:t> SOPHIE</a:t>
            </a:r>
            <a:r>
              <a:rPr lang="el-GR" sz="2800" dirty="0"/>
              <a:t/>
            </a:r>
            <a:br>
              <a:rPr lang="el-GR" sz="2800" dirty="0"/>
            </a:br>
            <a:r>
              <a:rPr lang="el-GR" sz="2800" dirty="0"/>
              <a:t>Λίγο πριν το τέλος του μαθήματος πριν να μαζέψουν την άμμο τους ζητάμε να αντιγράψουν τη φράση στο τετράδιό τους.</a:t>
            </a:r>
            <a:br>
              <a:rPr lang="el-GR" sz="2800" dirty="0"/>
            </a:br>
            <a:endParaRPr lang="el-GR" sz="2800" dirty="0"/>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74642"/>
          </a:xfrm>
        </p:spPr>
        <p:txBody>
          <a:bodyPr>
            <a:normAutofit/>
          </a:bodyPr>
          <a:lstStyle/>
          <a:p>
            <a:pPr lvl="0"/>
            <a:r>
              <a:rPr lang="en-US" sz="2800" dirty="0" smtClean="0"/>
              <a:t>E</a:t>
            </a:r>
            <a:r>
              <a:rPr lang="el-GR" sz="2800" dirty="0" err="1" smtClean="0"/>
              <a:t>πίσης</a:t>
            </a:r>
            <a:r>
              <a:rPr lang="el-GR" sz="2800" dirty="0" smtClean="0"/>
              <a:t> μπορούν να ζωγραφίσουν με </a:t>
            </a:r>
            <a:r>
              <a:rPr lang="el-GR" sz="2800" dirty="0" err="1" smtClean="0"/>
              <a:t>δακτυλομπογιές</a:t>
            </a:r>
            <a:r>
              <a:rPr lang="el-GR" sz="2800" dirty="0" smtClean="0"/>
              <a:t>  πάνω σε χαρτί </a:t>
            </a:r>
            <a:r>
              <a:rPr lang="el-GR" sz="2800" dirty="0"/>
              <a:t> </a:t>
            </a:r>
            <a:br>
              <a:rPr lang="el-GR" sz="2800" dirty="0"/>
            </a:br>
            <a:r>
              <a:rPr lang="el-GR" sz="2800" dirty="0" err="1"/>
              <a:t>Π.χ</a:t>
            </a:r>
            <a:r>
              <a:rPr lang="el-GR" sz="2800" dirty="0"/>
              <a:t> θυμόσαστε όταν ήμαστε μικροί που γράφαμε το όνομά μας πάνω στο σκονισμένο τζάμι του </a:t>
            </a:r>
            <a:r>
              <a:rPr lang="el-GR" sz="2800" dirty="0" smtClean="0"/>
              <a:t>αυτοκινήτου;</a:t>
            </a:r>
            <a:r>
              <a:rPr lang="el-GR" sz="2800" dirty="0"/>
              <a:t/>
            </a:r>
            <a:br>
              <a:rPr lang="el-GR" sz="2800" dirty="0"/>
            </a:br>
            <a:r>
              <a:rPr lang="el-GR" sz="2800" u="sng" dirty="0" smtClean="0">
                <a:hlinkClick r:id="rId2"/>
              </a:rPr>
              <a:t>https://www.youtube.com/watch?v=yKG5Jfb6ghA</a:t>
            </a:r>
            <a:r>
              <a:rPr lang="el-GR" sz="2800" dirty="0" smtClean="0"/>
              <a:t/>
            </a:r>
            <a:br>
              <a:rPr lang="el-GR" sz="2800" dirty="0" smtClean="0"/>
            </a:br>
            <a:endParaRPr lang="el-GR" sz="2800" dirty="0"/>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034682"/>
          </a:xfrm>
        </p:spPr>
        <p:txBody>
          <a:bodyPr>
            <a:normAutofit/>
          </a:bodyPr>
          <a:lstStyle/>
          <a:p>
            <a:pPr lvl="0"/>
            <a:r>
              <a:rPr lang="el-GR" sz="2800" dirty="0"/>
              <a:t>Με το τετράδιο ιχνογραφίας ή απλά πάνω σε ένα ριζόχαρτο, </a:t>
            </a:r>
            <a:r>
              <a:rPr lang="el-GR" sz="2800" b="1" dirty="0" smtClean="0"/>
              <a:t>δώστε τους να ξεπατικώσουν ένα γράμμα ή μια μικρή φράση και στη συνέχεια να αποτυπώσουν προτάσεις από καρτέλες που τους έχετε μοιράσει.</a:t>
            </a:r>
            <a:br>
              <a:rPr lang="el-GR" sz="2800" b="1" dirty="0" smtClean="0"/>
            </a:br>
            <a:r>
              <a:rPr lang="el-GR" sz="2800" b="1" dirty="0" smtClean="0"/>
              <a:t> </a:t>
            </a:r>
            <a:r>
              <a:rPr lang="el-GR" sz="2800" dirty="0"/>
              <a:t/>
            </a:r>
            <a:br>
              <a:rPr lang="el-GR" sz="2800" dirty="0"/>
            </a:br>
            <a:r>
              <a:rPr lang="el-GR" sz="2800" dirty="0" smtClean="0"/>
              <a:t>Δώστε στο </a:t>
            </a:r>
            <a:r>
              <a:rPr lang="el-GR" sz="2800" dirty="0"/>
              <a:t>παιδί να γράψει σε </a:t>
            </a:r>
            <a:r>
              <a:rPr lang="el-GR" sz="2800" b="1" dirty="0"/>
              <a:t>χαρτί με έντονες γραμμές και </a:t>
            </a:r>
            <a:r>
              <a:rPr lang="el-GR" sz="2800" b="1" dirty="0" smtClean="0"/>
              <a:t>περιθώρια όπως φαίνεται στην επόμενη διαφάνεια </a:t>
            </a:r>
            <a:r>
              <a:rPr lang="el-GR" sz="2800" dirty="0"/>
              <a:t/>
            </a:r>
            <a:br>
              <a:rPr lang="el-GR" sz="2800" dirty="0"/>
            </a:br>
            <a:endParaRPr lang="el-GR" sz="2800" dirty="0"/>
          </a:p>
        </p:txBody>
      </p:sp>
      <p:cxnSp>
        <p:nvCxnSpPr>
          <p:cNvPr id="4" name="3 - Ευθύγραμμο βέλος σύνδεσης"/>
          <p:cNvCxnSpPr/>
          <p:nvPr/>
        </p:nvCxnSpPr>
        <p:spPr>
          <a:xfrm>
            <a:off x="2699792" y="4941168"/>
            <a:ext cx="115212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034682"/>
          </a:xfrm>
        </p:spPr>
        <p:txBody>
          <a:bodyPr/>
          <a:lstStyle/>
          <a:p>
            <a:endParaRPr lang="el-GR" dirty="0"/>
          </a:p>
        </p:txBody>
      </p:sp>
      <p:pic>
        <p:nvPicPr>
          <p:cNvPr id="3" name="2 - Εικόνα" descr="http://www.mamanpourlavie.com/uploads/images/articles/file_main_image_571_1_difficulte_adaptation_apprentissage_role_parents_01_571_1500X1000_cache_640x360.jpg"/>
          <p:cNvPicPr/>
          <p:nvPr/>
        </p:nvPicPr>
        <p:blipFill>
          <a:blip r:embed="rId2" cstate="print"/>
          <a:srcRect/>
          <a:stretch>
            <a:fillRect/>
          </a:stretch>
        </p:blipFill>
        <p:spPr bwMode="auto">
          <a:xfrm>
            <a:off x="1259632" y="1124744"/>
            <a:ext cx="5949523" cy="378880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890666"/>
          </a:xfrm>
        </p:spPr>
        <p:txBody>
          <a:bodyPr>
            <a:normAutofit/>
          </a:bodyPr>
          <a:lstStyle/>
          <a:p>
            <a:r>
              <a:rPr lang="el-GR" sz="2800" dirty="0" smtClean="0"/>
              <a:t>ΕΙ</a:t>
            </a:r>
            <a:endParaRPr lang="el-GR" sz="2800" dirty="0"/>
          </a:p>
        </p:txBody>
      </p:sp>
      <p:pic>
        <p:nvPicPr>
          <p:cNvPr id="3" name="2 - Εικόνα" descr="Αποτέλεσμα εικόνας για cahiers speciaux pour difficultes d apprentissage"/>
          <p:cNvPicPr/>
          <p:nvPr/>
        </p:nvPicPr>
        <p:blipFill>
          <a:blip r:embed="rId2" cstate="print"/>
          <a:srcRect/>
          <a:stretch>
            <a:fillRect/>
          </a:stretch>
        </p:blipFill>
        <p:spPr bwMode="auto">
          <a:xfrm>
            <a:off x="1547664" y="1196752"/>
            <a:ext cx="5760640" cy="4166001"/>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02634"/>
          </a:xfrm>
        </p:spPr>
        <p:txBody>
          <a:bodyPr>
            <a:normAutofit/>
          </a:bodyPr>
          <a:lstStyle/>
          <a:p>
            <a:r>
              <a:rPr lang="el-GR" sz="2800" dirty="0" err="1" smtClean="0"/>
              <a:t>κοικοιπερο</a:t>
            </a:r>
            <a:endParaRPr lang="el-GR" sz="2800" dirty="0"/>
          </a:p>
        </p:txBody>
      </p:sp>
      <p:pic>
        <p:nvPicPr>
          <p:cNvPr id="3" name="2 - Εικόνα" descr="http://blog.serpodile.com/wp-content/uploads/2013/04/lignes.jpg"/>
          <p:cNvPicPr/>
          <p:nvPr/>
        </p:nvPicPr>
        <p:blipFill>
          <a:blip r:embed="rId2" cstate="print"/>
          <a:srcRect/>
          <a:stretch>
            <a:fillRect/>
          </a:stretch>
        </p:blipFill>
        <p:spPr bwMode="auto">
          <a:xfrm>
            <a:off x="323528" y="1484784"/>
            <a:ext cx="5274310" cy="395573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22714"/>
          </a:xfrm>
        </p:spPr>
        <p:txBody>
          <a:bodyPr>
            <a:normAutofit/>
          </a:bodyPr>
          <a:lstStyle/>
          <a:p>
            <a:pPr lvl="0"/>
            <a:r>
              <a:rPr lang="el-GR" sz="2800" dirty="0" smtClean="0"/>
              <a:t/>
            </a:r>
            <a:br>
              <a:rPr lang="el-GR" sz="2800" dirty="0" smtClean="0"/>
            </a:br>
            <a:r>
              <a:rPr lang="el-GR" sz="2800" dirty="0"/>
              <a:t/>
            </a:r>
            <a:br>
              <a:rPr lang="el-GR" sz="2800" dirty="0"/>
            </a:br>
            <a:r>
              <a:rPr lang="el-GR" sz="2800" dirty="0" smtClean="0"/>
              <a:t/>
            </a:r>
            <a:br>
              <a:rPr lang="el-GR" sz="2800" dirty="0" smtClean="0"/>
            </a:br>
            <a:r>
              <a:rPr lang="el-GR" sz="2800" dirty="0" smtClean="0"/>
              <a:t>Δώστε στο </a:t>
            </a:r>
            <a:r>
              <a:rPr lang="el-GR" sz="2800" dirty="0"/>
              <a:t>παιδί να κάνει ασκήσεις λεπτής </a:t>
            </a:r>
            <a:r>
              <a:rPr lang="el-GR" sz="2800" dirty="0" smtClean="0"/>
              <a:t>κινητικότητας για να εξοικειωθεί με τα γαλλικά. Στην επόμενη διαφάνεια βλέπουμε τις </a:t>
            </a:r>
            <a:r>
              <a:rPr lang="el-GR" sz="2800" dirty="0" err="1" smtClean="0"/>
              <a:t>προγραφικές</a:t>
            </a:r>
            <a:r>
              <a:rPr lang="el-GR" sz="2800" dirty="0" smtClean="0"/>
              <a:t> ασκήσεις</a:t>
            </a:r>
            <a:r>
              <a:rPr lang="el-GR" sz="2800" dirty="0"/>
              <a:t/>
            </a:r>
            <a:br>
              <a:rPr lang="el-GR" sz="2800" dirty="0"/>
            </a:br>
            <a:endParaRPr lang="el-GR" sz="2800" dirty="0"/>
          </a:p>
        </p:txBody>
      </p:sp>
      <p:cxnSp>
        <p:nvCxnSpPr>
          <p:cNvPr id="4" name="3 - Γωνιακή σύνδεση"/>
          <p:cNvCxnSpPr/>
          <p:nvPr/>
        </p:nvCxnSpPr>
        <p:spPr>
          <a:xfrm rot="16200000" flipH="1">
            <a:off x="2159732" y="4761148"/>
            <a:ext cx="936104" cy="43204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386610"/>
          </a:xfrm>
        </p:spPr>
        <p:txBody>
          <a:bodyPr>
            <a:normAutofit/>
          </a:bodyPr>
          <a:lstStyle/>
          <a:p>
            <a:r>
              <a:rPr lang="el-GR" sz="2800" dirty="0" err="1" smtClean="0"/>
              <a:t>σισ</a:t>
            </a:r>
            <a:endParaRPr lang="el-GR" sz="2800" dirty="0"/>
          </a:p>
        </p:txBody>
      </p:sp>
      <p:pic>
        <p:nvPicPr>
          <p:cNvPr id="3" name="2 - Εικόνα" descr="http://www.hoptoys.fr/5344/9734.jpg"/>
          <p:cNvPicPr/>
          <p:nvPr/>
        </p:nvPicPr>
        <p:blipFill>
          <a:blip r:embed="rId2" cstate="print"/>
          <a:srcRect/>
          <a:stretch>
            <a:fillRect/>
          </a:stretch>
        </p:blipFill>
        <p:spPr bwMode="auto">
          <a:xfrm>
            <a:off x="467544" y="836712"/>
            <a:ext cx="4752527" cy="460851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0"/>
            <a:ext cx="8363272" cy="6525344"/>
          </a:xfrm>
        </p:spPr>
        <p:txBody>
          <a:bodyPr>
            <a:normAutofit fontScale="90000"/>
          </a:bodyPr>
          <a:lstStyle/>
          <a:p>
            <a:pPr lvl="0"/>
            <a:r>
              <a:rPr lang="el-GR" sz="2800" dirty="0" smtClean="0"/>
              <a:t/>
            </a:r>
            <a:br>
              <a:rPr lang="el-GR" sz="2800" dirty="0" smtClean="0"/>
            </a:br>
            <a:r>
              <a:rPr lang="el-GR" sz="2800" dirty="0" smtClean="0"/>
              <a:t/>
            </a:r>
            <a:br>
              <a:rPr lang="el-GR" sz="2800" dirty="0" smtClean="0"/>
            </a:br>
            <a:r>
              <a:rPr lang="el-GR" sz="2800" dirty="0" smtClean="0"/>
              <a:t/>
            </a:r>
            <a:br>
              <a:rPr lang="el-GR" sz="2800" dirty="0" smtClean="0"/>
            </a:br>
            <a:r>
              <a:rPr lang="el-GR" sz="2800" dirty="0" smtClean="0"/>
              <a:t/>
            </a:r>
            <a:br>
              <a:rPr lang="el-GR" sz="2800" dirty="0" smtClean="0"/>
            </a:br>
            <a:r>
              <a:rPr lang="el-GR" sz="2800" dirty="0" smtClean="0"/>
              <a:t/>
            </a:r>
            <a:br>
              <a:rPr lang="el-GR" sz="2800" dirty="0" smtClean="0"/>
            </a:br>
            <a:r>
              <a:rPr lang="el-GR" sz="2800" dirty="0" smtClean="0"/>
              <a:t/>
            </a:r>
            <a:br>
              <a:rPr lang="el-GR" sz="2800" dirty="0" smtClean="0"/>
            </a:br>
            <a:r>
              <a:rPr lang="el-GR" sz="2800" dirty="0" smtClean="0"/>
              <a:t>Επίσης  μπορεί ενώνει </a:t>
            </a:r>
            <a:r>
              <a:rPr lang="el-GR" sz="2800" dirty="0"/>
              <a:t>τελίτσες προκειμένου να συνθέσει το γράμμα ως </a:t>
            </a:r>
            <a:r>
              <a:rPr lang="el-GR" sz="2800" dirty="0" smtClean="0"/>
              <a:t>εικόνα</a:t>
            </a:r>
            <a:br>
              <a:rPr lang="el-GR" sz="2800" dirty="0" smtClean="0"/>
            </a:br>
            <a:r>
              <a:rPr lang="el-GR" sz="2800" dirty="0" smtClean="0"/>
              <a:t/>
            </a:r>
            <a:br>
              <a:rPr lang="el-GR" sz="2800" dirty="0" smtClean="0"/>
            </a:br>
            <a:r>
              <a:rPr lang="el-GR" sz="2800" dirty="0" smtClean="0"/>
              <a:t/>
            </a:r>
            <a:br>
              <a:rPr lang="el-GR" sz="2800" dirty="0" smtClean="0"/>
            </a:br>
            <a:r>
              <a:rPr lang="el-GR" sz="2800" dirty="0" smtClean="0"/>
              <a:t/>
            </a:r>
            <a:br>
              <a:rPr lang="el-GR" sz="2800" dirty="0" smtClean="0"/>
            </a:br>
            <a:r>
              <a:rPr lang="el-GR" sz="2800" dirty="0" smtClean="0"/>
              <a:t/>
            </a:r>
            <a:br>
              <a:rPr lang="el-GR" sz="2800" dirty="0" smtClean="0"/>
            </a:br>
            <a:r>
              <a:rPr lang="el-GR" sz="2800" dirty="0" smtClean="0"/>
              <a:t/>
            </a:r>
            <a:br>
              <a:rPr lang="el-GR" sz="2800" dirty="0" smtClean="0"/>
            </a:br>
            <a:r>
              <a:rPr lang="el-GR" sz="2800" dirty="0" smtClean="0"/>
              <a:t> (ΔΙΟΤΙ ΒΛΕΠΕΙ ΤΑ ΓΡΑΜΜΑΤΑ ΩΣ ΕΙΚΟΝΕΣ)</a:t>
            </a:r>
            <a:r>
              <a:rPr lang="el-GR" sz="2800" dirty="0"/>
              <a:t/>
            </a:r>
            <a:br>
              <a:rPr lang="el-GR" sz="2800" dirty="0"/>
            </a:br>
            <a:r>
              <a:rPr lang="el-GR" sz="2800" dirty="0"/>
              <a:t> Να </a:t>
            </a:r>
            <a:r>
              <a:rPr lang="el-GR" sz="2800" dirty="0" smtClean="0"/>
              <a:t>πιάνει στο χέρι αντικείμενα </a:t>
            </a:r>
            <a:br>
              <a:rPr lang="el-GR" sz="2800" dirty="0" smtClean="0"/>
            </a:br>
            <a:r>
              <a:rPr lang="el-GR" sz="2800" dirty="0" smtClean="0"/>
              <a:t>Να περιεργάζεται σύμβολα, εικόνες με τα </a:t>
            </a:r>
            <a:r>
              <a:rPr lang="el-GR" sz="2800" dirty="0" err="1" smtClean="0"/>
              <a:t>χειραπτικά</a:t>
            </a:r>
            <a:r>
              <a:rPr lang="el-GR" sz="2800" dirty="0" smtClean="0"/>
              <a:t> βοηθήματα ή τις εικόνες</a:t>
            </a:r>
            <a:br>
              <a:rPr lang="el-GR" sz="2800" dirty="0" smtClean="0"/>
            </a:br>
            <a:r>
              <a:rPr lang="el-GR" sz="2800" dirty="0" smtClean="0"/>
              <a:t>ΠΡΟΣΟΧΗ</a:t>
            </a:r>
            <a:br>
              <a:rPr lang="el-GR" sz="2800" dirty="0" smtClean="0"/>
            </a:br>
            <a:r>
              <a:rPr lang="el-GR" sz="2800" dirty="0" smtClean="0"/>
              <a:t>ΟΙ ΑΣΠΡΟΜΑΥΡΕΣ ΦΩΤΟΤΥΠΙΕΣ  ΔΕΝ ΧΡΗΣΙΜΕΥΟΥΝ ΣΤΑ ΠΑΙΔΙΑ ΑΥΤΆ.</a:t>
            </a:r>
            <a:br>
              <a:rPr lang="el-GR" sz="2800" dirty="0" smtClean="0"/>
            </a:br>
            <a:r>
              <a:rPr lang="el-GR" sz="2800" dirty="0" smtClean="0"/>
              <a:t/>
            </a:r>
            <a:br>
              <a:rPr lang="el-GR" sz="2800" dirty="0" smtClean="0"/>
            </a:br>
            <a:r>
              <a:rPr lang="el-GR" sz="2800" dirty="0" smtClean="0"/>
              <a:t/>
            </a:r>
            <a:br>
              <a:rPr lang="el-GR" sz="2800" dirty="0" smtClean="0"/>
            </a:br>
            <a:r>
              <a:rPr lang="el-GR" sz="2800" dirty="0" smtClean="0"/>
              <a:t/>
            </a:r>
            <a:br>
              <a:rPr lang="el-GR" sz="2800" dirty="0" smtClean="0"/>
            </a:br>
            <a:r>
              <a:rPr lang="el-GR" sz="2800" dirty="0" smtClean="0"/>
              <a:t/>
            </a:r>
            <a:br>
              <a:rPr lang="el-GR" sz="2800" dirty="0" smtClean="0"/>
            </a:br>
            <a:r>
              <a:rPr lang="el-GR" sz="2800" dirty="0" smtClean="0"/>
              <a:t/>
            </a:r>
            <a:br>
              <a:rPr lang="el-GR" sz="2800" dirty="0" smtClean="0"/>
            </a:br>
            <a:r>
              <a:rPr lang="el-GR" sz="2800" dirty="0" smtClean="0"/>
              <a:t/>
            </a:r>
            <a:br>
              <a:rPr lang="el-GR" sz="2800" dirty="0" smtClean="0"/>
            </a:br>
            <a:r>
              <a:rPr lang="el-GR" sz="2800" dirty="0"/>
              <a:t/>
            </a:r>
            <a:br>
              <a:rPr lang="el-GR" sz="2800" dirty="0"/>
            </a:br>
            <a:endParaRPr lang="el-GR" sz="2800" dirty="0"/>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746650"/>
          </a:xfrm>
        </p:spPr>
        <p:txBody>
          <a:bodyPr>
            <a:normAutofit/>
          </a:bodyPr>
          <a:lstStyle/>
          <a:p>
            <a:r>
              <a:rPr lang="el-GR" sz="2800" dirty="0" smtClean="0"/>
              <a:t>Χρησιμοποιείστε για το μάθημα καρτέλες</a:t>
            </a:r>
            <a:br>
              <a:rPr lang="el-GR" sz="2800" dirty="0" smtClean="0"/>
            </a:br>
            <a:r>
              <a:rPr lang="el-GR" sz="2800" dirty="0" smtClean="0"/>
              <a:t>Κουτιά με λέξεις αν πρόκειται για δημοτικό</a:t>
            </a:r>
            <a:endParaRPr lang="el-GR" sz="2800" dirty="0"/>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720680"/>
          </a:xfrm>
        </p:spPr>
        <p:txBody>
          <a:bodyPr>
            <a:normAutofit/>
          </a:bodyPr>
          <a:lstStyle/>
          <a:p>
            <a:r>
              <a:rPr lang="el-GR" sz="2800" dirty="0" smtClean="0"/>
              <a:t>Να ένα κουτί με λέξεις και γράμματα</a:t>
            </a:r>
            <a:endParaRPr lang="el-GR" sz="2800" dirty="0"/>
          </a:p>
        </p:txBody>
      </p:sp>
      <p:sp>
        <p:nvSpPr>
          <p:cNvPr id="3" name="2 - Βέλος προς τα κάτω"/>
          <p:cNvSpPr/>
          <p:nvPr/>
        </p:nvSpPr>
        <p:spPr>
          <a:xfrm>
            <a:off x="4211960" y="3501008"/>
            <a:ext cx="216024"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034682"/>
          </a:xfrm>
        </p:spPr>
        <p:txBody>
          <a:bodyPr>
            <a:normAutofit/>
          </a:bodyPr>
          <a:lstStyle/>
          <a:p>
            <a:endParaRPr lang="el-GR" sz="2800" dirty="0"/>
          </a:p>
        </p:txBody>
      </p:sp>
      <p:pic>
        <p:nvPicPr>
          <p:cNvPr id="3" name="2 - Εικόνα" descr="http://www.ludautisme.org/wp-content/uploads/2014/08/Cahier-magn%C3%A9tique-alphabet-2.jpg"/>
          <p:cNvPicPr/>
          <p:nvPr/>
        </p:nvPicPr>
        <p:blipFill>
          <a:blip r:embed="rId2" cstate="print"/>
          <a:srcRect/>
          <a:stretch>
            <a:fillRect/>
          </a:stretch>
        </p:blipFill>
        <p:spPr bwMode="auto">
          <a:xfrm>
            <a:off x="0" y="1700808"/>
            <a:ext cx="5274310" cy="35039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6224736"/>
          </a:xfrm>
        </p:spPr>
        <p:txBody>
          <a:bodyPr>
            <a:normAutofit/>
          </a:bodyPr>
          <a:lstStyle/>
          <a:p>
            <a:r>
              <a:rPr lang="el-GR" sz="2800" dirty="0" smtClean="0"/>
              <a:t>Χρησιμοποιείστε καρτέλες ή φτιάξτε καρτέλες από το διαδίκτυο </a:t>
            </a:r>
            <a:br>
              <a:rPr lang="el-GR" sz="2800" dirty="0" smtClean="0"/>
            </a:br>
            <a:endParaRPr lang="el-GR" sz="2800" dirty="0"/>
          </a:p>
        </p:txBody>
      </p:sp>
      <p:sp>
        <p:nvSpPr>
          <p:cNvPr id="4" name="3 - Βέλος προς τα κάτω"/>
          <p:cNvSpPr/>
          <p:nvPr/>
        </p:nvSpPr>
        <p:spPr>
          <a:xfrm>
            <a:off x="3923928" y="3645024"/>
            <a:ext cx="288032"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6178698"/>
          </a:xfrm>
        </p:spPr>
        <p:txBody>
          <a:bodyPr>
            <a:normAutofit/>
          </a:bodyPr>
          <a:lstStyle/>
          <a:p>
            <a:r>
              <a:rPr lang="en-US" sz="2800" dirty="0" smtClean="0"/>
              <a:t>Je </a:t>
            </a:r>
            <a:r>
              <a:rPr lang="en-US" sz="2800" dirty="0" err="1" smtClean="0"/>
              <a:t>fais</a:t>
            </a:r>
            <a:r>
              <a:rPr lang="en-US" sz="2800" dirty="0" smtClean="0"/>
              <a:t> de….., je </a:t>
            </a:r>
            <a:r>
              <a:rPr lang="en-US" sz="2800" dirty="0" err="1" smtClean="0"/>
              <a:t>fais</a:t>
            </a:r>
            <a:r>
              <a:rPr lang="en-US" sz="2800" dirty="0" smtClean="0"/>
              <a:t> de l’…….., je </a:t>
            </a:r>
            <a:r>
              <a:rPr lang="en-US" sz="2800" dirty="0" err="1" smtClean="0"/>
              <a:t>fais</a:t>
            </a:r>
            <a:r>
              <a:rPr lang="en-US" sz="2800" dirty="0" smtClean="0"/>
              <a:t> de la</a:t>
            </a:r>
            <a:endParaRPr lang="el-GR" sz="2800" dirty="0"/>
          </a:p>
        </p:txBody>
      </p:sp>
      <p:pic>
        <p:nvPicPr>
          <p:cNvPr id="2050" name="Picture 2" descr="C:\fairer.jpg"/>
          <p:cNvPicPr>
            <a:picLocks noChangeAspect="1" noChangeArrowheads="1"/>
          </p:cNvPicPr>
          <p:nvPr/>
        </p:nvPicPr>
        <p:blipFill>
          <a:blip r:embed="rId2" cstate="print"/>
          <a:srcRect/>
          <a:stretch>
            <a:fillRect/>
          </a:stretch>
        </p:blipFill>
        <p:spPr bwMode="auto">
          <a:xfrm>
            <a:off x="899592" y="548680"/>
            <a:ext cx="7639254" cy="5256584"/>
          </a:xfrm>
          <a:prstGeom prst="rect">
            <a:avLst/>
          </a:prstGeom>
          <a:noFill/>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746650"/>
          </a:xfrm>
        </p:spPr>
        <p:txBody>
          <a:bodyPr>
            <a:normAutofit/>
          </a:bodyPr>
          <a:lstStyle/>
          <a:p>
            <a:pPr fontAlgn="t"/>
            <a:r>
              <a:rPr lang="el-GR" sz="2800" b="1" dirty="0"/>
              <a:t>Τεχνικές Αντιμετώπισης</a:t>
            </a:r>
            <a:r>
              <a:rPr lang="el-GR" sz="2800" dirty="0"/>
              <a:t/>
            </a:r>
            <a:br>
              <a:rPr lang="el-GR" sz="2800" dirty="0"/>
            </a:br>
            <a:r>
              <a:rPr lang="en-US" sz="2800" b="1" dirty="0"/>
              <a:t> </a:t>
            </a:r>
            <a:r>
              <a:rPr lang="el-GR" sz="2800" dirty="0"/>
              <a:t/>
            </a:r>
            <a:br>
              <a:rPr lang="el-GR" sz="2800" dirty="0"/>
            </a:br>
            <a:r>
              <a:rPr lang="en-US" sz="2800" b="1" dirty="0"/>
              <a:t> </a:t>
            </a:r>
            <a:r>
              <a:rPr lang="el-GR" sz="2800" dirty="0"/>
              <a:t/>
            </a:r>
            <a:br>
              <a:rPr lang="el-GR" sz="2800" dirty="0"/>
            </a:br>
            <a:r>
              <a:rPr lang="el-GR" sz="2800" dirty="0"/>
              <a:t>Η σωστά </a:t>
            </a:r>
            <a:r>
              <a:rPr lang="el-GR" sz="2800" b="1" dirty="0"/>
              <a:t>ορθογραφημένη και ευανάγνωστη γραφή</a:t>
            </a:r>
            <a:r>
              <a:rPr lang="el-GR" sz="2800" dirty="0"/>
              <a:t> αποτελεί πρόκληση για κάθε παιδί.</a:t>
            </a:r>
            <a:br>
              <a:rPr lang="el-GR" sz="2800" dirty="0"/>
            </a:br>
            <a:r>
              <a:rPr lang="el-GR" sz="2800" dirty="0"/>
              <a:t>Ωστόσο, τα παιδιά με </a:t>
            </a:r>
            <a:r>
              <a:rPr lang="el-GR" sz="2800" b="1" dirty="0"/>
              <a:t>ΔΕΠΥ (Διαταραχή Ελλειμματικής Προσοχής και </a:t>
            </a:r>
            <a:r>
              <a:rPr lang="el-GR" sz="2800" b="1" dirty="0" err="1"/>
              <a:t>Υπερκινητικότητα</a:t>
            </a:r>
            <a:r>
              <a:rPr lang="el-GR" sz="2800" b="1" dirty="0"/>
              <a:t>) </a:t>
            </a:r>
            <a:r>
              <a:rPr lang="el-GR" sz="2800" b="1" dirty="0" smtClean="0"/>
              <a:t>κατακτούν </a:t>
            </a:r>
            <a:r>
              <a:rPr lang="el-GR" sz="2800" b="1" dirty="0"/>
              <a:t>την ορθή γραφή αρκετά πιο δύσκολα από τα υπόλοιπα</a:t>
            </a:r>
            <a:r>
              <a:rPr lang="el-GR" sz="2800" dirty="0"/>
              <a:t> παιδιά της ηλικίας τους. </a:t>
            </a:r>
            <a:br>
              <a:rPr lang="el-GR" sz="2800" dirty="0"/>
            </a:br>
            <a:endParaRPr lang="el-GR" sz="2800" dirty="0"/>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746650"/>
          </a:xfrm>
        </p:spPr>
        <p:txBody>
          <a:bodyPr>
            <a:normAutofit/>
          </a:bodyPr>
          <a:lstStyle/>
          <a:p>
            <a:r>
              <a:rPr lang="en-US" sz="2800" dirty="0" smtClean="0"/>
              <a:t>Je </a:t>
            </a:r>
            <a:r>
              <a:rPr lang="en-US" sz="2800" dirty="0" err="1" smtClean="0"/>
              <a:t>joue</a:t>
            </a:r>
            <a:r>
              <a:rPr lang="en-US" sz="2800" dirty="0" smtClean="0"/>
              <a:t> de……….., je </a:t>
            </a:r>
            <a:r>
              <a:rPr lang="en-US" sz="2800" dirty="0" err="1" smtClean="0"/>
              <a:t>joue</a:t>
            </a:r>
            <a:r>
              <a:rPr lang="en-US" sz="2800" dirty="0" smtClean="0"/>
              <a:t> du…….., </a:t>
            </a:r>
            <a:br>
              <a:rPr lang="en-US" sz="2800" dirty="0" smtClean="0"/>
            </a:br>
            <a:r>
              <a:rPr lang="en-US" sz="2800" dirty="0" smtClean="0"/>
              <a:t>je </a:t>
            </a:r>
            <a:r>
              <a:rPr lang="en-US" sz="2800" dirty="0" err="1" smtClean="0"/>
              <a:t>joue</a:t>
            </a:r>
            <a:r>
              <a:rPr lang="en-US" sz="2800" dirty="0" smtClean="0"/>
              <a:t> de la…………, je </a:t>
            </a:r>
            <a:r>
              <a:rPr lang="en-US" sz="2800" dirty="0" err="1" smtClean="0"/>
              <a:t>joue</a:t>
            </a:r>
            <a:r>
              <a:rPr lang="en-US" sz="2800" dirty="0" smtClean="0"/>
              <a:t> de l’…………….</a:t>
            </a:r>
            <a:endParaRPr lang="el-GR" sz="2800" dirty="0"/>
          </a:p>
        </p:txBody>
      </p:sp>
      <p:pic>
        <p:nvPicPr>
          <p:cNvPr id="1026" name="Picture 2" descr="C:\JOUER.jpg"/>
          <p:cNvPicPr>
            <a:picLocks noChangeAspect="1" noChangeArrowheads="1"/>
          </p:cNvPicPr>
          <p:nvPr/>
        </p:nvPicPr>
        <p:blipFill>
          <a:blip r:embed="rId2" cstate="print"/>
          <a:srcRect/>
          <a:stretch>
            <a:fillRect/>
          </a:stretch>
        </p:blipFill>
        <p:spPr bwMode="auto">
          <a:xfrm>
            <a:off x="611560" y="332656"/>
            <a:ext cx="8064896" cy="4176464"/>
          </a:xfrm>
          <a:prstGeom prst="rect">
            <a:avLst/>
          </a:prstGeom>
          <a:noFill/>
        </p:spPr>
      </p:pic>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144616"/>
          </a:xfrm>
        </p:spPr>
        <p:txBody>
          <a:bodyPr>
            <a:normAutofit/>
          </a:bodyPr>
          <a:lstStyle/>
          <a:p>
            <a:r>
              <a:rPr lang="el-GR" sz="2800" dirty="0" smtClean="0"/>
              <a:t>Χρησιμοποιείστε τεχνολογικά μέσα, όπως ηλεκτρονικό υπολογιστή, που κρατούν το ενδιαφέρον του παιδιού αμείωτο. </a:t>
            </a:r>
            <a:br>
              <a:rPr lang="el-GR" sz="2800" dirty="0" smtClean="0"/>
            </a:br>
            <a:r>
              <a:rPr lang="el-GR" sz="2800" dirty="0" smtClean="0"/>
              <a:t>http://www.linternaute.com/dictionnaire/fr/definition/sablonneux/</a:t>
            </a:r>
            <a:br>
              <a:rPr lang="el-GR" sz="2800" dirty="0" smtClean="0"/>
            </a:br>
            <a:r>
              <a:rPr lang="el-GR" sz="2800" dirty="0" smtClean="0"/>
              <a:t>Υπάρχουν αρκετές εφαρμογές για φωνολογική επίγνωση, </a:t>
            </a:r>
            <a:r>
              <a:rPr lang="el-GR" sz="2800" dirty="0" err="1" smtClean="0"/>
              <a:t>προγραφικές</a:t>
            </a:r>
            <a:r>
              <a:rPr lang="el-GR" sz="2800" dirty="0" smtClean="0"/>
              <a:t> ασκήσεις κ.ά.</a:t>
            </a:r>
            <a:br>
              <a:rPr lang="el-GR" sz="2800" dirty="0" smtClean="0"/>
            </a:br>
            <a:r>
              <a:rPr lang="el-GR" sz="2800" dirty="0" smtClean="0"/>
              <a:t>Θα πρέπει να θυμόμαστε πως η </a:t>
            </a:r>
            <a:r>
              <a:rPr lang="el-GR" sz="2800" strike="sngStrike" dirty="0" smtClean="0"/>
              <a:t>συνεχής και αδιάκοπη αντιγραφή κειμένων δεν βοηθά στη </a:t>
            </a:r>
            <a:r>
              <a:rPr lang="el-GR" sz="2800" strike="sngStrike" dirty="0" err="1" smtClean="0"/>
              <a:t>δυσγραφία</a:t>
            </a:r>
            <a:r>
              <a:rPr lang="el-GR" sz="2800" strike="sngStrike" dirty="0" smtClean="0"/>
              <a:t> ή σε όποια άλλη δυσκολία στη γραφή.</a:t>
            </a:r>
            <a:r>
              <a:rPr lang="el-GR" sz="2800" dirty="0" smtClean="0"/>
              <a:t/>
            </a:r>
            <a:br>
              <a:rPr lang="el-GR" sz="2800" dirty="0" smtClean="0"/>
            </a:br>
            <a:endParaRPr lang="el-GR" sz="2800" dirty="0"/>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295456" cy="5904656"/>
          </a:xfrm>
        </p:spPr>
        <p:txBody>
          <a:bodyPr>
            <a:normAutofit/>
          </a:bodyPr>
          <a:lstStyle/>
          <a:p>
            <a:r>
              <a:rPr lang="el-GR" sz="2800" smtClean="0"/>
              <a:t>Οι ασκήσεις αυτές πραγματοποιούνται σε παιδάκια με στόχο την βελτίωση των γραφοκινητικών δεξιοτήτων. Κρατώντας με τον σωστό τρόπο το μολύβι, το παιδί πρέπει να ακολουθήσει τα πλαίσια ή τις τελείες προκειμένου να σχηματίσει το σχήμα ή το γράμμα.</a:t>
            </a:r>
            <a:br>
              <a:rPr lang="el-GR" sz="2800" smtClean="0"/>
            </a:br>
            <a:r>
              <a:rPr lang="el-GR" sz="2800" smtClean="0"/>
              <a:t>Η φορά που πρέπει να ακολουθεί στο χάραγμα κάθε γραμμής, φαίνεται πάνω σε κάθε εικόνα.</a:t>
            </a:r>
            <a:endParaRPr lang="el-GR" sz="2800" dirty="0"/>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720680"/>
          </a:xfrm>
        </p:spPr>
        <p:txBody>
          <a:bodyPr>
            <a:normAutofit/>
          </a:bodyPr>
          <a:lstStyle/>
          <a:p>
            <a:endParaRPr lang="el-GR" sz="2800" dirty="0"/>
          </a:p>
        </p:txBody>
      </p:sp>
      <p:pic>
        <p:nvPicPr>
          <p:cNvPr id="2050" name="Picture 2"/>
          <p:cNvPicPr>
            <a:picLocks noChangeAspect="1" noChangeArrowheads="1"/>
          </p:cNvPicPr>
          <p:nvPr/>
        </p:nvPicPr>
        <p:blipFill>
          <a:blip r:embed="rId2" cstate="print"/>
          <a:srcRect/>
          <a:stretch>
            <a:fillRect/>
          </a:stretch>
        </p:blipFill>
        <p:spPr bwMode="auto">
          <a:xfrm>
            <a:off x="144462" y="144462"/>
            <a:ext cx="3851473" cy="5876825"/>
          </a:xfrm>
          <a:prstGeom prst="rect">
            <a:avLst/>
          </a:prstGeom>
          <a:solidFill>
            <a:schemeClr val="accent4">
              <a:lumMod val="60000"/>
              <a:lumOff val="40000"/>
            </a:schemeClr>
          </a:solidFill>
          <a:ln w="9525">
            <a:solidFill>
              <a:schemeClr val="accent4">
                <a:lumMod val="60000"/>
                <a:lumOff val="40000"/>
              </a:schemeClr>
            </a:solid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067944" y="0"/>
            <a:ext cx="5076056" cy="5877272"/>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pic>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792688"/>
          </a:xfrm>
        </p:spPr>
        <p:txBody>
          <a:bodyPr/>
          <a:lstStyle/>
          <a:p>
            <a:r>
              <a:rPr lang="el-GR" dirty="0" smtClean="0"/>
              <a:t>Φωνολογική άσκηση</a:t>
            </a:r>
            <a:br>
              <a:rPr lang="el-GR" dirty="0" smtClean="0"/>
            </a:br>
            <a:endParaRPr lang="el-GR" dirty="0"/>
          </a:p>
        </p:txBody>
      </p:sp>
      <p:sp>
        <p:nvSpPr>
          <p:cNvPr id="3" name="2 - Βέλος προς τα κάτω"/>
          <p:cNvSpPr/>
          <p:nvPr/>
        </p:nvSpPr>
        <p:spPr>
          <a:xfrm>
            <a:off x="3491880" y="3501008"/>
            <a:ext cx="216024"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936704"/>
          </a:xfrm>
        </p:spPr>
        <p:txBody>
          <a:bodyPr>
            <a:normAutofit/>
          </a:bodyPr>
          <a:lstStyle/>
          <a:p>
            <a:endParaRPr lang="el-GR" sz="2800" dirty="0"/>
          </a:p>
        </p:txBody>
      </p:sp>
      <p:pic>
        <p:nvPicPr>
          <p:cNvPr id="4098" name="Picture 2"/>
          <p:cNvPicPr>
            <a:picLocks noChangeAspect="1" noChangeArrowheads="1"/>
          </p:cNvPicPr>
          <p:nvPr/>
        </p:nvPicPr>
        <p:blipFill>
          <a:blip r:embed="rId2" cstate="print"/>
          <a:srcRect/>
          <a:stretch>
            <a:fillRect/>
          </a:stretch>
        </p:blipFill>
        <p:spPr bwMode="auto">
          <a:xfrm>
            <a:off x="611560" y="144462"/>
            <a:ext cx="7704856" cy="609285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576664"/>
          </a:xfrm>
        </p:spPr>
        <p:txBody>
          <a:bodyPr/>
          <a:lstStyle/>
          <a:p>
            <a:r>
              <a:rPr lang="el-GR" dirty="0" smtClean="0"/>
              <a:t>Άσκηση γραφής</a:t>
            </a:r>
            <a:br>
              <a:rPr lang="el-GR" dirty="0" smtClean="0"/>
            </a:br>
            <a:endParaRPr lang="el-GR" dirty="0"/>
          </a:p>
        </p:txBody>
      </p:sp>
      <p:sp>
        <p:nvSpPr>
          <p:cNvPr id="3" name="2 - Βέλος προς τα κάτω"/>
          <p:cNvSpPr/>
          <p:nvPr/>
        </p:nvSpPr>
        <p:spPr>
          <a:xfrm>
            <a:off x="3419872" y="3429000"/>
            <a:ext cx="144016"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936704"/>
          </a:xfrm>
        </p:spPr>
        <p:txBody>
          <a:bodyPr>
            <a:normAutofit/>
          </a:bodyPr>
          <a:lstStyle/>
          <a:p>
            <a:endParaRPr lang="el-GR" sz="2800" dirty="0"/>
          </a:p>
        </p:txBody>
      </p:sp>
      <p:pic>
        <p:nvPicPr>
          <p:cNvPr id="3074" name="Picture 2"/>
          <p:cNvPicPr>
            <a:picLocks noChangeAspect="1" noChangeArrowheads="1"/>
          </p:cNvPicPr>
          <p:nvPr/>
        </p:nvPicPr>
        <p:blipFill>
          <a:blip r:embed="rId2" cstate="print"/>
          <a:srcRect/>
          <a:stretch>
            <a:fillRect/>
          </a:stretch>
        </p:blipFill>
        <p:spPr bwMode="auto">
          <a:xfrm>
            <a:off x="144463" y="0"/>
            <a:ext cx="8676009" cy="6597351"/>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576664"/>
          </a:xfrm>
        </p:spPr>
        <p:txBody>
          <a:bodyPr/>
          <a:lstStyle/>
          <a:p>
            <a:r>
              <a:rPr lang="el-GR" dirty="0" smtClean="0"/>
              <a:t>Άσκηση αντιγραφής</a:t>
            </a:r>
            <a:br>
              <a:rPr lang="el-GR" dirty="0" smtClean="0"/>
            </a:br>
            <a:r>
              <a:rPr lang="en-US" dirty="0" smtClean="0"/>
              <a:t>COPIE</a:t>
            </a:r>
            <a:endParaRPr lang="el-GR" dirty="0"/>
          </a:p>
        </p:txBody>
      </p:sp>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548680"/>
            <a:ext cx="8229600" cy="6106690"/>
          </a:xfrm>
          <a:solidFill>
            <a:schemeClr val="bg1">
              <a:lumMod val="65000"/>
            </a:schemeClr>
          </a:solidFill>
        </p:spPr>
        <p:txBody>
          <a:bodyPr>
            <a:normAutofit fontScale="90000"/>
          </a:bodyPr>
          <a:lstStyle/>
          <a:p>
            <a:r>
              <a:rPr lang="en-US" sz="2800" dirty="0" smtClean="0"/>
              <a:t/>
            </a:r>
            <a:br>
              <a:rPr lang="en-US" sz="2800" dirty="0" smtClean="0"/>
            </a:br>
            <a:r>
              <a:rPr lang="en-US" sz="2800" dirty="0" smtClean="0"/>
              <a:t>UN TIMBRE</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l-GR" sz="2800" dirty="0" smtClean="0"/>
              <a:t/>
            </a:r>
            <a:br>
              <a:rPr lang="el-GR" sz="2800" dirty="0" smtClean="0"/>
            </a:br>
            <a:r>
              <a:rPr lang="el-GR" sz="2800" dirty="0" smtClean="0">
                <a:solidFill>
                  <a:srgbClr val="FFFF00"/>
                </a:solidFill>
              </a:rPr>
              <a:t>ΑΣΚΗΣΗ</a:t>
            </a:r>
            <a:br>
              <a:rPr lang="el-GR" sz="2800" dirty="0" smtClean="0">
                <a:solidFill>
                  <a:srgbClr val="FFFF00"/>
                </a:solidFill>
              </a:rPr>
            </a:br>
            <a:r>
              <a:rPr lang="el-GR" sz="2800" dirty="0" smtClean="0">
                <a:solidFill>
                  <a:srgbClr val="FFFF00"/>
                </a:solidFill>
              </a:rPr>
              <a:t>1/ ΣΥΜΠΛΗΡΩΣΤΕ ΤΑ ΚΕΝΑ</a:t>
            </a:r>
            <a:br>
              <a:rPr lang="el-GR" sz="2800" dirty="0" smtClean="0">
                <a:solidFill>
                  <a:srgbClr val="FFFF00"/>
                </a:solidFill>
              </a:rPr>
            </a:br>
            <a:r>
              <a:rPr lang="en-US" sz="2800" dirty="0" smtClean="0">
                <a:solidFill>
                  <a:srgbClr val="FFFF00"/>
                </a:solidFill>
              </a:rPr>
              <a:t>LA JOU---E    DU    T---RE</a:t>
            </a:r>
            <a:br>
              <a:rPr lang="en-US" sz="2800" dirty="0" smtClean="0">
                <a:solidFill>
                  <a:srgbClr val="FFFF00"/>
                </a:solidFill>
              </a:rPr>
            </a:br>
            <a:r>
              <a:rPr lang="el-GR" sz="2800" dirty="0" smtClean="0">
                <a:solidFill>
                  <a:srgbClr val="FFFF00"/>
                </a:solidFill>
              </a:rPr>
              <a:t>2/ΓΡΑΨΤΕ ΤΟ ΙΔΙΟ ΜΕ ΜΙΚΡΑ ΓΡΑΜΜΑΤΑ</a:t>
            </a:r>
            <a:r>
              <a:rPr lang="en-US" sz="2800" dirty="0" smtClean="0">
                <a:solidFill>
                  <a:srgbClr val="FFFF00"/>
                </a:solidFill>
              </a:rPr>
              <a:t/>
            </a:r>
            <a:br>
              <a:rPr lang="en-US" sz="2800" dirty="0" smtClean="0">
                <a:solidFill>
                  <a:srgbClr val="FFFF00"/>
                </a:solidFill>
              </a:rPr>
            </a:br>
            <a:r>
              <a:rPr lang="en-US" sz="2800" dirty="0" smtClean="0">
                <a:solidFill>
                  <a:srgbClr val="FFFF00"/>
                </a:solidFill>
              </a:rPr>
              <a:t>La </a:t>
            </a:r>
            <a:r>
              <a:rPr lang="en-US" sz="2800" dirty="0" err="1" smtClean="0">
                <a:solidFill>
                  <a:srgbClr val="FFFF00"/>
                </a:solidFill>
              </a:rPr>
              <a:t>journee</a:t>
            </a:r>
            <a:r>
              <a:rPr lang="en-US" sz="2800" dirty="0" smtClean="0">
                <a:solidFill>
                  <a:srgbClr val="FFFF00"/>
                </a:solidFill>
              </a:rPr>
              <a:t> du timbre</a:t>
            </a:r>
            <a:r>
              <a:rPr lang="el-GR" sz="2800" dirty="0" smtClean="0">
                <a:solidFill>
                  <a:srgbClr val="FFFF00"/>
                </a:solidFill>
              </a:rPr>
              <a:t/>
            </a:r>
            <a:br>
              <a:rPr lang="el-GR" sz="2800" dirty="0" smtClean="0">
                <a:solidFill>
                  <a:srgbClr val="FFFF00"/>
                </a:solidFill>
              </a:rPr>
            </a:br>
            <a:r>
              <a:rPr lang="el-GR" sz="2800" dirty="0" smtClean="0">
                <a:solidFill>
                  <a:srgbClr val="FFFF00"/>
                </a:solidFill>
              </a:rPr>
              <a:t>ΖΩΓΡΑΦΙΣΤΕ</a:t>
            </a:r>
            <a:r>
              <a:rPr lang="el-GR" sz="2800" dirty="0" smtClean="0"/>
              <a:t/>
            </a:r>
            <a:br>
              <a:rPr lang="el-GR" sz="2800" dirty="0" smtClean="0"/>
            </a:br>
            <a:r>
              <a:rPr lang="en-US" sz="2800" dirty="0" smtClean="0"/>
              <a:t/>
            </a:r>
            <a:br>
              <a:rPr lang="en-US" sz="2800" dirty="0" smtClean="0"/>
            </a:br>
            <a:r>
              <a:rPr lang="el-GR" sz="2800" dirty="0" smtClean="0"/>
              <a:t> </a:t>
            </a:r>
            <a:br>
              <a:rPr lang="el-GR" sz="2800" dirty="0" smtClean="0"/>
            </a:br>
            <a:r>
              <a:rPr lang="en-US" sz="2800" dirty="0" smtClean="0"/>
              <a:t/>
            </a:r>
            <a:br>
              <a:rPr lang="en-US" sz="2800" dirty="0" smtClean="0"/>
            </a:br>
            <a:endParaRPr lang="el-GR" sz="2800" dirty="0"/>
          </a:p>
        </p:txBody>
      </p:sp>
      <p:pic>
        <p:nvPicPr>
          <p:cNvPr id="3" name="2 - Εικόνα" descr="http://www.timbres-de-france.com/image/photo-timbre/3226.gif"/>
          <p:cNvPicPr/>
          <p:nvPr/>
        </p:nvPicPr>
        <p:blipFill>
          <a:blip r:embed="rId2" cstate="print"/>
          <a:srcRect/>
          <a:stretch>
            <a:fillRect/>
          </a:stretch>
        </p:blipFill>
        <p:spPr bwMode="auto">
          <a:xfrm>
            <a:off x="5508104" y="620688"/>
            <a:ext cx="2952327" cy="3024336"/>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74642"/>
          </a:xfrm>
        </p:spPr>
        <p:txBody>
          <a:bodyPr>
            <a:normAutofit/>
          </a:bodyPr>
          <a:lstStyle/>
          <a:p>
            <a:r>
              <a:rPr lang="el-GR" sz="2800" dirty="0" smtClean="0"/>
              <a:t>Τα γραπτά τους είναι δυσανάγνωστα</a:t>
            </a:r>
            <a:br>
              <a:rPr lang="el-GR" sz="2800" dirty="0" smtClean="0"/>
            </a:br>
            <a:r>
              <a:rPr lang="el-GR" sz="2800" dirty="0" smtClean="0"/>
              <a:t> χωρίς κενά ανάμεσα στις λέξεις</a:t>
            </a:r>
            <a:br>
              <a:rPr lang="el-GR" sz="2800" dirty="0" smtClean="0"/>
            </a:br>
            <a:endParaRPr lang="el-GR" sz="2800" dirty="0"/>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91264" cy="5818658"/>
          </a:xfrm>
        </p:spPr>
        <p:txBody>
          <a:bodyPr>
            <a:normAutofit fontScale="90000"/>
          </a:bodyPr>
          <a:lstStyle/>
          <a:p>
            <a:r>
              <a:rPr lang="en-US" sz="2800" dirty="0" smtClean="0"/>
              <a:t> </a:t>
            </a:r>
            <a:r>
              <a:rPr lang="el-GR" sz="2800" dirty="0" smtClean="0"/>
              <a:t/>
            </a:r>
            <a:br>
              <a:rPr lang="el-GR" sz="2800" dirty="0" smtClean="0"/>
            </a:br>
            <a:r>
              <a:rPr lang="en-US" sz="2800" dirty="0" smtClean="0"/>
              <a:t> </a:t>
            </a:r>
            <a:r>
              <a:rPr lang="el-GR" sz="2800" dirty="0" smtClean="0"/>
              <a:t/>
            </a:r>
            <a:br>
              <a:rPr lang="el-GR" sz="2800" dirty="0" smtClean="0"/>
            </a:br>
            <a:r>
              <a:rPr lang="en-US" sz="2800" dirty="0" smtClean="0"/>
              <a:t> </a:t>
            </a:r>
            <a:r>
              <a:rPr lang="el-GR" sz="2800" dirty="0" smtClean="0"/>
              <a:t/>
            </a:r>
            <a:br>
              <a:rPr lang="el-GR" sz="2800" dirty="0" smtClean="0"/>
            </a:br>
            <a:r>
              <a:rPr lang="en-US" sz="2800" dirty="0" smtClean="0"/>
              <a:t> </a:t>
            </a:r>
            <a:r>
              <a:rPr lang="el-GR" sz="2800" dirty="0" smtClean="0"/>
              <a:t/>
            </a:r>
            <a:br>
              <a:rPr lang="el-GR" sz="2800" dirty="0" smtClean="0"/>
            </a:br>
            <a:r>
              <a:rPr lang="en-US" sz="2800" dirty="0" smtClean="0"/>
              <a:t> </a:t>
            </a:r>
            <a:r>
              <a:rPr lang="el-GR" sz="2800" dirty="0" smtClean="0"/>
              <a:t/>
            </a:r>
            <a:br>
              <a:rPr lang="el-GR" sz="2800" dirty="0" smtClean="0"/>
            </a:br>
            <a:r>
              <a:rPr lang="en-US" sz="2800" dirty="0" smtClean="0"/>
              <a:t> </a:t>
            </a:r>
            <a:r>
              <a:rPr lang="el-GR" sz="2800" dirty="0" smtClean="0"/>
              <a:t/>
            </a:r>
            <a:br>
              <a:rPr lang="el-GR" sz="2800" dirty="0" smtClean="0"/>
            </a:br>
            <a:r>
              <a:rPr lang="en-US" sz="2800" dirty="0" smtClean="0"/>
              <a:t> </a:t>
            </a:r>
            <a:r>
              <a:rPr lang="el-GR" sz="2800" dirty="0" smtClean="0"/>
              <a:t/>
            </a:r>
            <a:br>
              <a:rPr lang="el-GR" sz="2800" dirty="0" smtClean="0"/>
            </a:br>
            <a:r>
              <a:rPr lang="en-US" sz="2800" dirty="0" smtClean="0"/>
              <a:t> </a:t>
            </a:r>
            <a:r>
              <a:rPr lang="el-GR" sz="2800" dirty="0" smtClean="0"/>
              <a:t/>
            </a:r>
            <a:br>
              <a:rPr lang="el-GR" sz="2800" dirty="0" smtClean="0"/>
            </a:br>
            <a:r>
              <a:rPr lang="en-US" sz="2800" dirty="0" smtClean="0"/>
              <a:t> </a:t>
            </a:r>
            <a:r>
              <a:rPr lang="el-GR" sz="2800" dirty="0" smtClean="0"/>
              <a:t/>
            </a:r>
            <a:br>
              <a:rPr lang="el-GR" sz="2800" dirty="0" smtClean="0"/>
            </a:br>
            <a:r>
              <a:rPr lang="en-US" sz="2400" dirty="0" smtClean="0"/>
              <a:t> </a:t>
            </a:r>
            <a:r>
              <a:rPr lang="el-GR" sz="2400" dirty="0" smtClean="0"/>
              <a:t/>
            </a:r>
            <a:br>
              <a:rPr lang="el-GR" sz="2400" dirty="0" smtClean="0"/>
            </a:br>
            <a:r>
              <a:rPr lang="en-US" sz="2400" dirty="0" smtClean="0"/>
              <a:t> </a:t>
            </a:r>
            <a:r>
              <a:rPr lang="el-GR" sz="2400" dirty="0" smtClean="0"/>
              <a:t/>
            </a:r>
            <a:br>
              <a:rPr lang="el-GR" sz="2400" dirty="0" smtClean="0"/>
            </a:br>
            <a:r>
              <a:rPr lang="en-US" sz="2400" dirty="0" smtClean="0"/>
              <a:t> </a:t>
            </a:r>
            <a:r>
              <a:rPr lang="el-GR" sz="2400" dirty="0" smtClean="0"/>
              <a:t/>
            </a:r>
            <a:br>
              <a:rPr lang="el-GR" sz="2400" dirty="0" smtClean="0"/>
            </a:br>
            <a:r>
              <a:rPr lang="en-US" sz="2400" dirty="0" smtClean="0"/>
              <a:t> </a:t>
            </a:r>
            <a:r>
              <a:rPr lang="el-GR" sz="2400" dirty="0" smtClean="0"/>
              <a:t/>
            </a:r>
            <a:br>
              <a:rPr lang="el-GR" sz="2400" dirty="0" smtClean="0"/>
            </a:br>
            <a:r>
              <a:rPr lang="en-US" sz="2400" dirty="0" smtClean="0"/>
              <a:t> </a:t>
            </a:r>
            <a:r>
              <a:rPr lang="el-GR" sz="2400" dirty="0" smtClean="0"/>
              <a:t/>
            </a:r>
            <a:br>
              <a:rPr lang="el-GR" sz="2400" dirty="0" smtClean="0"/>
            </a:br>
            <a:r>
              <a:rPr lang="en-US" sz="2400" dirty="0" smtClean="0"/>
              <a:t> </a:t>
            </a:r>
            <a:r>
              <a:rPr lang="el-GR" sz="2400" dirty="0" smtClean="0"/>
              <a:t/>
            </a:r>
            <a:br>
              <a:rPr lang="el-GR" sz="2400" dirty="0" smtClean="0"/>
            </a:br>
            <a:r>
              <a:rPr lang="en-US" sz="2400" dirty="0" smtClean="0"/>
              <a:t> </a:t>
            </a:r>
            <a:r>
              <a:rPr lang="el-GR" sz="2400" dirty="0" smtClean="0"/>
              <a:t/>
            </a:r>
            <a:br>
              <a:rPr lang="el-GR" sz="2400" dirty="0" smtClean="0"/>
            </a:br>
            <a:r>
              <a:rPr lang="en-US" sz="2400" dirty="0" smtClean="0"/>
              <a:t> </a:t>
            </a:r>
            <a:r>
              <a:rPr lang="el-GR" sz="2400" dirty="0" smtClean="0"/>
              <a:t/>
            </a:r>
            <a:br>
              <a:rPr lang="el-GR" sz="2400" dirty="0" smtClean="0"/>
            </a:br>
            <a:r>
              <a:rPr lang="en-US" sz="2400" dirty="0" smtClean="0"/>
              <a:t> </a:t>
            </a:r>
            <a:r>
              <a:rPr lang="el-GR" sz="2400" dirty="0" smtClean="0"/>
              <a:t/>
            </a:r>
            <a:br>
              <a:rPr lang="el-GR" sz="2400" dirty="0" smtClean="0"/>
            </a:br>
            <a:r>
              <a:rPr lang="en-US" sz="2400" dirty="0" smtClean="0"/>
              <a:t> </a:t>
            </a:r>
            <a:r>
              <a:rPr lang="el-GR" sz="2400" dirty="0" smtClean="0"/>
              <a:t/>
            </a:r>
            <a:br>
              <a:rPr lang="el-GR" sz="2400" dirty="0" smtClean="0"/>
            </a:br>
            <a:r>
              <a:rPr lang="en-US" sz="2400" dirty="0" smtClean="0"/>
              <a:t> </a:t>
            </a:r>
            <a:r>
              <a:rPr lang="el-GR" sz="2400" dirty="0" smtClean="0"/>
              <a:t/>
            </a:r>
            <a:br>
              <a:rPr lang="el-GR" sz="2400" dirty="0" smtClean="0"/>
            </a:br>
            <a:r>
              <a:rPr lang="en-US" sz="2400" dirty="0" smtClean="0"/>
              <a:t> </a:t>
            </a:r>
            <a:r>
              <a:rPr lang="el-GR" sz="2400" dirty="0" smtClean="0"/>
              <a:t/>
            </a:r>
            <a:br>
              <a:rPr lang="el-GR" sz="2400" dirty="0" smtClean="0"/>
            </a:br>
            <a:r>
              <a:rPr lang="en-US" sz="2400" dirty="0" smtClean="0"/>
              <a:t> </a:t>
            </a:r>
            <a:r>
              <a:rPr lang="el-GR" sz="2400" dirty="0" smtClean="0"/>
              <a:t/>
            </a:r>
            <a:br>
              <a:rPr lang="el-GR" sz="2400" dirty="0" smtClean="0"/>
            </a:br>
            <a:r>
              <a:rPr lang="en-US" sz="2400" dirty="0" smtClean="0"/>
              <a:t> </a:t>
            </a:r>
            <a:r>
              <a:rPr lang="el-GR" sz="2400" dirty="0" smtClean="0"/>
              <a:t/>
            </a:r>
            <a:br>
              <a:rPr lang="el-GR" sz="2400" dirty="0" smtClean="0"/>
            </a:br>
            <a:r>
              <a:rPr lang="en-US" sz="2400" dirty="0" smtClean="0"/>
              <a:t> </a:t>
            </a:r>
            <a:r>
              <a:rPr lang="el-GR" sz="2400" dirty="0" smtClean="0"/>
              <a:t/>
            </a:r>
            <a:br>
              <a:rPr lang="el-GR" sz="2400" dirty="0" smtClean="0"/>
            </a:br>
            <a:r>
              <a:rPr lang="en-US" sz="2400" dirty="0" smtClean="0"/>
              <a:t> </a:t>
            </a:r>
            <a:r>
              <a:rPr lang="el-GR" sz="2400" dirty="0" smtClean="0"/>
              <a:t/>
            </a:r>
            <a:br>
              <a:rPr lang="el-GR" sz="2400" dirty="0" smtClean="0"/>
            </a:br>
            <a:r>
              <a:rPr lang="en-US" sz="2400" dirty="0" smtClean="0"/>
              <a:t> </a:t>
            </a:r>
            <a:r>
              <a:rPr lang="el-GR" sz="2400" dirty="0" smtClean="0"/>
              <a:t/>
            </a:r>
            <a:br>
              <a:rPr lang="el-GR" sz="2400" dirty="0" smtClean="0"/>
            </a:br>
            <a:r>
              <a:rPr lang="en-US" sz="2400" dirty="0" smtClean="0"/>
              <a:t> </a:t>
            </a:r>
            <a:r>
              <a:rPr lang="el-GR" sz="2700" dirty="0" smtClean="0"/>
              <a:t/>
            </a:r>
            <a:br>
              <a:rPr lang="el-GR" sz="2700" dirty="0" smtClean="0"/>
            </a:br>
            <a:r>
              <a:rPr lang="en-US" sz="2700" dirty="0" smtClean="0"/>
              <a:t> </a:t>
            </a:r>
            <a:r>
              <a:rPr lang="el-GR" sz="2700" dirty="0" smtClean="0"/>
              <a:t>ΑΣΚΗΣΗ</a:t>
            </a:r>
            <a:r>
              <a:rPr lang="el-GR" sz="2400" dirty="0" smtClean="0"/>
              <a:t/>
            </a:r>
            <a:br>
              <a:rPr lang="el-GR" sz="2400" dirty="0" smtClean="0"/>
            </a:br>
            <a:r>
              <a:rPr lang="el-GR" sz="3600" b="1" dirty="0" smtClean="0">
                <a:solidFill>
                  <a:srgbClr val="002060"/>
                </a:solidFill>
              </a:rPr>
              <a:t>Κυκλώστε τους ήχους</a:t>
            </a:r>
            <a:br>
              <a:rPr lang="el-GR" sz="3600" b="1" dirty="0" smtClean="0">
                <a:solidFill>
                  <a:srgbClr val="002060"/>
                </a:solidFill>
              </a:rPr>
            </a:br>
            <a:r>
              <a:rPr lang="el-GR" sz="3600" b="1" dirty="0" smtClean="0">
                <a:solidFill>
                  <a:srgbClr val="002060"/>
                </a:solidFill>
              </a:rPr>
              <a:t>ρο, ρι, </a:t>
            </a:r>
            <a:r>
              <a:rPr lang="el-GR" sz="3600" b="1" dirty="0" err="1" smtClean="0">
                <a:solidFill>
                  <a:srgbClr val="002060"/>
                </a:solidFill>
              </a:rPr>
              <a:t>ρυ</a:t>
            </a:r>
            <a:r>
              <a:rPr lang="el-GR" sz="3600" b="1" dirty="0" smtClean="0">
                <a:solidFill>
                  <a:srgbClr val="002060"/>
                </a:solidFill>
              </a:rPr>
              <a:t> με κίτρινο μαρκαδόρο </a:t>
            </a:r>
            <a:r>
              <a:rPr lang="en-US" sz="4900" b="1" dirty="0" smtClean="0">
                <a:solidFill>
                  <a:srgbClr val="002060"/>
                </a:solidFill>
              </a:rPr>
              <a:t>……………………………….</a:t>
            </a:r>
            <a:r>
              <a:rPr lang="el-GR" sz="2400" b="1" dirty="0" smtClean="0">
                <a:solidFill>
                  <a:srgbClr val="002060"/>
                </a:solidFill>
              </a:rPr>
              <a:t/>
            </a:r>
            <a:br>
              <a:rPr lang="el-GR" sz="2400" b="1" dirty="0" smtClean="0">
                <a:solidFill>
                  <a:srgbClr val="002060"/>
                </a:solidFill>
              </a:rPr>
            </a:br>
            <a:r>
              <a:rPr lang="en-US" sz="2800" b="1" dirty="0" smtClean="0">
                <a:solidFill>
                  <a:srgbClr val="002060"/>
                </a:solidFill>
              </a:rPr>
              <a:t> </a:t>
            </a:r>
            <a:r>
              <a:rPr lang="el-GR" sz="2800" b="1" dirty="0" smtClean="0">
                <a:solidFill>
                  <a:srgbClr val="002060"/>
                </a:solidFill>
              </a:rPr>
              <a:t/>
            </a:r>
            <a:br>
              <a:rPr lang="el-GR" sz="2800" b="1" dirty="0" smtClean="0">
                <a:solidFill>
                  <a:srgbClr val="002060"/>
                </a:solidFill>
              </a:rPr>
            </a:br>
            <a:r>
              <a:rPr lang="en-US" sz="2800" dirty="0" smtClean="0"/>
              <a:t> </a:t>
            </a:r>
            <a:r>
              <a:rPr lang="el-GR" sz="2800" dirty="0" smtClean="0"/>
              <a:t/>
            </a:r>
            <a:br>
              <a:rPr lang="el-GR" sz="2800" dirty="0" smtClean="0"/>
            </a:br>
            <a:r>
              <a:rPr lang="en-US" sz="2800" dirty="0" smtClean="0"/>
              <a:t> </a:t>
            </a:r>
            <a:r>
              <a:rPr lang="el-GR" sz="2800" dirty="0" smtClean="0"/>
              <a:t/>
            </a:r>
            <a:br>
              <a:rPr lang="el-GR" sz="2800" dirty="0" smtClean="0"/>
            </a:br>
            <a:r>
              <a:rPr lang="en-US" sz="2800" dirty="0" smtClean="0"/>
              <a:t> </a:t>
            </a:r>
            <a:r>
              <a:rPr lang="el-GR" sz="2800" dirty="0" smtClean="0"/>
              <a:t/>
            </a:r>
            <a:br>
              <a:rPr lang="el-GR" sz="2800" dirty="0" smtClean="0"/>
            </a:br>
            <a:r>
              <a:rPr lang="en-US" sz="2800" dirty="0" smtClean="0"/>
              <a:t> </a:t>
            </a:r>
            <a:r>
              <a:rPr lang="el-GR" sz="2800" dirty="0" smtClean="0"/>
              <a:t/>
            </a:r>
            <a:br>
              <a:rPr lang="el-GR" sz="2800" dirty="0" smtClean="0"/>
            </a:br>
            <a:r>
              <a:rPr lang="en-US" sz="2800" dirty="0" smtClean="0"/>
              <a:t> </a:t>
            </a:r>
            <a:r>
              <a:rPr lang="el-GR" sz="2800" dirty="0" smtClean="0"/>
              <a:t/>
            </a:r>
            <a:br>
              <a:rPr lang="el-GR" sz="2800" dirty="0" smtClean="0"/>
            </a:br>
            <a:r>
              <a:rPr lang="el-GR" sz="2800" dirty="0" smtClean="0"/>
              <a:t/>
            </a:r>
            <a:br>
              <a:rPr lang="el-GR" sz="2800" dirty="0" smtClean="0"/>
            </a:br>
            <a:r>
              <a:rPr lang="en-US" sz="2800" dirty="0" smtClean="0"/>
              <a:t> </a:t>
            </a:r>
            <a:r>
              <a:rPr lang="el-GR" sz="2800" dirty="0" smtClean="0"/>
              <a:t/>
            </a:r>
            <a:br>
              <a:rPr lang="el-GR" sz="2800" dirty="0" smtClean="0"/>
            </a:br>
            <a:r>
              <a:rPr lang="en-US" sz="2800" dirty="0" smtClean="0"/>
              <a:t> </a:t>
            </a:r>
            <a:r>
              <a:rPr lang="el-GR" sz="2800" dirty="0" smtClean="0"/>
              <a:t/>
            </a:r>
            <a:br>
              <a:rPr lang="el-GR" sz="2800" dirty="0" smtClean="0"/>
            </a:br>
            <a:r>
              <a:rPr lang="en-US" sz="2800" dirty="0" smtClean="0"/>
              <a:t> </a:t>
            </a:r>
            <a:r>
              <a:rPr lang="el-GR" sz="2800" dirty="0" smtClean="0"/>
              <a:t/>
            </a:r>
            <a:br>
              <a:rPr lang="el-GR" sz="2800" dirty="0" smtClean="0"/>
            </a:br>
            <a:r>
              <a:rPr lang="en-US" sz="2800" dirty="0" smtClean="0"/>
              <a:t> </a:t>
            </a:r>
            <a:r>
              <a:rPr lang="el-GR" sz="2800" dirty="0" smtClean="0"/>
              <a:t/>
            </a:r>
            <a:br>
              <a:rPr lang="el-GR" sz="2800" dirty="0" smtClean="0"/>
            </a:br>
            <a:endParaRPr lang="el-GR" sz="2800" dirty="0"/>
          </a:p>
        </p:txBody>
      </p:sp>
      <p:pic>
        <p:nvPicPr>
          <p:cNvPr id="3" name="2 - Εικόνα" descr="http://www.timbres-de-france.com/image/photo-timbre/2557.gif">
            <a:hlinkClick r:id="rId2"/>
          </p:cNvPr>
          <p:cNvPicPr/>
          <p:nvPr/>
        </p:nvPicPr>
        <p:blipFill>
          <a:blip r:embed="rId3" cstate="print"/>
          <a:srcRect/>
          <a:stretch>
            <a:fillRect/>
          </a:stretch>
        </p:blipFill>
        <p:spPr bwMode="auto">
          <a:xfrm>
            <a:off x="6263680" y="0"/>
            <a:ext cx="2880320" cy="2971006"/>
          </a:xfrm>
          <a:prstGeom prst="rect">
            <a:avLst/>
          </a:prstGeom>
          <a:noFill/>
          <a:ln w="9525">
            <a:noFill/>
            <a:miter lim="800000"/>
            <a:headEnd/>
            <a:tailEnd/>
          </a:ln>
        </p:spPr>
      </p:pic>
      <p:sp>
        <p:nvSpPr>
          <p:cNvPr id="5" name="4 - TextBox"/>
          <p:cNvSpPr txBox="1"/>
          <p:nvPr/>
        </p:nvSpPr>
        <p:spPr>
          <a:xfrm>
            <a:off x="1691680" y="1772816"/>
            <a:ext cx="4320480" cy="3108543"/>
          </a:xfrm>
          <a:prstGeom prst="rect">
            <a:avLst/>
          </a:prstGeom>
          <a:noFill/>
        </p:spPr>
        <p:txBody>
          <a:bodyPr wrap="square" rtlCol="0">
            <a:spAutoFit/>
          </a:bodyPr>
          <a:lstStyle/>
          <a:p>
            <a:r>
              <a:rPr lang="en-US" sz="2800" dirty="0" smtClean="0"/>
              <a:t>Mme  Marie  Michel</a:t>
            </a:r>
          </a:p>
          <a:p>
            <a:endParaRPr lang="en-US" sz="2800" dirty="0" smtClean="0"/>
          </a:p>
          <a:p>
            <a:r>
              <a:rPr lang="en-US" sz="2800" dirty="0" smtClean="0"/>
              <a:t>5, rue des </a:t>
            </a:r>
            <a:r>
              <a:rPr lang="en-US" sz="2800" dirty="0" err="1" smtClean="0"/>
              <a:t>Fleurs</a:t>
            </a:r>
            <a:endParaRPr lang="en-US" sz="2800" dirty="0" smtClean="0"/>
          </a:p>
          <a:p>
            <a:r>
              <a:rPr lang="en-US" sz="2800" dirty="0" smtClean="0"/>
              <a:t>     </a:t>
            </a:r>
          </a:p>
          <a:p>
            <a:r>
              <a:rPr lang="en-US" sz="2800" dirty="0" smtClean="0"/>
              <a:t>Syros     84100</a:t>
            </a:r>
          </a:p>
          <a:p>
            <a:endParaRPr lang="en-US" sz="2800" dirty="0" smtClean="0"/>
          </a:p>
          <a:p>
            <a:r>
              <a:rPr lang="en-US" sz="2800" dirty="0" err="1" smtClean="0"/>
              <a:t>Gr</a:t>
            </a:r>
            <a:r>
              <a:rPr lang="fr-FR" sz="2800" dirty="0" smtClean="0"/>
              <a:t>è</a:t>
            </a:r>
            <a:r>
              <a:rPr lang="en-US" sz="2800" dirty="0" err="1" smtClean="0"/>
              <a:t>ce</a:t>
            </a:r>
            <a:endParaRPr lang="el-GR" sz="2800" dirty="0"/>
          </a:p>
        </p:txBody>
      </p:sp>
      <p:sp>
        <p:nvSpPr>
          <p:cNvPr id="6" name="5 - Έλλειψη"/>
          <p:cNvSpPr/>
          <p:nvPr/>
        </p:nvSpPr>
        <p:spPr>
          <a:xfrm>
            <a:off x="2195736" y="30689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Έλλειψη"/>
          <p:cNvSpPr/>
          <p:nvPr/>
        </p:nvSpPr>
        <p:spPr>
          <a:xfrm>
            <a:off x="2267744" y="38610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Έλλειψη"/>
          <p:cNvSpPr/>
          <p:nvPr/>
        </p:nvSpPr>
        <p:spPr>
          <a:xfrm>
            <a:off x="2195736" y="47251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Έλλειψη"/>
          <p:cNvSpPr/>
          <p:nvPr/>
        </p:nvSpPr>
        <p:spPr>
          <a:xfrm>
            <a:off x="3059832" y="21328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txBox="1">
            <a:spLocks noGrp="1"/>
          </p:cNvSpPr>
          <p:nvPr>
            <p:ph type="title"/>
          </p:nvPr>
        </p:nvSpPr>
        <p:spPr>
          <a:xfrm>
            <a:off x="467544" y="2838996"/>
            <a:ext cx="8229600" cy="3216265"/>
          </a:xfrm>
          <a:prstGeom prst="rect">
            <a:avLst/>
          </a:prstGeom>
          <a:noFill/>
        </p:spPr>
        <p:txBody>
          <a:bodyPr wrap="square" rtlCol="0">
            <a:spAutoFit/>
          </a:bodyPr>
          <a:lstStyle/>
          <a:p>
            <a:r>
              <a:rPr lang="en-US" b="1" dirty="0" smtClean="0">
                <a:solidFill>
                  <a:srgbClr val="002060"/>
                </a:solidFill>
              </a:rPr>
              <a:t/>
            </a:r>
            <a:br>
              <a:rPr lang="en-US" b="1" dirty="0" smtClean="0">
                <a:solidFill>
                  <a:srgbClr val="002060"/>
                </a:solidFill>
              </a:rPr>
            </a:br>
            <a:r>
              <a:rPr lang="en-US" b="1" dirty="0" smtClean="0">
                <a:solidFill>
                  <a:srgbClr val="002060"/>
                </a:solidFill>
              </a:rPr>
              <a:t>La    V---s   de     M--o!</a:t>
            </a:r>
            <a:br>
              <a:rPr lang="en-US" b="1" dirty="0" smtClean="0">
                <a:solidFill>
                  <a:srgbClr val="002060"/>
                </a:solidFill>
              </a:rPr>
            </a:br>
            <a:r>
              <a:rPr lang="el-GR" b="1" dirty="0" smtClean="0">
                <a:solidFill>
                  <a:srgbClr val="002060"/>
                </a:solidFill>
              </a:rPr>
              <a:t>Βάλτε σε κουτάκι το γράμμα που τονίζεται</a:t>
            </a:r>
            <a:r>
              <a:rPr lang="en-US" b="1" dirty="0" smtClean="0">
                <a:solidFill>
                  <a:srgbClr val="002060"/>
                </a:solidFill>
              </a:rPr>
              <a:t/>
            </a:r>
            <a:br>
              <a:rPr lang="en-US" b="1" dirty="0" smtClean="0">
                <a:solidFill>
                  <a:srgbClr val="002060"/>
                </a:solidFill>
              </a:rPr>
            </a:br>
            <a:endParaRPr lang="el-GR" b="1" dirty="0">
              <a:solidFill>
                <a:srgbClr val="002060"/>
              </a:solidFill>
            </a:endParaRPr>
          </a:p>
        </p:txBody>
      </p:sp>
      <p:pic>
        <p:nvPicPr>
          <p:cNvPr id="4" name="3 - Εικόνα" descr="http://www.timbres-de-france.com/image/photo-timbre/3234.gif">
            <a:hlinkClick r:id="rId2"/>
          </p:cNvPr>
          <p:cNvPicPr/>
          <p:nvPr/>
        </p:nvPicPr>
        <p:blipFill>
          <a:blip r:embed="rId3" cstate="print"/>
          <a:srcRect/>
          <a:stretch>
            <a:fillRect/>
          </a:stretch>
        </p:blipFill>
        <p:spPr bwMode="auto">
          <a:xfrm>
            <a:off x="611560" y="404664"/>
            <a:ext cx="1872208" cy="201622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0"/>
            <a:ext cx="8363272" cy="6165304"/>
          </a:xfrm>
        </p:spPr>
        <p:txBody>
          <a:bodyPr>
            <a:normAutofit fontScale="90000"/>
          </a:bodyPr>
          <a:lstStyle/>
          <a:p>
            <a:r>
              <a:rPr lang="fr-FR" sz="2800" b="1" dirty="0" smtClean="0"/>
              <a:t/>
            </a:r>
            <a:br>
              <a:rPr lang="fr-FR" sz="2800" b="1" dirty="0" smtClean="0"/>
            </a:br>
            <a:r>
              <a:rPr lang="fr-FR" sz="2800" b="1" dirty="0" smtClean="0"/>
              <a:t>T</a:t>
            </a:r>
            <a:r>
              <a:rPr lang="el-GR" sz="2800" b="1" dirty="0" err="1" smtClean="0"/>
              <a:t>εχνικές</a:t>
            </a:r>
            <a:r>
              <a:rPr lang="el-GR" sz="2800" b="1" dirty="0" smtClean="0"/>
              <a:t> </a:t>
            </a:r>
            <a:r>
              <a:rPr lang="el-GR" sz="2800" b="1" dirty="0"/>
              <a:t>για ορθογραφημένη γραφή</a:t>
            </a:r>
            <a:r>
              <a:rPr lang="el-GR" sz="2800" dirty="0"/>
              <a:t/>
            </a:r>
            <a:br>
              <a:rPr lang="el-GR" sz="2800" dirty="0"/>
            </a:br>
            <a:r>
              <a:rPr lang="fr-FR" sz="2800" dirty="0" smtClean="0"/>
              <a:t/>
            </a:r>
            <a:br>
              <a:rPr lang="fr-FR" sz="2800" dirty="0" smtClean="0"/>
            </a:br>
            <a:r>
              <a:rPr lang="fr-FR" sz="2800" dirty="0" smtClean="0"/>
              <a:t/>
            </a:r>
            <a:br>
              <a:rPr lang="fr-FR" sz="2800" dirty="0" smtClean="0"/>
            </a:br>
            <a:r>
              <a:rPr lang="fr-FR" sz="2800" dirty="0" smtClean="0"/>
              <a:t/>
            </a:r>
            <a:br>
              <a:rPr lang="fr-FR" sz="2800" dirty="0" smtClean="0"/>
            </a:br>
            <a:r>
              <a:rPr lang="el-GR" sz="2800" b="1" dirty="0" smtClean="0"/>
              <a:t>Μέθοδος </a:t>
            </a:r>
            <a:r>
              <a:rPr lang="el-GR" sz="2800" b="1" dirty="0" err="1"/>
              <a:t>Gillingham</a:t>
            </a:r>
            <a:r>
              <a:rPr lang="el-GR" sz="2800" dirty="0"/>
              <a:t/>
            </a:r>
            <a:br>
              <a:rPr lang="el-GR" sz="2800" dirty="0"/>
            </a:br>
            <a:r>
              <a:rPr lang="el-GR" sz="2800" dirty="0"/>
              <a:t>Είναι συνήθως </a:t>
            </a:r>
            <a:r>
              <a:rPr lang="el-GR" sz="2800" b="1" dirty="0"/>
              <a:t>μέθοδος προφορικής ορθογραφίας</a:t>
            </a:r>
            <a:r>
              <a:rPr lang="el-GR" sz="2800" dirty="0"/>
              <a:t> και δίνει </a:t>
            </a:r>
            <a:r>
              <a:rPr lang="el-GR" sz="2800" b="1" dirty="0"/>
              <a:t>έμφαση στην άσκηση και στην </a:t>
            </a:r>
            <a:r>
              <a:rPr lang="el-GR" sz="2800" b="1" dirty="0">
                <a:solidFill>
                  <a:srgbClr val="FF0000"/>
                </a:solidFill>
              </a:rPr>
              <a:t>επανάληψη</a:t>
            </a:r>
            <a:r>
              <a:rPr lang="el-GR" sz="2800" dirty="0">
                <a:solidFill>
                  <a:srgbClr val="FF0000"/>
                </a:solidFill>
              </a:rPr>
              <a:t>. </a:t>
            </a:r>
            <a:r>
              <a:rPr lang="el-GR" sz="2800" dirty="0"/>
              <a:t/>
            </a:r>
            <a:br>
              <a:rPr lang="el-GR" sz="2800" dirty="0"/>
            </a:br>
            <a:r>
              <a:rPr lang="el-GR" sz="2800" dirty="0"/>
              <a:t> </a:t>
            </a:r>
            <a:br>
              <a:rPr lang="el-GR" sz="2800" dirty="0"/>
            </a:br>
            <a:r>
              <a:rPr lang="el-GR" sz="2800" dirty="0"/>
              <a:t> </a:t>
            </a:r>
            <a:br>
              <a:rPr lang="el-GR" sz="2800" dirty="0"/>
            </a:br>
            <a:r>
              <a:rPr lang="el-GR" sz="2800" b="1" dirty="0"/>
              <a:t>Στρατηγική</a:t>
            </a:r>
            <a:r>
              <a:rPr lang="el-GR" sz="2800" dirty="0"/>
              <a:t/>
            </a:r>
            <a:br>
              <a:rPr lang="el-GR" sz="2800" dirty="0"/>
            </a:br>
            <a:r>
              <a:rPr lang="el-GR" sz="2800" dirty="0"/>
              <a:t>ξεκινά ο μαθητής από τις λέξεις όπου υπάρχει αντιστοιχία φωνημάτων-γραφημάτων. </a:t>
            </a:r>
            <a:r>
              <a:rPr lang="el-GR" sz="2800" b="1" dirty="0"/>
              <a:t>Αφού μάθει να γράφει σωστά τέτοιες λέξεις προχωρά στις πιο περίπλοκες λέξεις που ομαδοποιούνται ανάλογα με το μοτίβο που ακολουθούν. </a:t>
            </a:r>
            <a:r>
              <a:rPr lang="el-GR" sz="2800" dirty="0"/>
              <a:t/>
            </a:r>
            <a:br>
              <a:rPr lang="el-GR" sz="2800" dirty="0"/>
            </a:br>
            <a:r>
              <a:rPr lang="el-GR" sz="2800" dirty="0"/>
              <a:t/>
            </a:r>
            <a:br>
              <a:rPr lang="el-GR" sz="2800" dirty="0"/>
            </a:br>
            <a:endParaRPr lang="el-GR" sz="2800" dirty="0"/>
          </a:p>
        </p:txBody>
      </p:sp>
      <p:sp>
        <p:nvSpPr>
          <p:cNvPr id="3" name="2 - Αστέρι 5 ακτινών"/>
          <p:cNvSpPr/>
          <p:nvPr/>
        </p:nvSpPr>
        <p:spPr>
          <a:xfrm>
            <a:off x="6372200" y="2420888"/>
            <a:ext cx="432048"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74642"/>
          </a:xfrm>
        </p:spPr>
        <p:txBody>
          <a:bodyPr>
            <a:normAutofit/>
          </a:bodyPr>
          <a:lstStyle/>
          <a:p>
            <a:r>
              <a:rPr lang="el-GR" sz="2800" dirty="0" smtClean="0"/>
              <a:t>Πιο εύκολα μαθαίνει τις λέξεις με παιχνίδι στον Η/υ </a:t>
            </a:r>
            <a:br>
              <a:rPr lang="el-GR" sz="2800" dirty="0" smtClean="0"/>
            </a:br>
            <a:r>
              <a:rPr lang="el-GR" sz="2800" dirty="0" smtClean="0"/>
              <a:t/>
            </a:r>
            <a:br>
              <a:rPr lang="el-GR" sz="2800" dirty="0" smtClean="0"/>
            </a:br>
            <a:r>
              <a:rPr lang="el-GR" sz="2800" dirty="0" smtClean="0"/>
              <a:t>ΌΧΙ ΛΙΣΤΕΣ</a:t>
            </a:r>
            <a:br>
              <a:rPr lang="el-GR" sz="2800" dirty="0" smtClean="0"/>
            </a:br>
            <a:r>
              <a:rPr lang="en-US" sz="2800" strike="sngStrike" dirty="0" smtClean="0"/>
              <a:t>Baba</a:t>
            </a:r>
            <a:r>
              <a:rPr lang="el-GR" sz="2800" strike="sngStrike" dirty="0" smtClean="0"/>
              <a:t>      </a:t>
            </a:r>
            <a:r>
              <a:rPr lang="en-US" sz="2800" strike="sngStrike" dirty="0" err="1" smtClean="0"/>
              <a:t>Stylo</a:t>
            </a:r>
            <a:r>
              <a:rPr lang="el-GR" sz="2800" strike="sngStrike" dirty="0" smtClean="0"/>
              <a:t>  </a:t>
            </a:r>
            <a:r>
              <a:rPr lang="en-US" sz="2800" strike="sngStrike" dirty="0" err="1" smtClean="0"/>
              <a:t>Fenetre</a:t>
            </a:r>
            <a:r>
              <a:rPr lang="el-GR" sz="2800" strike="sngStrike" dirty="0" smtClean="0"/>
              <a:t> </a:t>
            </a:r>
            <a:r>
              <a:rPr lang="en-US" sz="2800" strike="sngStrike" dirty="0" err="1" smtClean="0"/>
              <a:t>Voiture</a:t>
            </a:r>
            <a:r>
              <a:rPr lang="el-GR" sz="2800" strike="sngStrike" dirty="0" smtClean="0"/>
              <a:t> </a:t>
            </a:r>
            <a:r>
              <a:rPr lang="en-US" sz="2800" strike="sngStrike" dirty="0" err="1" smtClean="0"/>
              <a:t>Appartement</a:t>
            </a:r>
            <a:r>
              <a:rPr lang="el-GR" sz="2800" strike="sngStrike" dirty="0" smtClean="0"/>
              <a:t> </a:t>
            </a:r>
            <a:r>
              <a:rPr lang="en-US" sz="2800" strike="sngStrike" dirty="0" err="1" smtClean="0"/>
              <a:t>PlageMaman</a:t>
            </a:r>
            <a:r>
              <a:rPr lang="el-GR" sz="2800" strike="sngStrike" dirty="0" smtClean="0"/>
              <a:t/>
            </a:r>
            <a:br>
              <a:rPr lang="el-GR" sz="2800" strike="sngStrike" dirty="0" smtClean="0"/>
            </a:br>
            <a:r>
              <a:rPr lang="el-GR" sz="2800" dirty="0" smtClean="0"/>
              <a:t>Πιο εύκολα τις μαθαίνει με τον Η/Υ </a:t>
            </a:r>
            <a:br>
              <a:rPr lang="el-GR" sz="2800" dirty="0" smtClean="0"/>
            </a:br>
            <a:r>
              <a:rPr lang="el-GR" sz="2800" dirty="0" smtClean="0"/>
              <a:t>ΚΟΙΤΑΞΤΕ ΜΙΑ ΙΣΤΟΣΕΛΙΔΑ</a:t>
            </a:r>
            <a:r>
              <a:rPr lang="en-US" sz="2800" dirty="0" smtClean="0">
                <a:solidFill>
                  <a:srgbClr val="FF0000"/>
                </a:solidFill>
              </a:rPr>
              <a:t>http://www.foad-spirit.net/flex/lecture.php?xml=xml/fiches/francais/confusion/syllabe_2lettres_simple.xml&amp;titre=apprentissage%20de%20la%20lecture</a:t>
            </a:r>
            <a:r>
              <a:rPr lang="el-GR" sz="2800" dirty="0" smtClean="0"/>
              <a:t/>
            </a:r>
            <a:br>
              <a:rPr lang="el-GR" sz="2800" dirty="0" smtClean="0"/>
            </a:br>
            <a:endParaRPr lang="el-GR" sz="2800" dirty="0"/>
          </a:p>
        </p:txBody>
      </p:sp>
      <p:sp>
        <p:nvSpPr>
          <p:cNvPr id="3" name="2 - Αστέρι 5 ακτινών"/>
          <p:cNvSpPr/>
          <p:nvPr/>
        </p:nvSpPr>
        <p:spPr>
          <a:xfrm>
            <a:off x="3419872" y="3717032"/>
            <a:ext cx="1080120" cy="5760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74642"/>
          </a:xfrm>
        </p:spPr>
        <p:txBody>
          <a:bodyPr>
            <a:normAutofit/>
          </a:bodyPr>
          <a:lstStyle/>
          <a:p>
            <a:r>
              <a:rPr lang="el-GR" sz="2800" dirty="0"/>
              <a:t>Επίσης, γράφονται προτάσεις και ιστορίες με τις λέξεις που τις έχει μάθει.</a:t>
            </a:r>
            <a:br>
              <a:rPr lang="el-GR" sz="2800" dirty="0"/>
            </a:br>
            <a:r>
              <a:rPr lang="el-GR" sz="2800" b="1" dirty="0" err="1"/>
              <a:t>Πολυαισθητηριακή</a:t>
            </a:r>
            <a:r>
              <a:rPr lang="el-GR" sz="2800" b="1" dirty="0"/>
              <a:t> προσέγγιση </a:t>
            </a:r>
            <a:r>
              <a:rPr lang="el-GR" sz="2800" b="1" dirty="0" err="1"/>
              <a:t>Fernald</a:t>
            </a:r>
            <a:r>
              <a:rPr lang="el-GR" sz="2800" dirty="0"/>
              <a:t/>
            </a:r>
            <a:br>
              <a:rPr lang="el-GR" sz="2800" dirty="0"/>
            </a:br>
            <a:r>
              <a:rPr lang="el-GR" sz="2800" dirty="0"/>
              <a:t>Η τεχνική αυτή εμπλέκει </a:t>
            </a:r>
            <a:br>
              <a:rPr lang="el-GR" sz="2800" dirty="0"/>
            </a:br>
            <a:r>
              <a:rPr lang="el-GR" sz="2800" dirty="0">
                <a:solidFill>
                  <a:srgbClr val="FF0000"/>
                </a:solidFill>
              </a:rPr>
              <a:t>οπτική </a:t>
            </a:r>
            <a:r>
              <a:rPr lang="el-GR" sz="2800" dirty="0"/>
              <a:t/>
            </a:r>
            <a:br>
              <a:rPr lang="el-GR" sz="2800" dirty="0"/>
            </a:br>
            <a:r>
              <a:rPr lang="el-GR" sz="2800" dirty="0">
                <a:solidFill>
                  <a:srgbClr val="FF0000"/>
                </a:solidFill>
              </a:rPr>
              <a:t>ακουστική</a:t>
            </a:r>
            <a:r>
              <a:rPr lang="el-GR" sz="2800" dirty="0"/>
              <a:t/>
            </a:r>
            <a:br>
              <a:rPr lang="el-GR" sz="2800" dirty="0"/>
            </a:br>
            <a:r>
              <a:rPr lang="el-GR" sz="2800" dirty="0" smtClean="0">
                <a:solidFill>
                  <a:srgbClr val="FF0000"/>
                </a:solidFill>
              </a:rPr>
              <a:t>κιναισθητική</a:t>
            </a:r>
            <a:r>
              <a:rPr lang="el-GR" sz="2800" dirty="0" smtClean="0"/>
              <a:t> </a:t>
            </a:r>
            <a:r>
              <a:rPr lang="el-GR" sz="2800" dirty="0"/>
              <a:t>και </a:t>
            </a:r>
            <a:br>
              <a:rPr lang="el-GR" sz="2800" dirty="0"/>
            </a:br>
            <a:r>
              <a:rPr lang="el-GR" sz="2800" dirty="0">
                <a:solidFill>
                  <a:srgbClr val="FF0000"/>
                </a:solidFill>
              </a:rPr>
              <a:t>απτική </a:t>
            </a:r>
            <a:r>
              <a:rPr lang="el-GR" sz="2800" dirty="0" smtClean="0">
                <a:solidFill>
                  <a:srgbClr val="FF0000"/>
                </a:solidFill>
              </a:rPr>
              <a:t>αίσθηση </a:t>
            </a:r>
            <a:r>
              <a:rPr lang="el-GR" sz="2800" dirty="0"/>
              <a:t> </a:t>
            </a:r>
            <a:br>
              <a:rPr lang="el-GR" sz="2800" dirty="0"/>
            </a:br>
            <a:r>
              <a:rPr lang="el-GR" sz="2800" dirty="0"/>
              <a:t>προσέγγιση ακολουθεί τα βήματα :</a:t>
            </a:r>
            <a:br>
              <a:rPr lang="el-GR" sz="2800" dirty="0"/>
            </a:br>
            <a:endParaRPr lang="el-GR" sz="2800" dirty="0"/>
          </a:p>
        </p:txBody>
      </p:sp>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003232" cy="5877272"/>
          </a:xfrm>
        </p:spPr>
        <p:txBody>
          <a:bodyPr>
            <a:normAutofit/>
          </a:bodyPr>
          <a:lstStyle/>
          <a:p>
            <a:r>
              <a:rPr lang="el-GR" sz="2800" dirty="0" smtClean="0"/>
              <a:t>Ο εκπαιδευτικός </a:t>
            </a:r>
            <a:r>
              <a:rPr lang="el-GR" sz="2800" b="1" dirty="0" smtClean="0"/>
              <a:t>γράφει και λέει τη λέξη</a:t>
            </a:r>
            <a:r>
              <a:rPr lang="el-GR" sz="2800" dirty="0" smtClean="0"/>
              <a:t/>
            </a:r>
            <a:br>
              <a:rPr lang="el-GR" sz="2800" dirty="0" smtClean="0"/>
            </a:br>
            <a:r>
              <a:rPr lang="el-GR" sz="2800" dirty="0" smtClean="0"/>
              <a:t>Ο μαθητής </a:t>
            </a:r>
            <a:r>
              <a:rPr lang="el-GR" sz="2800" b="1" dirty="0" smtClean="0"/>
              <a:t>ιχνηλατεί την λέξη στον αέρα</a:t>
            </a:r>
            <a:r>
              <a:rPr lang="el-GR" sz="2800" dirty="0" smtClean="0"/>
              <a:t>, ενώ την λέει. </a:t>
            </a:r>
            <a:r>
              <a:rPr lang="el-GR" sz="2800" b="1" dirty="0" smtClean="0"/>
              <a:t>Γράφει τη λέξη σε χαρτί</a:t>
            </a:r>
            <a:r>
              <a:rPr lang="el-GR" sz="2800" dirty="0" smtClean="0"/>
              <a:t>.</a:t>
            </a:r>
            <a:br>
              <a:rPr lang="el-GR" sz="2800" dirty="0" smtClean="0"/>
            </a:br>
            <a:r>
              <a:rPr lang="el-GR" sz="2800" dirty="0" smtClean="0"/>
              <a:t>Ο μαθητής </a:t>
            </a:r>
            <a:r>
              <a:rPr lang="el-GR" sz="2800" b="1" dirty="0" smtClean="0"/>
              <a:t>ξαναγράφει από μνήμης τη λέξη</a:t>
            </a:r>
            <a:r>
              <a:rPr lang="el-GR" sz="2800" dirty="0" smtClean="0"/>
              <a:t>. </a:t>
            </a:r>
            <a:br>
              <a:rPr lang="el-GR" sz="2800" dirty="0" smtClean="0"/>
            </a:br>
            <a:r>
              <a:rPr lang="el-GR" sz="2800" dirty="0" smtClean="0"/>
              <a:t>Αν είναι σωστή μπαίνει στο κουτί των λέξεων. </a:t>
            </a:r>
            <a:br>
              <a:rPr lang="el-GR" sz="2800" dirty="0" smtClean="0"/>
            </a:br>
            <a:r>
              <a:rPr lang="el-GR" sz="2800" dirty="0" smtClean="0"/>
              <a:t>Αλλιώς επαναλαμβάνεται η διαδικασία από την αρχή. </a:t>
            </a:r>
            <a:br>
              <a:rPr lang="el-GR" sz="2800" dirty="0" smtClean="0"/>
            </a:br>
            <a:endParaRPr lang="el-GR" sz="2800" dirty="0"/>
          </a:p>
        </p:txBody>
      </p:sp>
      <p:pic>
        <p:nvPicPr>
          <p:cNvPr id="3" name="2 - Εικόνα" descr="http://www.ludautisme.org/wp-content/uploads/2014/08/Cahier-magn%C3%A9tique-alphabet-2.jpg"/>
          <p:cNvPicPr/>
          <p:nvPr/>
        </p:nvPicPr>
        <p:blipFill>
          <a:blip r:embed="rId2" cstate="print"/>
          <a:srcRect/>
          <a:stretch>
            <a:fillRect/>
          </a:stretch>
        </p:blipFill>
        <p:spPr bwMode="auto">
          <a:xfrm>
            <a:off x="2123728" y="0"/>
            <a:ext cx="6264696" cy="134076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02634"/>
          </a:xfrm>
        </p:spPr>
        <p:txBody>
          <a:bodyPr>
            <a:normAutofit/>
          </a:bodyPr>
          <a:lstStyle/>
          <a:p>
            <a:r>
              <a:rPr lang="el-GR" sz="2800" dirty="0"/>
              <a:t>Το κουτί με τις </a:t>
            </a:r>
            <a:r>
              <a:rPr lang="el-GR" sz="2800" dirty="0" smtClean="0"/>
              <a:t>λέξεις που περιλαμβάνουν το ίδιο γράμμα [</a:t>
            </a:r>
            <a:r>
              <a:rPr lang="en-US" sz="2800" dirty="0" smtClean="0"/>
              <a:t>l] [L]</a:t>
            </a:r>
            <a:r>
              <a:rPr lang="el-GR" sz="2800" dirty="0" smtClean="0"/>
              <a:t/>
            </a:r>
            <a:br>
              <a:rPr lang="el-GR" sz="2800" dirty="0" smtClean="0"/>
            </a:br>
            <a:r>
              <a:rPr lang="el-GR" sz="2800" dirty="0" smtClean="0"/>
              <a:t> </a:t>
            </a:r>
            <a:endParaRPr lang="el-GR" sz="2800" dirty="0"/>
          </a:p>
        </p:txBody>
      </p:sp>
      <p:pic>
        <p:nvPicPr>
          <p:cNvPr id="3" name="2 - Εικόνα" descr="Αποτέλεσμα εικόνας για boite a images pour difficultes d apprentissage"/>
          <p:cNvPicPr/>
          <p:nvPr/>
        </p:nvPicPr>
        <p:blipFill>
          <a:blip r:embed="rId2" cstate="print"/>
          <a:srcRect/>
          <a:stretch>
            <a:fillRect/>
          </a:stretch>
        </p:blipFill>
        <p:spPr bwMode="auto">
          <a:xfrm>
            <a:off x="1043608" y="476672"/>
            <a:ext cx="2630805" cy="174244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6008712"/>
          </a:xfrm>
        </p:spPr>
        <p:txBody>
          <a:bodyPr/>
          <a:lstStyle/>
          <a:p>
            <a:r>
              <a:rPr lang="el-GR" dirty="0" smtClean="0"/>
              <a:t>ΑΝ ΧΡΕΙΑΣΤΕΙ ΛΙΣΤΑ ΛΕΞΕΩΝ ΠΡΕΠΕΙ ΝΑ ΑΝΗΚΟΥΝ ΣΕ ΜΙΑ ΟΜΑΔΑ ΌΠΩΣ ΤΟ ΠΑΡΑΔΕΙΓΜΑ ΣΤΗΝ ΕΠΟΜΕΝΗ ΔΙΑΦΑΝΕΙΑ</a:t>
            </a:r>
            <a:endParaRPr lang="el-GR" dirty="0"/>
          </a:p>
        </p:txBody>
      </p:sp>
      <p:sp>
        <p:nvSpPr>
          <p:cNvPr id="3" name="2 - Γελαστό πρόσωπο"/>
          <p:cNvSpPr/>
          <p:nvPr/>
        </p:nvSpPr>
        <p:spPr>
          <a:xfrm>
            <a:off x="4499992" y="188640"/>
            <a:ext cx="792088" cy="64807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6008712"/>
          </a:xfrm>
        </p:spPr>
        <p:txBody>
          <a:bodyPr>
            <a:normAutofit/>
          </a:bodyPr>
          <a:lstStyle/>
          <a:p>
            <a:endParaRPr lang="el-GR" sz="2800" dirty="0"/>
          </a:p>
        </p:txBody>
      </p:sp>
      <p:pic>
        <p:nvPicPr>
          <p:cNvPr id="3" name="2 - Εικόνα" descr="http://ekladata.com/maisquefaitlamaitresse.eklablog.com/perso/ateliers%20des%20mots/mots-invariables.png"/>
          <p:cNvPicPr/>
          <p:nvPr/>
        </p:nvPicPr>
        <p:blipFill>
          <a:blip r:embed="rId2" cstate="print"/>
          <a:srcRect/>
          <a:stretch>
            <a:fillRect/>
          </a:stretch>
        </p:blipFill>
        <p:spPr bwMode="auto">
          <a:xfrm>
            <a:off x="1934845" y="2110276"/>
            <a:ext cx="5274310" cy="263744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02634"/>
          </a:xfrm>
        </p:spPr>
        <p:txBody>
          <a:bodyPr>
            <a:normAutofit/>
          </a:bodyPr>
          <a:lstStyle/>
          <a:p>
            <a:r>
              <a:rPr lang="el-GR" sz="2800" dirty="0"/>
              <a:t>Σύμφωνα με τον </a:t>
            </a:r>
            <a:r>
              <a:rPr lang="el-GR" sz="2800" dirty="0" err="1"/>
              <a:t>Cèbe</a:t>
            </a:r>
            <a:r>
              <a:rPr lang="el-GR" sz="2800" dirty="0"/>
              <a:t>, </a:t>
            </a:r>
            <a:r>
              <a:rPr lang="el-GR" sz="2800" dirty="0" err="1"/>
              <a:t>Paour</a:t>
            </a:r>
            <a:r>
              <a:rPr lang="el-GR" sz="2800" dirty="0"/>
              <a:t> &amp; </a:t>
            </a:r>
            <a:r>
              <a:rPr lang="el-GR" sz="2800" dirty="0" err="1"/>
              <a:t>Goigoux</a:t>
            </a:r>
            <a:r>
              <a:rPr lang="el-GR" sz="2800" dirty="0"/>
              <a:t> (2004), το παιδί θα έχει περισσότερες ευκαιρίες να κατηγοριοποιήσει ως εκ τούτου, προτείνεται ότι το υλικό της τάξης αντιπροσωπεύει μία κατηγορία που ξέρει. </a:t>
            </a:r>
            <a:br>
              <a:rPr lang="el-GR" sz="2800" dirty="0"/>
            </a:br>
            <a:endParaRPr lang="el-GR" sz="2800"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034682"/>
          </a:xfrm>
        </p:spPr>
        <p:txBody>
          <a:bodyPr>
            <a:normAutofit/>
          </a:bodyPr>
          <a:lstStyle/>
          <a:p>
            <a:pPr lvl="0"/>
            <a:r>
              <a:rPr lang="el-GR" sz="2800" dirty="0" smtClean="0"/>
              <a:t>Κάνουν πολλά </a:t>
            </a:r>
            <a:r>
              <a:rPr lang="el-GR" sz="2800" dirty="0"/>
              <a:t>ορθογραφικά λάθη </a:t>
            </a:r>
            <a:r>
              <a:rPr lang="en-US" sz="2800" dirty="0" smtClean="0"/>
              <a:t/>
            </a:r>
            <a:br>
              <a:rPr lang="en-US" sz="2800" dirty="0" smtClean="0"/>
            </a:br>
            <a:r>
              <a:rPr lang="el-GR" sz="2800" dirty="0" smtClean="0"/>
              <a:t> </a:t>
            </a:r>
            <a:r>
              <a:rPr lang="el-GR" sz="2800" dirty="0"/>
              <a:t/>
            </a:r>
            <a:br>
              <a:rPr lang="el-GR" sz="2800" dirty="0"/>
            </a:br>
            <a:r>
              <a:rPr lang="el-GR" sz="2800" dirty="0"/>
              <a:t>Οι έρευνες δείχνουν ότι μπορεί να υπάρχουν πολλοί λόγοι παρουσίας αυτής της δυσκολίας, μεταξύ των οποίων αναφέρονται </a:t>
            </a:r>
            <a:r>
              <a:rPr lang="el-GR" sz="2800" dirty="0" smtClean="0"/>
              <a:t/>
            </a:r>
            <a:br>
              <a:rPr lang="el-GR" sz="2800" dirty="0" smtClean="0"/>
            </a:br>
            <a:r>
              <a:rPr lang="el-GR" sz="2800" dirty="0" smtClean="0"/>
              <a:t>1</a:t>
            </a:r>
            <a:r>
              <a:rPr lang="el-GR" sz="2800" dirty="0"/>
              <a:t>. </a:t>
            </a:r>
            <a:r>
              <a:rPr lang="en-US" sz="2800" dirty="0"/>
              <a:t>H</a:t>
            </a:r>
            <a:r>
              <a:rPr lang="el-GR" sz="2800" dirty="0"/>
              <a:t> </a:t>
            </a:r>
            <a:r>
              <a:rPr lang="el-GR" sz="2800" dirty="0" err="1" smtClean="0"/>
              <a:t>δυσγραφία</a:t>
            </a:r>
            <a:r>
              <a:rPr lang="el-GR" sz="2800" dirty="0" smtClean="0"/>
              <a:t> </a:t>
            </a:r>
            <a:r>
              <a:rPr lang="el-GR" sz="2800" dirty="0"/>
              <a:t/>
            </a:r>
            <a:br>
              <a:rPr lang="el-GR" sz="2800" dirty="0"/>
            </a:br>
            <a:r>
              <a:rPr lang="el-GR" sz="2800" dirty="0"/>
              <a:t>2. </a:t>
            </a:r>
            <a:r>
              <a:rPr lang="el-GR" sz="2800" dirty="0" smtClean="0"/>
              <a:t>Η </a:t>
            </a:r>
            <a:r>
              <a:rPr lang="el-GR" sz="2800" dirty="0"/>
              <a:t>αδυναμία οργάνωσης των πληροφοριών </a:t>
            </a:r>
            <a:r>
              <a:rPr lang="el-GR" sz="2800" dirty="0" smtClean="0"/>
              <a:t/>
            </a:r>
            <a:br>
              <a:rPr lang="el-GR" sz="2800" dirty="0" smtClean="0"/>
            </a:br>
            <a:r>
              <a:rPr lang="el-GR" sz="2800" dirty="0" smtClean="0"/>
              <a:t>3</a:t>
            </a:r>
            <a:r>
              <a:rPr lang="el-GR" sz="2800" dirty="0"/>
              <a:t>. </a:t>
            </a:r>
            <a:r>
              <a:rPr lang="el-GR" sz="2800" dirty="0" smtClean="0"/>
              <a:t>Η </a:t>
            </a:r>
            <a:r>
              <a:rPr lang="el-GR" sz="2800" dirty="0"/>
              <a:t>δυσκολία στην επεξεργασία τους.</a:t>
            </a:r>
            <a:br>
              <a:rPr lang="el-GR" sz="2800" dirty="0"/>
            </a:br>
            <a:endParaRPr lang="el-GR" sz="2800" dirty="0"/>
          </a:p>
        </p:txBody>
      </p:sp>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864696"/>
          </a:xfrm>
        </p:spPr>
        <p:txBody>
          <a:bodyPr/>
          <a:lstStyle/>
          <a:p>
            <a:r>
              <a:rPr lang="el-GR" dirty="0" smtClean="0"/>
              <a:t>ΤΑ ΜΑΓΝΗΤΙΚΑ ΓΡΑΜΜΑΤΑ ΓΙΑ ΤΟ ΣΠΙΤΙ ΕΊΝΑΙ ΧΡΗΣΙΜΑ</a:t>
            </a:r>
            <a:endParaRPr lang="el-GR" dirty="0"/>
          </a:p>
        </p:txBody>
      </p:sp>
      <p:sp>
        <p:nvSpPr>
          <p:cNvPr id="3" name="2 - Ήλιος"/>
          <p:cNvSpPr/>
          <p:nvPr/>
        </p:nvSpPr>
        <p:spPr>
          <a:xfrm>
            <a:off x="5796136" y="3717032"/>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22714"/>
          </a:xfrm>
        </p:spPr>
        <p:txBody>
          <a:bodyPr>
            <a:normAutofit/>
          </a:bodyPr>
          <a:lstStyle/>
          <a:p>
            <a:r>
              <a:rPr lang="el-GR" sz="2800" dirty="0" smtClean="0"/>
              <a:t>ΜΑΑ</a:t>
            </a:r>
            <a:endParaRPr lang="el-GR" sz="2800" dirty="0"/>
          </a:p>
        </p:txBody>
      </p:sp>
      <p:pic>
        <p:nvPicPr>
          <p:cNvPr id="3" name="2 - Εικόνα" descr="Αποτέλεσμα εικόνας για boite a images pour difficultes d apprentissage"/>
          <p:cNvPicPr/>
          <p:nvPr/>
        </p:nvPicPr>
        <p:blipFill>
          <a:blip r:embed="rId2" cstate="print"/>
          <a:srcRect/>
          <a:stretch>
            <a:fillRect/>
          </a:stretch>
        </p:blipFill>
        <p:spPr bwMode="auto">
          <a:xfrm>
            <a:off x="467544" y="1988840"/>
            <a:ext cx="6840760" cy="2743428"/>
          </a:xfrm>
          <a:prstGeom prst="rect">
            <a:avLst/>
          </a:prstGeom>
          <a:noFill/>
          <a:ln w="9525">
            <a:noFill/>
            <a:miter lim="800000"/>
            <a:headEnd/>
            <a:tailEnd/>
          </a:ln>
          <a:effectLst>
            <a:glow rad="101600">
              <a:schemeClr val="accent5">
                <a:satMod val="175000"/>
                <a:alpha val="40000"/>
              </a:schemeClr>
            </a:glow>
          </a:effectLst>
        </p:spPr>
      </p:pic>
      <p:sp>
        <p:nvSpPr>
          <p:cNvPr id="5" name="4 - TextBox"/>
          <p:cNvSpPr txBox="1"/>
          <p:nvPr/>
        </p:nvSpPr>
        <p:spPr>
          <a:xfrm>
            <a:off x="0" y="0"/>
            <a:ext cx="9144000" cy="1077218"/>
          </a:xfrm>
          <a:prstGeom prst="rect">
            <a:avLst/>
          </a:prstGeom>
          <a:noFill/>
        </p:spPr>
        <p:txBody>
          <a:bodyPr wrap="square" rtlCol="0">
            <a:spAutoFit/>
          </a:bodyPr>
          <a:lstStyle/>
          <a:p>
            <a:pPr algn="ctr"/>
            <a:r>
              <a:rPr lang="el-GR" sz="3200" dirty="0" smtClean="0">
                <a:solidFill>
                  <a:schemeClr val="tx2"/>
                </a:solidFill>
                <a:latin typeface="+mj-lt"/>
                <a:ea typeface="+mj-ea"/>
                <a:cs typeface="+mj-cs"/>
              </a:rPr>
              <a:t>Μαγνητικά γράμματα για εξάσκηση και δημιουργία λέξεων και φράσεων</a:t>
            </a:r>
            <a:endParaRPr lang="el-GR" sz="3200" dirty="0">
              <a:solidFill>
                <a:schemeClr val="tx2"/>
              </a:solidFill>
              <a:latin typeface="+mj-lt"/>
              <a:ea typeface="+mj-ea"/>
              <a:cs typeface="+mj-cs"/>
            </a:endParaRPr>
          </a:p>
        </p:txBody>
      </p:sp>
    </p:spTree>
  </p:cSld>
  <p:clrMapOvr>
    <a:masterClrMapping/>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6296744"/>
          </a:xfrm>
        </p:spPr>
        <p:txBody>
          <a:bodyPr>
            <a:normAutofit/>
          </a:bodyPr>
          <a:lstStyle/>
          <a:p>
            <a:r>
              <a:rPr lang="el-GR" sz="2800" dirty="0" smtClean="0"/>
              <a:t>Ο ΣΥΝΔΥΑΣΜΟΣ ΤΗΣ ΖΩΓΡΑΦΙΚΗΣ ΜΕ ΤΗ ΓΡΑΦΗ </a:t>
            </a:r>
            <a:br>
              <a:rPr lang="el-GR" sz="2800" dirty="0" smtClean="0"/>
            </a:br>
            <a:r>
              <a:rPr lang="el-GR" sz="2800" dirty="0" smtClean="0"/>
              <a:t>ΌΠΩΣ ΒΛΕΠΟΥΜΕ ΣΤΗΝ ΕΠΟΜΕΝΗ ΔΙΑΦΑΝΕΙΑ ΜΠΟΡΕΙ ΝΑ ΒΟΗΘΗΣΕΙ ΣΤΗΝ ΕΚΜΑΘΗΣΗ</a:t>
            </a:r>
            <a:br>
              <a:rPr lang="el-GR" sz="2800" dirty="0" smtClean="0"/>
            </a:br>
            <a:r>
              <a:rPr lang="el-GR" sz="2800" dirty="0" smtClean="0"/>
              <a:t/>
            </a:r>
            <a:br>
              <a:rPr lang="el-GR" sz="2800" dirty="0" smtClean="0"/>
            </a:br>
            <a:endParaRPr lang="el-GR" sz="2800" dirty="0"/>
          </a:p>
        </p:txBody>
      </p:sp>
      <p:sp>
        <p:nvSpPr>
          <p:cNvPr id="3" name="2 - Στεφάνη"/>
          <p:cNvSpPr/>
          <p:nvPr/>
        </p:nvSpPr>
        <p:spPr>
          <a:xfrm>
            <a:off x="3419872" y="4149080"/>
            <a:ext cx="792088" cy="864096"/>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915044"/>
          </a:xfrm>
        </p:spPr>
        <p:txBody>
          <a:bodyPr>
            <a:normAutofit/>
          </a:bodyPr>
          <a:lstStyle/>
          <a:p>
            <a:endParaRPr lang="el-GR" sz="2800" dirty="0"/>
          </a:p>
        </p:txBody>
      </p:sp>
      <p:pic>
        <p:nvPicPr>
          <p:cNvPr id="1026" name="Picture 2"/>
          <p:cNvPicPr>
            <a:picLocks noChangeAspect="1" noChangeArrowheads="1"/>
          </p:cNvPicPr>
          <p:nvPr/>
        </p:nvPicPr>
        <p:blipFill>
          <a:blip r:embed="rId2" cstate="print"/>
          <a:srcRect/>
          <a:stretch>
            <a:fillRect/>
          </a:stretch>
        </p:blipFill>
        <p:spPr bwMode="auto">
          <a:xfrm>
            <a:off x="0" y="-214338"/>
            <a:ext cx="9144000" cy="760095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792688"/>
          </a:xfrm>
        </p:spPr>
        <p:txBody>
          <a:bodyPr/>
          <a:lstStyle/>
          <a:p>
            <a:r>
              <a:rPr lang="el-GR" dirty="0" smtClean="0"/>
              <a:t>ΤΕΛΟΣ</a:t>
            </a:r>
            <a:br>
              <a:rPr lang="el-GR" dirty="0" smtClean="0"/>
            </a:br>
            <a:r>
              <a:rPr lang="el-GR" dirty="0" smtClean="0"/>
              <a:t>ΣΥΜΦΩΝΑ ΜΕ ΤΑ ΠΟΣΟΣΤΑ ΟΙ ΜΑΘΗΤΕΣ ΜΕ ΜΑΘΗΣΙΑΚΕΣ ΔΥΣΚΟΛΙΕΣ ΑΥΞΑΝΟΝΤΑΙ</a:t>
            </a:r>
            <a:endParaRPr lang="el-GR" dirty="0"/>
          </a:p>
        </p:txBody>
      </p:sp>
    </p:spTree>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792688"/>
          </a:xfrm>
        </p:spPr>
        <p:txBody>
          <a:bodyPr>
            <a:normAutofit fontScale="90000"/>
          </a:bodyPr>
          <a:lstStyle/>
          <a:p>
            <a:r>
              <a:rPr lang="el-GR" sz="2800" dirty="0" smtClean="0"/>
              <a:t>Εξίσου σημαντικός παράγοντας αύξησης της </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l-GR" sz="2800" dirty="0" smtClean="0"/>
              <a:t>συχνότητας των μαθησιακών δυσκολιών είναι και η παραπληροφόρηση που υπήρχε, υπάρχει και θα υπάρχει εφόσον δε γίνεται σωστή ενημέρωση στους εκπαιδευτικούς Γαλλικής για τις ανάγκες αλλαγής νοοτροπίας στη διαδικασία του μαθήματος της ξένης γλώσσας.</a:t>
            </a:r>
            <a:br>
              <a:rPr lang="el-GR" sz="2800" dirty="0" smtClean="0"/>
            </a:br>
            <a:r>
              <a:rPr lang="el-GR" sz="2800" dirty="0" smtClean="0"/>
              <a:t>ΕΥΧΑΡΙΣΤΩ </a:t>
            </a:r>
            <a:br>
              <a:rPr lang="el-GR" sz="2800" dirty="0" smtClean="0"/>
            </a:br>
            <a:r>
              <a:rPr lang="el-GR" sz="2800" dirty="0" smtClean="0"/>
              <a:t>ΔΡ ΕΥΤΥΧΙΑ ΝΙΚΟΛΑΚΟΠΟΥΛΟΥ</a:t>
            </a:r>
            <a:r>
              <a:rPr lang="en-US" sz="2800" dirty="0" smtClean="0"/>
              <a:t> </a:t>
            </a:r>
            <a:r>
              <a:rPr lang="el-GR" sz="2800" dirty="0" smtClean="0"/>
              <a:t>ΣΧΟΛΙΚΗ ΣΥΜΒΟΥΛΟΣ ΓΑΛΛΙΚΗΣ ΓΛΩΣΣΑΣ ΚΑΙ ΦΙΛΟΛΟΓΙΑΣ</a:t>
            </a:r>
            <a:br>
              <a:rPr lang="el-GR" sz="2800" dirty="0" smtClean="0"/>
            </a:br>
            <a:r>
              <a:rPr lang="en-US" sz="2800" dirty="0" smtClean="0"/>
              <a:t>etheatro@gmail.com</a:t>
            </a:r>
            <a:br>
              <a:rPr lang="en-US" sz="2800" dirty="0" smtClean="0"/>
            </a:br>
            <a:endParaRPr lang="el-GR" sz="2800" dirty="0"/>
          </a:p>
        </p:txBody>
      </p:sp>
    </p:spTree>
  </p:cSld>
  <p:clrMapOvr>
    <a:masterClrMapping/>
  </p:clrMapOvr>
  <p:transition>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414978"/>
          </a:xfrm>
        </p:spPr>
        <p:txBody>
          <a:bodyPr>
            <a:normAutofit/>
          </a:bodyPr>
          <a:lstStyle/>
          <a:p>
            <a:r>
              <a:rPr lang="el-GR" dirty="0" smtClean="0">
                <a:hlinkClick r:id="rId2"/>
              </a:rPr>
              <a:t> </a:t>
            </a:r>
            <a:r>
              <a:rPr lang="en-US" dirty="0" smtClean="0">
                <a:hlinkClick r:id="rId2"/>
              </a:rPr>
              <a:t>http://www.ccdmd.qc.ca/fr/jeux_pedagogiques/?id=1076&amp;action=animer</a:t>
            </a:r>
            <a:r>
              <a:rPr lang="el-GR" dirty="0" smtClean="0"/>
              <a:t/>
            </a:r>
            <a:br>
              <a:rPr lang="el-GR" dirty="0" smtClean="0"/>
            </a:br>
            <a:endParaRPr lang="el-GR" sz="2700" dirty="0"/>
          </a:p>
        </p:txBody>
      </p:sp>
    </p:spTree>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936704"/>
          </a:xfrm>
        </p:spPr>
        <p:txBody>
          <a:bodyPr>
            <a:normAutofit/>
          </a:bodyPr>
          <a:lstStyle/>
          <a:p>
            <a:r>
              <a:rPr lang="en-US" sz="2800" dirty="0" smtClean="0"/>
              <a:t>http://paidagwgos.blogspot.gr/2015/03/blog-post_22.html</a:t>
            </a:r>
            <a:endParaRPr lang="el-GR" sz="2800" dirty="0"/>
          </a:p>
        </p:txBody>
      </p:sp>
    </p:spTree>
  </p:cSld>
  <p:clrMapOvr>
    <a:masterClrMapping/>
  </p:clrMapOvr>
  <p:transition>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6008712"/>
          </a:xfrm>
        </p:spPr>
        <p:txBody>
          <a:bodyPr>
            <a:normAutofit fontScale="90000"/>
          </a:bodyPr>
          <a:lstStyle/>
          <a:p>
            <a:r>
              <a:rPr lang="el-GR" sz="2000" b="1" dirty="0" smtClean="0"/>
              <a:t>Ασκήσεις ανάγνωσης με αστείες προτάσεις</a:t>
            </a:r>
            <a:br>
              <a:rPr lang="el-GR" sz="2000" b="1" dirty="0" smtClean="0"/>
            </a:br>
            <a:r>
              <a:rPr lang="el-GR" sz="2000" dirty="0" smtClean="0"/>
              <a:t>Οι ασκήσεις αυτές - που μάλλον μοιάζουν περισσότερο με παιχνίδι- βοηθούν τα παιδιά στην ανάγνωση. Μπορούν να γίνουν με παιδιά όλων των τάξεων του Δημοτικού- αρκεί το υλικό που θα φτιάξετε να είναι κατάλληλο για την ηλικία του παιδιού σας.  </a:t>
            </a:r>
            <a:br>
              <a:rPr lang="el-GR" sz="20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b="1" dirty="0" smtClean="0"/>
              <a:t>Προετοιμασία</a:t>
            </a:r>
            <a:r>
              <a:rPr lang="el-GR" sz="2000" dirty="0" smtClean="0"/>
              <a:t/>
            </a:r>
            <a:br>
              <a:rPr lang="el-GR" sz="2000" dirty="0" smtClean="0"/>
            </a:br>
            <a:r>
              <a:rPr lang="el-GR" sz="2000" dirty="0" smtClean="0"/>
              <a:t>Κόψτε μικρά ορθογώνια από χαρτόνια - σε δύο διαφορετικά χρώματα της επιλογής </a:t>
            </a:r>
            <a:r>
              <a:rPr lang="el-GR" sz="2000" dirty="0" err="1" smtClean="0"/>
              <a:t>σας.Στα</a:t>
            </a:r>
            <a:r>
              <a:rPr lang="el-GR" sz="2000" dirty="0" smtClean="0"/>
              <a:t> καρτελάκια του ενός χρώματος θα γράψετε τα υποκείμενα (κάποιο ουσιαστικό) ενώ στου άλλου χρώματος θα γράψετε το δεύτερο μέρος της πρότασης (ρήμα και αντικείμενο). </a:t>
            </a:r>
            <a:br>
              <a:rPr lang="el-GR" sz="2000" dirty="0" smtClean="0"/>
            </a:br>
            <a:r>
              <a:rPr lang="el-GR" sz="2000" dirty="0" smtClean="0"/>
              <a:t>π.χ. Η γάτα (α' μέρος) είναι στην αυλή (β' μέρος)</a:t>
            </a:r>
            <a:br>
              <a:rPr lang="el-GR" sz="2000" dirty="0" smtClean="0"/>
            </a:br>
            <a:r>
              <a:rPr lang="el-GR" sz="2000" dirty="0" smtClean="0"/>
              <a:t>Έπειτα βάζετε τις κάρτες σας ανά χρώμα σε δύο στοίβες, ανακατεμένες.</a:t>
            </a:r>
            <a:br>
              <a:rPr lang="el-GR" sz="2000" dirty="0" smtClean="0"/>
            </a:br>
            <a:r>
              <a:rPr lang="el-GR" sz="2000" dirty="0" smtClean="0"/>
              <a:t/>
            </a:r>
            <a:br>
              <a:rPr lang="el-GR" sz="2000" dirty="0" smtClean="0"/>
            </a:br>
            <a:r>
              <a:rPr lang="el-GR" sz="2000" dirty="0" smtClean="0"/>
              <a:t/>
            </a:r>
            <a:br>
              <a:rPr lang="el-GR" sz="2000" dirty="0" smtClean="0"/>
            </a:br>
            <a:endParaRPr lang="el-GR" sz="2000" dirty="0"/>
          </a:p>
        </p:txBody>
      </p:sp>
    </p:spTree>
  </p:cSld>
  <p:clrMapOvr>
    <a:masterClrMapping/>
  </p:clrMapOvr>
  <p:transition>
    <p:wipe di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332656"/>
            <a:ext cx="8153400" cy="6120680"/>
          </a:xfrm>
        </p:spPr>
        <p:txBody>
          <a:bodyPr>
            <a:normAutofit/>
          </a:bodyPr>
          <a:lstStyle/>
          <a:p>
            <a:r>
              <a:rPr lang="el-GR" sz="2800" b="1" dirty="0" smtClean="0"/>
              <a:t>Ασκήσεις</a:t>
            </a:r>
            <a:r>
              <a:rPr lang="el-GR" sz="2800" dirty="0" smtClean="0"/>
              <a:t/>
            </a:r>
            <a:br>
              <a:rPr lang="el-GR" sz="2800" dirty="0" smtClean="0"/>
            </a:br>
            <a:r>
              <a:rPr lang="el-GR" sz="2800" dirty="0" smtClean="0"/>
              <a:t> Ζητάτε από το παιδί να επιλέξει μια κάρτα από κάθε στήλη και να διαβάσει δυνατά την πρόταση που δημιουργείται! Οι περισσότερες προτάσεις θα είναι περίεργες και αστείες! </a:t>
            </a:r>
            <a:br>
              <a:rPr lang="el-GR" sz="2800" dirty="0" smtClean="0"/>
            </a:br>
            <a:r>
              <a:rPr lang="el-GR" sz="2800" dirty="0" smtClean="0"/>
              <a:t>Αν το παιδί θέλει μπορεί να γράφει τις αστείες προτάσεις σε ένα τετράδιο και έτσι να φτιάξετε το τετράδιο των πιο τρελών προτάσεων! Έτσι κάνει πρακτική και στην αντιγραφή / γραφή.  </a:t>
            </a:r>
            <a:br>
              <a:rPr lang="el-GR" sz="2800" dirty="0" smtClean="0"/>
            </a:br>
            <a:endParaRPr lang="el-GR" sz="2800" dirty="0"/>
          </a:p>
        </p:txBody>
      </p:sp>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818658"/>
          </a:xfrm>
        </p:spPr>
        <p:txBody>
          <a:bodyPr>
            <a:normAutofit/>
          </a:bodyPr>
          <a:lstStyle/>
          <a:p>
            <a:pPr algn="just"/>
            <a:r>
              <a:rPr lang="el-GR" sz="2800" b="1" dirty="0"/>
              <a:t>Επεξεργασία </a:t>
            </a:r>
            <a:r>
              <a:rPr lang="el-GR" sz="2800" b="1" dirty="0" smtClean="0"/>
              <a:t>Πληροφοριών</a:t>
            </a:r>
            <a:br>
              <a:rPr lang="el-GR" sz="2800" b="1" dirty="0" smtClean="0"/>
            </a:br>
            <a:r>
              <a:rPr lang="el-GR" sz="2800" b="1" dirty="0"/>
              <a:t/>
            </a:r>
            <a:br>
              <a:rPr lang="el-GR" sz="2800" b="1" dirty="0"/>
            </a:br>
            <a:r>
              <a:rPr lang="el-GR" sz="2800" b="1" dirty="0" smtClean="0"/>
              <a:t/>
            </a:r>
            <a:br>
              <a:rPr lang="el-GR" sz="2800" b="1" dirty="0" smtClean="0"/>
            </a:br>
            <a:r>
              <a:rPr lang="el-GR" sz="2800" b="1" dirty="0"/>
              <a:t/>
            </a:r>
            <a:br>
              <a:rPr lang="el-GR" sz="2800" b="1" dirty="0"/>
            </a:br>
            <a:r>
              <a:rPr lang="el-GR" sz="2800" dirty="0"/>
              <a:t/>
            </a:r>
            <a:br>
              <a:rPr lang="el-GR" sz="2800" dirty="0"/>
            </a:br>
            <a:r>
              <a:rPr lang="el-GR" sz="2800" dirty="0"/>
              <a:t>Όταν ένα παιδί με </a:t>
            </a:r>
            <a:r>
              <a:rPr lang="el-GR" sz="2800" b="1" dirty="0"/>
              <a:t>ΔΕΠΥ</a:t>
            </a:r>
            <a:r>
              <a:rPr lang="el-GR" sz="2800" dirty="0"/>
              <a:t> κατακλύζεται από πληροφορίες που ξεπερνούν την ικανότητά του να τις επεξεργαστεί, </a:t>
            </a:r>
            <a:r>
              <a:rPr lang="el-GR" sz="2800" b="1" i="1" dirty="0"/>
              <a:t>δύσκολα μπορεί να τις βάλει σε μια λογική σειρά και να τις επαναδιατυπώσει σε μια κόλλα χαρτί.</a:t>
            </a:r>
            <a:r>
              <a:rPr lang="el-GR" sz="2800" dirty="0"/>
              <a:t> </a:t>
            </a:r>
            <a:br>
              <a:rPr lang="el-GR" sz="2800" dirty="0"/>
            </a:br>
            <a:endParaRPr lang="el-GR" sz="2800" dirty="0"/>
          </a:p>
        </p:txBody>
      </p:sp>
    </p:spTree>
  </p:cSld>
  <p:clrMapOvr>
    <a:masterClrMapping/>
  </p:clrMapOvr>
  <p:transition>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432648"/>
          </a:xfrm>
        </p:spPr>
        <p:txBody>
          <a:bodyPr>
            <a:normAutofit fontScale="90000"/>
          </a:bodyPr>
          <a:lstStyle/>
          <a:p>
            <a:r>
              <a:rPr lang="el-GR" sz="2800" dirty="0" smtClean="0"/>
              <a:t>Το παιδί παίρνει μια κάρτα με υποκείμενο και ολοκληρώνει την πρόταση προφορικά ή γραπτά.  π.χ. Το σύννεφο..... </a:t>
            </a:r>
            <a:br>
              <a:rPr lang="el-GR" sz="2800" dirty="0" smtClean="0"/>
            </a:br>
            <a:r>
              <a:rPr lang="el-GR" sz="2800" dirty="0" smtClean="0"/>
              <a:t>Το παιδί παίρνει μια κάρτα με το β' μέρος της πρότασης και βρίσκει το υποκείμενο π.χ. </a:t>
            </a:r>
            <a:r>
              <a:rPr lang="el-GR" sz="2800" smtClean="0"/>
              <a:t>.........φοράει καπέλο </a:t>
            </a:r>
            <a:br>
              <a:rPr lang="el-GR" sz="2800" smtClean="0"/>
            </a:br>
            <a:r>
              <a:rPr lang="el-GR" sz="2800" smtClean="0"/>
              <a:t>Δίνουμε μια κάρτα υποκειμένου και 3-4 κάρτες με το β' μέρος της πρότασης και ζητάμε από το παιδί να βρει ποια είναι η πιο ορθή πρόταση ή το αντίθετο.</a:t>
            </a:r>
            <a:r>
              <a:rPr lang="en-US" sz="2800" dirty="0" smtClean="0"/>
              <a:t> </a:t>
            </a:r>
            <a:r>
              <a:rPr lang="el-GR" sz="2800" dirty="0" smtClean="0"/>
              <a:t/>
            </a:r>
            <a:br>
              <a:rPr lang="el-GR" sz="2800" dirty="0" smtClean="0"/>
            </a:br>
            <a:r>
              <a:rPr lang="el-GR" sz="2800" i="1" dirty="0" smtClean="0"/>
              <a:t>Σοφία </a:t>
            </a:r>
            <a:r>
              <a:rPr lang="el-GR" sz="2800" i="1" dirty="0" err="1" smtClean="0"/>
              <a:t>Τσιντσικλόγλου</a:t>
            </a:r>
            <a:r>
              <a:rPr lang="el-GR" sz="2800" dirty="0" smtClean="0"/>
              <a:t/>
            </a:r>
            <a:br>
              <a:rPr lang="el-GR" sz="2800" dirty="0" smtClean="0"/>
            </a:br>
            <a:r>
              <a:rPr lang="el-GR" sz="2800" i="1" dirty="0" smtClean="0"/>
              <a:t>Ειδική Παιδαγωγός</a:t>
            </a:r>
            <a:r>
              <a:rPr lang="el-GR" sz="2800" dirty="0" smtClean="0"/>
              <a:t/>
            </a:r>
            <a:br>
              <a:rPr lang="el-GR" sz="2800" dirty="0" smtClean="0"/>
            </a:br>
            <a:r>
              <a:rPr lang="el-GR" sz="2800" i="1" dirty="0" err="1" smtClean="0">
                <a:hlinkClick r:id="rId2"/>
              </a:rPr>
              <a:t>paidagwgos.blogspot.gr</a:t>
            </a:r>
            <a:r>
              <a:rPr lang="el-GR" sz="2800" dirty="0" smtClean="0"/>
              <a:t/>
            </a:r>
            <a:br>
              <a:rPr lang="el-GR" sz="2800" dirty="0" smtClean="0"/>
            </a:br>
            <a:r>
              <a:rPr lang="el-GR" sz="2800" dirty="0" smtClean="0"/>
              <a:t/>
            </a:r>
            <a:br>
              <a:rPr lang="el-GR" sz="2800" dirty="0" smtClean="0"/>
            </a:br>
            <a:endParaRPr lang="el-GR" sz="2800" dirty="0"/>
          </a:p>
        </p:txBody>
      </p:sp>
    </p:spTree>
  </p:cSld>
  <p:clrMapOvr>
    <a:masterClrMapping/>
  </p:clrMapOvr>
  <p:transition>
    <p:wipe di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576664"/>
          </a:xfrm>
        </p:spPr>
        <p:txBody>
          <a:bodyPr>
            <a:noAutofit/>
          </a:bodyPr>
          <a:lstStyle/>
          <a:p>
            <a:r>
              <a:rPr lang="el-GR" sz="2000" dirty="0" smtClean="0"/>
              <a:t>Πώς νιώθουν η </a:t>
            </a:r>
            <a:r>
              <a:rPr lang="el-GR" sz="2000" dirty="0" err="1" smtClean="0"/>
              <a:t>Φεύγουσα</a:t>
            </a:r>
            <a:r>
              <a:rPr lang="el-GR" sz="2000" dirty="0" smtClean="0"/>
              <a:t> Κόρη, ο Αντίνοος, η </a:t>
            </a:r>
            <a:r>
              <a:rPr lang="el-GR" sz="2000" dirty="0" err="1" smtClean="0"/>
              <a:t>Κιστοφόρος</a:t>
            </a:r>
            <a:r>
              <a:rPr lang="el-GR" sz="2000" dirty="0" smtClean="0"/>
              <a:t> Καρυάτιδα, ο Κούρος, όταν ζωντανεύουν και βγαίνοντας από το Αρχαιολογικό Μουσείο, αντικρίζουν τη σύγχρονη βιομηχανική Ελευσίνα; Πώς αντιδρούν στις αλλαγές στην πόλη και το τοπίο; Πώς αλληλεπιδρούν με τους σημερινούς κατοίκους; Τι μήνυμα θέλουν να τους αφήσουν πριν επιστρέψουν στο βάθρο τους; </a:t>
            </a:r>
            <a:br>
              <a:rPr lang="el-GR" sz="2000" dirty="0" smtClean="0"/>
            </a:br>
            <a:r>
              <a:rPr lang="el-GR" sz="2000" dirty="0" smtClean="0"/>
              <a:t>Η διδακτική αυτή παρέμβαση για μαθητές Δευτεροβάθμιας που εκπονούν Πρόγραμμα Περιβαλλοντικής Εκπαίδευσης, σχεδιάστηκε και υλοποιήθηκε ως  βιωματικό θεατρικό εργαστήριο στο επιμορφωτικό σεμινάριο του … </a:t>
            </a:r>
            <a:br>
              <a:rPr lang="el-GR" sz="2000" dirty="0" smtClean="0"/>
            </a:br>
            <a:r>
              <a:rPr lang="el-GR" sz="2000" dirty="0" smtClean="0"/>
              <a:t>Βασικός της στόχος είναι να ευαισθητοποιήσει στην ανάγκη </a:t>
            </a:r>
            <a:r>
              <a:rPr lang="el-GR" sz="2000" b="1" i="1" dirty="0" err="1" smtClean="0"/>
              <a:t>αειφορικής</a:t>
            </a:r>
            <a:r>
              <a:rPr lang="el-GR" sz="2000" b="1" i="1" dirty="0" smtClean="0"/>
              <a:t> διαχείρισης του περιβάλλοντος</a:t>
            </a:r>
            <a:r>
              <a:rPr lang="el-GR" sz="2000" dirty="0" smtClean="0"/>
              <a:t>, το οποίο αντιμετωπίζεται ολιστικά. Χρησιμοποιώντας το θεατρικό παιχνίδι και τον αυτοσχεδιασμό </a:t>
            </a:r>
            <a:r>
              <a:rPr lang="el-GR" sz="2000" dirty="0" err="1" smtClean="0"/>
              <a:t>in</a:t>
            </a:r>
            <a:r>
              <a:rPr lang="el-GR" sz="2000" dirty="0" smtClean="0"/>
              <a:t> </a:t>
            </a:r>
            <a:r>
              <a:rPr lang="el-GR" sz="2000" dirty="0" err="1" smtClean="0"/>
              <a:t>situ</a:t>
            </a:r>
            <a:r>
              <a:rPr lang="el-GR" sz="2000" dirty="0" smtClean="0"/>
              <a:t>, επιτρέπει στους συμμετέχοντες να απεκδυθούν την οπτική του ανθρώπου του 21ου αιώνα και κάνοντας ένα ταξίδι πίσω στο χρόνο, </a:t>
            </a:r>
            <a:r>
              <a:rPr lang="el-GR" sz="2000" b="1" i="1" dirty="0" smtClean="0"/>
              <a:t>να εξετάσουν τη σύγχρονη πόλη</a:t>
            </a:r>
            <a:r>
              <a:rPr lang="el-GR" sz="2000" dirty="0" smtClean="0"/>
              <a:t> χωρίς να θεωρούν δεδομένες τις αλλοιώσεις και την περιβαλλοντική επιβάρυνση που έχουν επιφέρει η οικιστική και βιομηχανική ανάπτυξη.</a:t>
            </a:r>
            <a:endParaRPr lang="el-GR" sz="2000" dirty="0"/>
          </a:p>
        </p:txBody>
      </p:sp>
    </p:spTree>
  </p:cSld>
  <p:clrMapOvr>
    <a:masterClrMapping/>
  </p:clrMapOvr>
  <p:transition>
    <p:wipe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936704"/>
          </a:xfrm>
        </p:spPr>
        <p:txBody>
          <a:bodyPr>
            <a:normAutofit/>
          </a:bodyPr>
          <a:lstStyle/>
          <a:p>
            <a:r>
              <a:rPr lang="el-GR" sz="2000" dirty="0" smtClean="0"/>
              <a:t>Για το σκοπό αυτό, τα αρχαιολογικά εκθέματα προσεγγίζονται όχι απλώς ως αντικείμενα με ιστορική και αισθητική αξία, αλλά και ως ζωντανοί οργανισμοί - φορείς πολιτισμού και αξιών απέναντι στο περιβάλλον, που συνδιαλέγονται και αντιπαρατίθενται γόνιμα με το σήμερα. Παρουσιάζονται ένα σύντομο θεωρητικό πλαίσιο για την ολιστική αντίληψη του περιβάλλοντος και τη </a:t>
            </a:r>
            <a:r>
              <a:rPr lang="el-GR" sz="2000" b="1" dirty="0" smtClean="0"/>
              <a:t>χρήση θεατρικών τεχνικών στην περιβαλλοντική εκπαίδευση</a:t>
            </a:r>
            <a:r>
              <a:rPr lang="el-GR" sz="2000" dirty="0" smtClean="0"/>
              <a:t>, παρατίθενται η φιλοσοφία και οι στόχοι της πρότασης, τα στάδια υλοποίησης, οι επιμέρους τεχνικές, το διδακτικό υλικό, τα αποτελέσματα και η αξιολόγησή από τους συμμετέχοντες. Τέλος, γίνονται κάποιες μεθοδολογικές επισημάνσεις για τον εκπαιδευτικό – εμψυχωτή.</a:t>
            </a:r>
            <a:br>
              <a:rPr lang="el-GR" sz="2000" dirty="0" smtClean="0"/>
            </a:br>
            <a:endParaRPr lang="el-GR" sz="2000" dirty="0"/>
          </a:p>
        </p:txBody>
      </p:sp>
    </p:spTree>
  </p:cSld>
  <p:clrMapOvr>
    <a:masterClrMapping/>
  </p:clrMapOvr>
  <p:transition>
    <p:wipe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6008712"/>
          </a:xfrm>
        </p:spPr>
        <p:txBody>
          <a:bodyPr>
            <a:normAutofit/>
          </a:bodyPr>
          <a:lstStyle/>
          <a:p>
            <a:r>
              <a:rPr lang="el-GR" sz="2000" dirty="0" smtClean="0"/>
              <a:t>Η τεχνική της έκφρασης των συναισθημάτων  αγαλμάτων που βγαίνουν από το μουσείο και κυκλοφορούν σε μια σύγχρονη βιομηχανική πόλη- την Ελευσίνα- με τις αντιδράσεις τους  στις αλλαγές στην πόλη και το τοπίο, στα πλαίσια ενός Προγράμματος Περιβαλλοντικής Εκπαίδευσης και μέσω του θεατρικού παιχνιδιού </a:t>
            </a:r>
            <a:r>
              <a:rPr lang="el-GR" sz="2000" b="1" u="sng" dirty="0" smtClean="0">
                <a:solidFill>
                  <a:srgbClr val="00B0F0"/>
                </a:solidFill>
              </a:rPr>
              <a:t>προβάλλει άξια τη  φιλοσοφία συντήρησης του περιβάλλοντος και διευκολύνει να ακουστούν οι επισημάνσεις από τους μαθητές σε ένα ευρύτερο πιθανόν κοινό όπου τα θεατροποιημένα πρόσωπα-ήρωες που θα μεταφέρουν το μήνυμα για την προστασία του περιβάλλοντος, θα είναι τα αγάλματα.</a:t>
            </a:r>
            <a:r>
              <a:rPr lang="el-GR" sz="2000" dirty="0" smtClean="0"/>
              <a:t/>
            </a:r>
            <a:br>
              <a:rPr lang="el-GR" sz="2000" dirty="0" smtClean="0"/>
            </a:br>
            <a:r>
              <a:rPr lang="el-GR" sz="2000" dirty="0" smtClean="0"/>
              <a:t> </a:t>
            </a:r>
            <a:br>
              <a:rPr lang="el-GR" sz="2000" dirty="0" smtClean="0"/>
            </a:br>
            <a:endParaRPr lang="el-GR" sz="2000" dirty="0"/>
          </a:p>
        </p:txBody>
      </p:sp>
    </p:spTree>
  </p:cSld>
  <p:clrMapOvr>
    <a:masterClrMapping/>
  </p:clrMapOvr>
  <p:transition>
    <p:wipe di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864696"/>
          </a:xfrm>
        </p:spPr>
        <p:txBody>
          <a:bodyPr>
            <a:normAutofit fontScale="90000"/>
          </a:bodyPr>
          <a:lstStyle/>
          <a:p>
            <a:r>
              <a:rPr lang="en-US" sz="2000" dirty="0" smtClean="0"/>
              <a:t>H </a:t>
            </a:r>
            <a:r>
              <a:rPr lang="el-GR" sz="2000" b="1" dirty="0" smtClean="0"/>
              <a:t>μέθοδος της </a:t>
            </a:r>
            <a:r>
              <a:rPr lang="el-GR" sz="2000" b="1" dirty="0" err="1" smtClean="0"/>
              <a:t>Μετασχηματίζουσας</a:t>
            </a:r>
            <a:r>
              <a:rPr lang="el-GR" sz="2000" b="1" dirty="0" smtClean="0"/>
              <a:t> Μάθησης</a:t>
            </a:r>
            <a:r>
              <a:rPr lang="el-GR" sz="2000" dirty="0" smtClean="0"/>
              <a:t> μέσα από την Αισθητική Εμπειρία, όπως προτάθηκε από τον Αλέξη Κόκκο (2009), διακρίνεται σε έξι στάδια. Το πρώτο στάδιο, αποτελείται από τον </a:t>
            </a:r>
            <a:br>
              <a:rPr lang="el-GR" sz="2000" dirty="0" smtClean="0"/>
            </a:br>
            <a:r>
              <a:rPr lang="el-GR" sz="2000" dirty="0" smtClean="0"/>
              <a:t>προσδιορισμό της ανάγκης για κριτική εξέταση των στερεότυπων παραδοχών των συμμετεχόντων που αφορούν ένα συγκεκριμένο θέμα. </a:t>
            </a:r>
            <a:br>
              <a:rPr lang="el-GR" sz="2000" dirty="0" smtClean="0"/>
            </a:br>
            <a:r>
              <a:rPr lang="el-GR" sz="2000" dirty="0" smtClean="0"/>
              <a:t>Στο δεύτερο στάδιο, οι συμμετέχοντες εκφράζουν τις παραδοχές τους για το θέμα. </a:t>
            </a:r>
            <a:br>
              <a:rPr lang="el-GR" sz="2000" dirty="0" smtClean="0"/>
            </a:br>
            <a:r>
              <a:rPr lang="el-GR" sz="2000" dirty="0" smtClean="0"/>
              <a:t>Στο τρίτο στάδιο, ο εκπαιδευτής εξετάζει τις απαντήσεις και εντοπίζει τα </a:t>
            </a:r>
            <a:r>
              <a:rPr lang="el-GR" sz="2000" dirty="0" err="1" smtClean="0"/>
              <a:t>υπο</a:t>
            </a:r>
            <a:r>
              <a:rPr lang="el-GR" sz="2000" dirty="0" smtClean="0"/>
              <a:t>-θέματα που θα πρέπει να προσεγγιστούν ολιστικά και κριτικά προκειμένου να επανεξεταστούν οι απόψεις που διατυπώθηκαν. </a:t>
            </a:r>
            <a:br>
              <a:rPr lang="el-GR" sz="2000" dirty="0" smtClean="0"/>
            </a:br>
            <a:r>
              <a:rPr lang="el-GR" sz="2000" dirty="0" smtClean="0"/>
              <a:t>Στο τέταρτο στάδιο ο εκπαιδευτής επιλέγει διάφορα έργα τέχνης, τα μηνύματα των οποίων συνδέονται με τα υποθέματα, και θα χρησιμοποιηθούν ως ερέθισμα για την επεξεργασία των υποθεμάτων. </a:t>
            </a:r>
            <a:br>
              <a:rPr lang="el-GR" sz="2000" dirty="0" smtClean="0"/>
            </a:br>
            <a:r>
              <a:rPr lang="el-GR" sz="2000" dirty="0" smtClean="0"/>
              <a:t>Στο πέμπτο στάδιο ο εκπαιδευτής διευκολύνει μια διεργασία προσέγγισης των υποθεμάτων από διαφορετικές οπτικές γωνίες, προκειμένου να αποκαλυφθούν στους συμμετέχοντες όσο το δυνατόν περισσότερες διαστάσεις και να τους προσφερθεί η ευκαιρία να επανεξετάσουν τις αρχικές τους παραδοχές . Ο εκπαιδευτής παρουσιάζει διαδοχικά διάφορα έργα τέχνης. Κάθε έργο αναλύεται και συνδέεται κριτικά με τα υποθέματα. Οι συμμετέχοντες εκφράζουν τις εμπειρίες, τα συναισθήματα και τις σκέψεις τους. </a:t>
            </a:r>
            <a:br>
              <a:rPr lang="el-GR" sz="2000" dirty="0" smtClean="0"/>
            </a:br>
            <a:endParaRPr lang="el-GR" sz="2000" dirty="0"/>
          </a:p>
        </p:txBody>
      </p:sp>
    </p:spTree>
  </p:cSld>
  <p:clrMapOvr>
    <a:masterClrMapping/>
  </p:clrMapOvr>
  <p:transition>
    <p:wipe di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6152728"/>
          </a:xfrm>
        </p:spPr>
        <p:txBody>
          <a:bodyPr>
            <a:normAutofit/>
          </a:bodyPr>
          <a:lstStyle/>
          <a:p>
            <a:pPr lvl="0"/>
            <a:r>
              <a:rPr lang="el-GR" sz="2000" dirty="0" smtClean="0"/>
              <a:t>Στο, τελευταίο, έκτο στάδιο γίνεται σύνθεση, παρουσιάζονται οι διαφορές των παραδοχών που προέκυψαν συγκριτικά με τις αρχικές παραδοχές των συμμετεχόντων και αντλούνται συμπεράσματα. </a:t>
            </a:r>
            <a:br>
              <a:rPr lang="el-GR" sz="2000" dirty="0" smtClean="0"/>
            </a:br>
            <a:r>
              <a:rPr lang="el-GR" sz="2000" dirty="0" smtClean="0"/>
              <a:t>Στην παρούσα εργασία εξετάστηκαν τα υποθέματα: </a:t>
            </a:r>
            <a:br>
              <a:rPr lang="el-GR" sz="2000" dirty="0" smtClean="0"/>
            </a:br>
            <a:r>
              <a:rPr lang="el-GR" sz="2000" dirty="0" smtClean="0"/>
              <a:t>α) Το υποστηρικτικό  περιβάλλον και  </a:t>
            </a:r>
            <a:br>
              <a:rPr lang="el-GR" sz="2000" dirty="0" smtClean="0"/>
            </a:br>
            <a:r>
              <a:rPr lang="el-GR" sz="2000" dirty="0" smtClean="0"/>
              <a:t>β) Η συμβολή της παιδείας, στην διαμόρφωση οράματος προσωπικής – επαγγελματικής ανάπτυξης. </a:t>
            </a:r>
            <a:br>
              <a:rPr lang="el-GR" sz="2000" dirty="0" smtClean="0"/>
            </a:br>
            <a:r>
              <a:rPr lang="el-GR" sz="2000" dirty="0" smtClean="0"/>
              <a:t>Αξιοποιήθηκαν αποσπάσματα από το κινηματογραφικό έργο του </a:t>
            </a:r>
            <a:r>
              <a:rPr lang="en-US" sz="2000" dirty="0" err="1" smtClean="0"/>
              <a:t>Trufffaut</a:t>
            </a:r>
            <a:r>
              <a:rPr lang="en-US" sz="2000" dirty="0" smtClean="0"/>
              <a:t> Francois</a:t>
            </a:r>
            <a:r>
              <a:rPr lang="el-GR" sz="2000" dirty="0" smtClean="0"/>
              <a:t>, «Τα τετρακόσια χτυπήματα» (1959), εικαστικά έργα του σύγχρονου Κορεάτη εικαστικού </a:t>
            </a:r>
            <a:r>
              <a:rPr lang="en-US" sz="2000" dirty="0" smtClean="0"/>
              <a:t>Do </a:t>
            </a:r>
            <a:r>
              <a:rPr lang="en-US" sz="2000" dirty="0" err="1" smtClean="0"/>
              <a:t>Myoung</a:t>
            </a:r>
            <a:r>
              <a:rPr lang="el-GR" sz="2000" dirty="0" smtClean="0"/>
              <a:t>, </a:t>
            </a:r>
            <a:r>
              <a:rPr lang="en-US" sz="2000" dirty="0" smtClean="0"/>
              <a:t>Kim</a:t>
            </a:r>
            <a:r>
              <a:rPr lang="el-GR" sz="2000" dirty="0" smtClean="0"/>
              <a:t>, και  ένα εικαστικό έργο του </a:t>
            </a:r>
            <a:r>
              <a:rPr lang="en-US" sz="2000" dirty="0" err="1" smtClean="0"/>
              <a:t>Duverger</a:t>
            </a:r>
            <a:r>
              <a:rPr lang="en-US" sz="2000" dirty="0" smtClean="0"/>
              <a:t> </a:t>
            </a:r>
            <a:r>
              <a:rPr lang="en-US" sz="2000" dirty="0" err="1" smtClean="0"/>
              <a:t>Theophile</a:t>
            </a:r>
            <a:r>
              <a:rPr lang="el-GR" sz="2000" dirty="0" smtClean="0"/>
              <a:t> –</a:t>
            </a:r>
            <a:r>
              <a:rPr lang="en-US" sz="2000" dirty="0" smtClean="0"/>
              <a:t>Emmanuel</a:t>
            </a:r>
            <a:r>
              <a:rPr lang="el-GR" sz="2000" dirty="0" smtClean="0"/>
              <a:t> (1821-1901). </a:t>
            </a:r>
            <a:br>
              <a:rPr lang="el-GR" sz="2000" dirty="0" smtClean="0"/>
            </a:br>
            <a:r>
              <a:rPr lang="el-GR" sz="2000" dirty="0" smtClean="0"/>
              <a:t> </a:t>
            </a:r>
            <a:br>
              <a:rPr lang="el-GR" sz="2000" dirty="0" smtClean="0"/>
            </a:br>
            <a:endParaRPr lang="el-GR" sz="2000" dirty="0"/>
          </a:p>
        </p:txBody>
      </p:sp>
    </p:spTree>
  </p:cSld>
  <p:clrMapOvr>
    <a:masterClrMapping/>
  </p:clrMapOvr>
  <p:transition>
    <p:wipe di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648672"/>
          </a:xfrm>
        </p:spPr>
        <p:txBody>
          <a:bodyPr>
            <a:normAutofit/>
          </a:bodyPr>
          <a:lstStyle/>
          <a:p>
            <a:r>
              <a:rPr lang="el-GR" sz="2000" dirty="0" smtClean="0"/>
              <a:t>H μέθοδος της </a:t>
            </a:r>
            <a:r>
              <a:rPr lang="el-GR" sz="2000" dirty="0" err="1" smtClean="0"/>
              <a:t>Μετασχηματίζουσας</a:t>
            </a:r>
            <a:r>
              <a:rPr lang="el-GR" sz="2000" dirty="0" smtClean="0"/>
              <a:t> Μάθησης μέσα από την Αισθητική Εμπειρία, όπως προτάθηκε από τον Αλέξη Κόκκο (2009), αποτελεί σωστή βάση για περαιτέρω διερεύνηση και αξιοποίηση  αποσπασμάτων από τον κινηματογράφο. </a:t>
            </a:r>
            <a:br>
              <a:rPr lang="el-GR" sz="2000" dirty="0" smtClean="0"/>
            </a:br>
            <a:r>
              <a:rPr lang="el-GR" sz="2000" dirty="0" smtClean="0"/>
              <a:t>Τα  εικαστικά έργα των  σύγχρονων ζωγράφων συμβάλλουν στη προσωπική ανάπτυξη των μαθητών και εμπλουτίζουν τις γνώσεις τους και την κριτική σκέψη.</a:t>
            </a:r>
            <a:br>
              <a:rPr lang="el-GR" sz="2000" dirty="0" smtClean="0"/>
            </a:br>
            <a:r>
              <a:rPr lang="el-GR" sz="2000" dirty="0" smtClean="0"/>
              <a:t>Η παρουσίαση έχει εκπαιδευτικές εφαρμογές που κεντρίζουν το ενδιαφέρον των μαθητών και τάσσονται στις καινοτόμες διδακτικές προσεγγίσεις.</a:t>
            </a:r>
            <a:br>
              <a:rPr lang="el-GR" sz="2000" dirty="0" smtClean="0"/>
            </a:br>
            <a:endParaRPr lang="el-GR" sz="2000" dirty="0"/>
          </a:p>
        </p:txBody>
      </p:sp>
    </p:spTree>
  </p:cSld>
  <p:clrMapOvr>
    <a:masterClrMapping/>
  </p:clrMapOvr>
  <p:transition>
    <p:wipe di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936704"/>
          </a:xfrm>
        </p:spPr>
        <p:txBody>
          <a:bodyPr>
            <a:normAutofit/>
          </a:bodyPr>
          <a:lstStyle/>
          <a:p>
            <a:r>
              <a:rPr lang="el-GR" sz="2000" dirty="0" smtClean="0"/>
              <a:t>διδακτικές προσεγγίσεις που έχω εφαρμόσει στο σχολείο μου και οι οποίες αξιοποιούν διάφορες μορφές τέχνης. Για κάθε διδακτική πρακτική θα υπάρχουν βιντεοσκοπημένα αποσπάσματα και παραδείγματα από την εφαρμογή τους στην πράξη.</a:t>
            </a:r>
            <a:br>
              <a:rPr lang="el-GR" sz="2000" dirty="0" smtClean="0"/>
            </a:br>
            <a:r>
              <a:rPr lang="en-US" sz="2000" dirty="0" smtClean="0"/>
              <a:t>1.</a:t>
            </a:r>
            <a:r>
              <a:rPr lang="el-GR" sz="2000" dirty="0" smtClean="0"/>
              <a:t>Θεατρικό παιχνίδι</a:t>
            </a:r>
            <a:r>
              <a:rPr lang="en-US" sz="2000" dirty="0" smtClean="0"/>
              <a:t>:”Act it out as if...”,</a:t>
            </a:r>
            <a:r>
              <a:rPr lang="el-GR" sz="2000" dirty="0" smtClean="0"/>
              <a:t/>
            </a:r>
            <a:br>
              <a:rPr lang="el-GR" sz="2000" dirty="0" smtClean="0"/>
            </a:br>
            <a:r>
              <a:rPr lang="el-GR" sz="2000" dirty="0" smtClean="0"/>
              <a:t>2.Δραματοποίηση: Μετατρέποντας ένα κείμενο σε δημιουργικό διάλογο</a:t>
            </a:r>
            <a:br>
              <a:rPr lang="el-GR" sz="2000" dirty="0" smtClean="0"/>
            </a:br>
            <a:r>
              <a:rPr lang="el-GR" sz="2000" dirty="0" smtClean="0"/>
              <a:t>3.Θεατρικό έργο : Το θέατρο σαν “παιδαγωγικό εργαλείο”, με αποσπάσματα σχολικών θεατρικών παραστάσεων</a:t>
            </a:r>
            <a:br>
              <a:rPr lang="el-GR" sz="2000" dirty="0" smtClean="0"/>
            </a:br>
            <a:r>
              <a:rPr lang="el-GR" sz="2000" dirty="0" smtClean="0"/>
              <a:t>4. </a:t>
            </a:r>
            <a:r>
              <a:rPr lang="en-US" sz="2000" dirty="0" smtClean="0"/>
              <a:t>Graffiti</a:t>
            </a:r>
            <a:r>
              <a:rPr lang="el-GR" sz="2000" dirty="0" smtClean="0"/>
              <a:t> : αισθητική παρέμβαση στο περιβάλλον του σχολείου</a:t>
            </a:r>
            <a:br>
              <a:rPr lang="el-GR" sz="2000" dirty="0" smtClean="0"/>
            </a:br>
            <a:r>
              <a:rPr lang="el-GR" sz="2000" dirty="0" smtClean="0"/>
              <a:t>5. </a:t>
            </a:r>
            <a:r>
              <a:rPr lang="en-US" sz="2000" dirty="0" smtClean="0"/>
              <a:t>Rap song</a:t>
            </a:r>
            <a:r>
              <a:rPr lang="el-GR" sz="2000" dirty="0" smtClean="0"/>
              <a:t> : η μουσική διάσταση στην εκπαίδευση, με τον μαθητή στη θέση του δημιουργού/στιχουργού</a:t>
            </a:r>
            <a:br>
              <a:rPr lang="el-GR" sz="2000" dirty="0" smtClean="0"/>
            </a:br>
            <a:r>
              <a:rPr lang="el-GR" sz="2000" dirty="0" smtClean="0"/>
              <a:t>6. </a:t>
            </a:r>
            <a:r>
              <a:rPr lang="en-US" sz="2000" dirty="0" smtClean="0"/>
              <a:t>Cartoons</a:t>
            </a:r>
            <a:r>
              <a:rPr lang="el-GR" sz="2000" dirty="0" smtClean="0"/>
              <a:t> : Οι ιδέες και οι γνώσεις παίρνουν μορφή με την αξιοποίηση των ψηφιακών μέσων και των τεχνικών δεξιοτήτων του μαθητή</a:t>
            </a:r>
            <a:br>
              <a:rPr lang="el-GR" sz="2000" dirty="0" smtClean="0"/>
            </a:br>
            <a:endParaRPr lang="el-GR" sz="2000" dirty="0"/>
          </a:p>
        </p:txBody>
      </p:sp>
    </p:spTree>
  </p:cSld>
  <p:clrMapOvr>
    <a:masterClrMapping/>
  </p:clrMapOvr>
  <p:transition>
    <p:wipe di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648672"/>
          </a:xfrm>
        </p:spPr>
        <p:txBody>
          <a:bodyPr>
            <a:normAutofit/>
          </a:bodyPr>
          <a:lstStyle/>
          <a:p>
            <a:r>
              <a:rPr lang="el-GR" sz="2000" dirty="0" smtClean="0"/>
              <a:t>7. Ποίηση : ψηφιακή παρουσίαση ποιήματος με επιλογή έργων ζωγραφικής ή φωτογραφίας</a:t>
            </a:r>
            <a:br>
              <a:rPr lang="el-GR" sz="2000" dirty="0" smtClean="0"/>
            </a:br>
            <a:r>
              <a:rPr lang="el-GR" sz="2000" dirty="0" smtClean="0"/>
              <a:t>8. Φωτογραφία : έκθεση φωτογραφίας πάνω σε συγκεκριμένες θεματικές ενότητες</a:t>
            </a:r>
            <a:br>
              <a:rPr lang="el-GR" sz="2000" dirty="0" smtClean="0"/>
            </a:br>
            <a:r>
              <a:rPr lang="el-GR" sz="2000" dirty="0" smtClean="0"/>
              <a:t>9. Η γλώσσα της εικόνας : Επιλογή και αξιοποίηση εικαστικών έργων για την παρουσίαση θεματικών ενοτήτων στη συνολική εκπαιδευτική διαδικασία</a:t>
            </a:r>
            <a:br>
              <a:rPr lang="el-GR" sz="2000" dirty="0" smtClean="0"/>
            </a:br>
            <a:r>
              <a:rPr lang="el-GR" sz="2000" dirty="0" smtClean="0"/>
              <a:t>10. Αναπαράσταση έργου ζωγραφικής : με σωματική έκφραση, οι μαθητές ζωντανεύουν έναν πίνακα ζωγραφικής</a:t>
            </a:r>
            <a:br>
              <a:rPr lang="el-GR" sz="2000" dirty="0" smtClean="0"/>
            </a:br>
            <a:r>
              <a:rPr lang="el-GR" sz="2000" dirty="0" smtClean="0"/>
              <a:t>11. Το </a:t>
            </a:r>
            <a:r>
              <a:rPr lang="en-US" sz="2000" dirty="0" smtClean="0"/>
              <a:t>Power Point</a:t>
            </a:r>
            <a:r>
              <a:rPr lang="el-GR" sz="2000" dirty="0" smtClean="0"/>
              <a:t> στην υπηρεσία του μαθήματος : εμπειρίες μάθησης και διδακτικό υλικό με τη χρήση εικόνων αναφοράς διαφόρων μορφών τέχνης</a:t>
            </a:r>
            <a:br>
              <a:rPr lang="el-GR" sz="2000" dirty="0" smtClean="0"/>
            </a:br>
            <a:r>
              <a:rPr lang="el-GR" sz="2000" dirty="0" smtClean="0"/>
              <a:t>12. Αφίσες και διαφήμιση : Μέσα από τα οπτικοακουστικά σύμβολα του σύγχρονου πολιτισμού, γλώσσα και τέχνη συμβαδίζουν για βιωματική μάθηση στο σχολείο  </a:t>
            </a:r>
            <a:br>
              <a:rPr lang="el-GR" sz="2000" dirty="0" smtClean="0"/>
            </a:br>
            <a:endParaRPr lang="el-GR" sz="2000" dirty="0"/>
          </a:p>
        </p:txBody>
      </p:sp>
    </p:spTree>
  </p:cSld>
  <p:clrMapOvr>
    <a:masterClrMapping/>
  </p:clrMapOvr>
  <p:transition>
    <p:wipe dir="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792688"/>
          </a:xfrm>
        </p:spPr>
        <p:txBody>
          <a:bodyPr>
            <a:normAutofit/>
          </a:bodyPr>
          <a:lstStyle/>
          <a:p>
            <a:r>
              <a:rPr lang="el-GR" sz="2000" dirty="0" smtClean="0"/>
              <a:t>Η γενικότερη έλλειψη κινήτρου και ενδιαφέροντος  για το σχολείο από την πλευρά των μαθητών  επηρεάζει και τη διδασκαλία / εκμάθηση της ξένης γλώσσας.    Εξετάζονται οι τρόποι που θα συμβάλλουν στην αλλαγή  της αρνητικής ή παθητικής στάσης των μαθητών ώστε να αυξηθεί το κίνητρο τους  για την εκμάθηση των γαλλικών. </a:t>
            </a:r>
            <a:r>
              <a:rPr lang="el-GR" sz="2000" b="1" u="sng" dirty="0" smtClean="0"/>
              <a:t/>
            </a:r>
            <a:br>
              <a:rPr lang="el-GR" sz="2000" b="1" u="sng" dirty="0" smtClean="0"/>
            </a:br>
            <a:r>
              <a:rPr lang="el-GR" sz="2000" dirty="0" smtClean="0"/>
              <a:t> Τα μέσα μαζικής ενημέρωσης και ιδιαίτερα η τηλεόραση  είναι πανταχού παρόντα στη σημερινή κοινωνία και επηρεάζουν την καθημερινή ζωή των μαθητών με καθοριστικό τρόπο. Αυτός ο τρόπος επικοινωνίας  εκπέμπει αδιαλείπτως οπτικά και ηχητικά μηνύματα και επιδρά  στις γνώσεις, τα συναισθήματα, τις στάσεις και τις συμπεριφορές  των νέων.   </a:t>
            </a:r>
            <a:r>
              <a:rPr lang="el-GR" sz="2000" b="1" dirty="0" smtClean="0"/>
              <a:t>Η εικόνα και ο ήχος οδηγούν</a:t>
            </a:r>
            <a:r>
              <a:rPr lang="el-GR" sz="2000" dirty="0" smtClean="0"/>
              <a:t> το μαθητή στην αντίληψη του νοήματος διαμέσου των οπτικών και ηχητικών μη λεκτικών στοιχείων που περιέχονται σε ένα αυθεντικό τηλεοπτικό υλικό. </a:t>
            </a:r>
            <a:r>
              <a:rPr lang="el-GR" sz="2000" b="1" u="sng" dirty="0" smtClean="0"/>
              <a:t/>
            </a:r>
            <a:br>
              <a:rPr lang="el-GR" sz="2000" b="1" u="sng" dirty="0" smtClean="0"/>
            </a:br>
            <a:r>
              <a:rPr lang="el-GR" sz="2000" dirty="0" smtClean="0"/>
              <a:t>Η εισαγωγή ενός τέτοιου τηλεοπτικού υλικού στη διδασκαλία</a:t>
            </a:r>
            <a:r>
              <a:rPr lang="el-GR" sz="2000" b="1" dirty="0" smtClean="0"/>
              <a:t> / μάθηση ευνοεί την επαφή του μαθητή με την πραγματικότητα της ξένης γλώσσας και της κουλτούρας του λαού αυτού. </a:t>
            </a:r>
            <a:endParaRPr lang="el-GR" sz="2000" dirty="0"/>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178698"/>
          </a:xfrm>
        </p:spPr>
        <p:txBody>
          <a:bodyPr>
            <a:normAutofit/>
          </a:bodyPr>
          <a:lstStyle/>
          <a:p>
            <a:endParaRPr lang="el-GR" sz="2800" dirty="0"/>
          </a:p>
        </p:txBody>
      </p:sp>
      <p:pic>
        <p:nvPicPr>
          <p:cNvPr id="3" name="2 - Εικόνα" descr="http://www.mamanpourlavie.com/uploads/images/articles/file_main_image_11877_1_difficultes_trouble_apprentissage_11877_01_1500X1000_cache_640x360.jpg"/>
          <p:cNvPicPr/>
          <p:nvPr/>
        </p:nvPicPr>
        <p:blipFill>
          <a:blip r:embed="rId2" cstate="print"/>
          <a:srcRect/>
          <a:stretch>
            <a:fillRect/>
          </a:stretch>
        </p:blipFill>
        <p:spPr bwMode="auto">
          <a:xfrm>
            <a:off x="467544" y="836712"/>
            <a:ext cx="6741611" cy="407683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720680"/>
          </a:xfrm>
        </p:spPr>
        <p:txBody>
          <a:bodyPr>
            <a:normAutofit/>
          </a:bodyPr>
          <a:lstStyle/>
          <a:p>
            <a:r>
              <a:rPr lang="el-GR" sz="2000" dirty="0" smtClean="0"/>
              <a:t>Η χρήση του ήχου (θόρυβοι, μουσική, λόγια  κ.α. ), της εικόνας (π.χ. η εξωτερική εμφάνιση των ομιλητών, ), καθώς και η χρήση της τηλεοπτικής «γλώσσας» (τα πλάνα, το μοντάζ, το κάδρο, η γωνία λήψης, η κίνηση της κάμερας </a:t>
            </a:r>
            <a:r>
              <a:rPr lang="el-GR" sz="2000" dirty="0" err="1" smtClean="0"/>
              <a:t>κ.λ.π</a:t>
            </a:r>
            <a:r>
              <a:rPr lang="el-GR" sz="2000" dirty="0" smtClean="0"/>
              <a:t>.) συμμετέχουν στη μετάδοση μηνυμάτων αρκεί οι μαθητές να εκπαιδευτούν στην πληρέστερη  αποκωδικοποίηση της σημειολογίας του τηλεοπτικού υλικού ώστε  από παθητικοί δέκτες μηνυμάτων να γίνουν ενεργοί θεατές.  Η αξιοποίηση αυτού του υλικού </a:t>
            </a:r>
            <a:r>
              <a:rPr lang="el-GR" sz="2000" u="sng" dirty="0" smtClean="0"/>
              <a:t>μέσω ποικίλων δραστηριοτήτων</a:t>
            </a:r>
            <a:r>
              <a:rPr lang="el-GR" sz="2000" dirty="0" smtClean="0"/>
              <a:t> συμβάλλει στην  ανάπτυξη διαφορετικών επικοινωνιακών και γνωστικών δεξιοτήτων.  Η πρακτική αυτή εφαρμόστηκε σε δημόσιο σχολείο …  και βασίστηκε στο τηλεοπτικό είδος των ρεπορτάζ (αυθεντικό υλικό διδασκαλίας).</a:t>
            </a:r>
            <a:r>
              <a:rPr lang="el-GR" sz="2000" b="1" u="sng" dirty="0" smtClean="0"/>
              <a:t/>
            </a:r>
            <a:br>
              <a:rPr lang="el-GR" sz="2000" b="1" u="sng" dirty="0" smtClean="0"/>
            </a:br>
            <a:endParaRPr lang="el-GR" sz="2000" dirty="0"/>
          </a:p>
        </p:txBody>
      </p:sp>
    </p:spTree>
  </p:cSld>
  <p:clrMapOvr>
    <a:masterClrMapping/>
  </p:clrMapOvr>
  <p:transition>
    <p:wipe di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576664"/>
          </a:xfrm>
        </p:spPr>
        <p:txBody>
          <a:bodyPr>
            <a:normAutofit/>
          </a:bodyPr>
          <a:lstStyle/>
          <a:p>
            <a:r>
              <a:rPr lang="el-GR" sz="2000" dirty="0" smtClean="0"/>
              <a:t>ΣΥΜΠΕΡΑΣΜΑΤΑ</a:t>
            </a:r>
            <a:br>
              <a:rPr lang="el-GR" sz="2000" dirty="0" smtClean="0"/>
            </a:br>
            <a:r>
              <a:rPr lang="el-GR" sz="2000" dirty="0" smtClean="0"/>
              <a:t>η  </a:t>
            </a:r>
            <a:r>
              <a:rPr lang="el-GR" sz="2000" dirty="0" smtClean="0"/>
              <a:t>γενικότερη έλλειψη κινήτρου και ενδιαφέροντος  για το σχολείο από την πλευρά των μαθητών  επηρεάζει και τη διδασκαλία / εκμάθηση της ξένης γλώσσας.    Εξετάζονται οι τρόποι που θα συμβάλλουν στην αλλαγή  της αρνητικής ή παθητικής στάσης των μαθητών ώστε να αυξηθεί το κίνητρο τους  για την εκμάθηση των γαλλικών. </a:t>
            </a:r>
            <a:r>
              <a:rPr lang="el-GR" sz="2000" b="1" u="sng" dirty="0" smtClean="0"/>
              <a:t/>
            </a:r>
            <a:br>
              <a:rPr lang="el-GR" sz="2000" b="1" u="sng" dirty="0" smtClean="0"/>
            </a:br>
            <a:r>
              <a:rPr lang="el-GR" sz="2000" dirty="0" smtClean="0"/>
              <a:t> Τα μέσα μαζικής ενημέρωσης και ιδιαίτερα η τηλεόραση  είναι πανταχού παρόντα στη σημερινή κοινωνία και επηρεάζουν την καθημερινή ζωή των μαθητών με καθοριστικό τρόπο. Αυτός ο τρόπος επικοινωνίας  εκπέμπει αδιαλείπτως οπτικά και ηχητικά μηνύματα και επιδρά  στις γνώσεις, τα συναισθήματα, τις στάσεις και τις συμπεριφορές  των νέων.   </a:t>
            </a:r>
            <a:r>
              <a:rPr lang="el-GR" sz="2000" b="1" dirty="0" smtClean="0"/>
              <a:t>Η εικόνα και ο ήχος οδηγούν</a:t>
            </a:r>
            <a:r>
              <a:rPr lang="el-GR" sz="2000" dirty="0" smtClean="0"/>
              <a:t> το μαθητή στην αντίληψη του νοήματος διαμέσου των οπτικών και ηχητικών μη λεκτικών στοιχείων που περιέχονται σε ένα αυθεντικό τηλεοπτικό υλικό. </a:t>
            </a:r>
            <a:r>
              <a:rPr lang="el-GR" sz="2000" b="1" u="sng" dirty="0" smtClean="0"/>
              <a:t/>
            </a:r>
            <a:br>
              <a:rPr lang="el-GR" sz="2000" b="1" u="sng" dirty="0" smtClean="0"/>
            </a:br>
            <a:endParaRPr lang="el-GR" sz="2000" dirty="0"/>
          </a:p>
        </p:txBody>
      </p:sp>
    </p:spTree>
  </p:cSld>
  <p:clrMapOvr>
    <a:masterClrMapping/>
  </p:clrMapOvr>
  <p:transition>
    <p:wipe di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936704"/>
          </a:xfrm>
        </p:spPr>
        <p:txBody>
          <a:bodyPr>
            <a:normAutofit/>
          </a:bodyPr>
          <a:lstStyle/>
          <a:p>
            <a:r>
              <a:rPr lang="el-GR" sz="2000" b="1" dirty="0" smtClean="0"/>
              <a:t>ΣΥΜΠΕΡΑΣΜΑ (ΣΥΝΕΧΕΙΑ)</a:t>
            </a:r>
            <a:br>
              <a:rPr lang="el-GR" sz="2000" b="1" dirty="0" smtClean="0"/>
            </a:br>
            <a:r>
              <a:rPr lang="el-GR" sz="2000" b="1" dirty="0" smtClean="0"/>
              <a:t>Η </a:t>
            </a:r>
            <a:r>
              <a:rPr lang="el-GR" sz="2000" b="1" dirty="0" smtClean="0"/>
              <a:t>εισαγωγή ενός τέτοιου τηλεοπτικού υλικού στη διδασκαλία</a:t>
            </a:r>
            <a:r>
              <a:rPr lang="el-GR" sz="2000" dirty="0" smtClean="0"/>
              <a:t> / μάθηση ευνοεί την επαφή του μαθητή με την πραγματικότητα της ξένης γλώσσας και της κουλτούρας του λαού αυτού. Η χρήση του ήχου (θόρυβοι, μουσική, λόγια  κ.α. ), της εικόνας (π.χ. η εξωτερική εμφάνιση των ομιλητών, ), καθώς και η χρήση της τηλεοπτικής «γλώσσας» (τα πλάνα, το μοντάζ, το κάδρο, η γωνία λήψης, η κίνηση της κάμερας </a:t>
            </a:r>
            <a:r>
              <a:rPr lang="el-GR" sz="2000" dirty="0" err="1" smtClean="0"/>
              <a:t>κ.λ.π</a:t>
            </a:r>
            <a:r>
              <a:rPr lang="el-GR" sz="2000" dirty="0" smtClean="0"/>
              <a:t>.) συμμετέχουν στη μετάδοση μηνυμάτων αρκεί οι μαθητές να εκπαιδευτούν στην πληρέστερη  αποκωδικοποίηση της σημειολογίας του τηλεοπτικού υλικού ώστε  από παθητικοί δέκτες μηνυμάτων να γίνουν ενεργοί θεατές.  Η αξιοποίηση αυτού του υλικού </a:t>
            </a:r>
            <a:r>
              <a:rPr lang="el-GR" sz="2000" u="sng" dirty="0" smtClean="0"/>
              <a:t>μέσω ποικίλων δραστηριοτήτων</a:t>
            </a:r>
            <a:r>
              <a:rPr lang="el-GR" sz="2000" dirty="0" smtClean="0"/>
              <a:t> συμβάλλει στην  ανάπτυξη διαφορετικών επικοινωνιακών και γνωστικών δεξιοτήτων.  Η πρακτική αυτή εφαρμόστηκε σε δημόσιο σχολείο …  και βασίστηκε στο τηλεοπτικό είδος των ρεπορτάζ (αυθεντικό υλικό διδασκαλίας).</a:t>
            </a:r>
            <a:r>
              <a:rPr lang="el-GR" sz="2000" b="1" u="sng" dirty="0" smtClean="0"/>
              <a:t/>
            </a:r>
            <a:br>
              <a:rPr lang="el-GR" sz="2000" b="1" u="sng" dirty="0" smtClean="0"/>
            </a:br>
            <a:endParaRPr lang="el-GR" sz="2000" dirty="0"/>
          </a:p>
        </p:txBody>
      </p:sp>
    </p:spTree>
  </p:cSld>
  <p:clrMapOvr>
    <a:masterClrMapping/>
  </p:clrMapOvr>
  <p:transition>
    <p:wipe di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936704"/>
          </a:xfrm>
        </p:spPr>
        <p:txBody>
          <a:bodyPr>
            <a:normAutofit fontScale="90000"/>
          </a:bodyPr>
          <a:lstStyle/>
          <a:p>
            <a:r>
              <a:rPr lang="el-GR" sz="2000" dirty="0" smtClean="0"/>
              <a:t>Οι σύγχρονες μεθοδολογικές προσεγγίσεις μιλούν για τη μετάβαση από τη διδασκαλία στην εκμάθηση μιας ξένης γλώσσας με επίκεντρο της εκπαιδευτικής διαδικασίας τον μαθητή ως κοινωνικό και πολυπολιτισμικό «δράστη» μέσα σε ένα πλαίσιο αλληλοκατανόησης και συνέργειας. Ωστόσο, ο παραπάνω σκοπός δεν επιτυγχάνεται με μια απλή προσομοίωση των συνθηκών ενός </a:t>
            </a:r>
            <a:r>
              <a:rPr lang="el-GR" sz="2000" dirty="0" err="1" smtClean="0"/>
              <a:t>πολυγλωσσικού</a:t>
            </a:r>
            <a:r>
              <a:rPr lang="el-GR" sz="2000" dirty="0" smtClean="0"/>
              <a:t> και πολυπολιτισμικού περιβάλλοντος. Η δημιουργία αυθεντικών περιστάσεων επικοινωνίας και συνεργασίας με στόχο την ανάπτυξη, όχι μόνο γλωσσικής επάρκειας αλλά και (δια)πολιτισμικής συνείδησης, είναι ζητούμενο στην καθημερινή πρακτική του εκπαιδευτικού ξένων γλωσσών.</a:t>
            </a:r>
            <a:br>
              <a:rPr lang="el-GR" sz="2000" dirty="0" smtClean="0"/>
            </a:br>
            <a:r>
              <a:rPr lang="el-GR" sz="2000" dirty="0" smtClean="0"/>
              <a:t>Σε αυτή την προσπάθεια χρήσης της ξένης γλώσσας μέσα σε αυθεντικές περιστάσεις επικοινωνίας, η </a:t>
            </a:r>
            <a:r>
              <a:rPr lang="el-GR" sz="2000" b="1" dirty="0" smtClean="0"/>
              <a:t>δημιουργία</a:t>
            </a:r>
            <a:r>
              <a:rPr lang="el-GR" sz="2000" dirty="0" smtClean="0"/>
              <a:t> </a:t>
            </a:r>
            <a:r>
              <a:rPr lang="el-GR" sz="2000" b="1" dirty="0" smtClean="0"/>
              <a:t>ραδιοφωνικών εκπομπών</a:t>
            </a:r>
            <a:r>
              <a:rPr lang="el-GR" sz="2000" dirty="0" smtClean="0"/>
              <a:t> προσφέρει εξαιρετικές δυνατότητες ανάπτυξης δεξιοτήτων, τόσο γλωσσικών επικοινωνιακών όσο και </a:t>
            </a:r>
            <a:r>
              <a:rPr lang="el-GR" sz="2000" dirty="0" err="1" smtClean="0"/>
              <a:t>κοινωνικο</a:t>
            </a:r>
            <a:r>
              <a:rPr lang="el-GR" sz="2000" dirty="0" smtClean="0"/>
              <a:t>-πολιτισμικών, που διατρέχουν οριζόντια όλα τα γνωστικά αντικείμενα. </a:t>
            </a:r>
            <a:br>
              <a:rPr lang="el-GR" sz="2000" dirty="0" smtClean="0"/>
            </a:br>
            <a:r>
              <a:rPr lang="el-GR" sz="2000" dirty="0" smtClean="0"/>
              <a:t>Από μεθοδολογικής πλευράς, η παραγωγή ραδιοφωνικών εκπομπών αναπτύσσει όλες τις γλωσσικές δεξιότητες προφορικού και γραπτού λόγου συντελώντας ταυτόχρονα στην ανάπτυξη (δια)πολιτισμικής συνείδησης, μέσα από διερεύνηση και κριτική ανάγνωση/ανάλυση της πληροφορίας. </a:t>
            </a:r>
            <a:br>
              <a:rPr lang="el-GR" sz="2000" dirty="0" smtClean="0"/>
            </a:br>
            <a:endParaRPr lang="el-GR" sz="2000" dirty="0"/>
          </a:p>
        </p:txBody>
      </p:sp>
    </p:spTree>
  </p:cSld>
  <p:clrMapOvr>
    <a:masterClrMapping/>
  </p:clrMapOvr>
  <p:transition>
    <p:wipe dir="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792688"/>
          </a:xfrm>
        </p:spPr>
        <p:txBody>
          <a:bodyPr>
            <a:normAutofit/>
          </a:bodyPr>
          <a:lstStyle/>
          <a:p>
            <a:r>
              <a:rPr lang="el-GR" sz="2000" dirty="0" smtClean="0"/>
              <a:t>Στόχοι της συγκεκριμένης εισήγησης είναι:</a:t>
            </a:r>
            <a:br>
              <a:rPr lang="el-GR" sz="2000" dirty="0" smtClean="0"/>
            </a:br>
            <a:r>
              <a:rPr lang="el-GR" sz="2000" dirty="0" smtClean="0"/>
              <a:t>η ανάδειξη της προστιθέμενης αξίας που προκύπτει από την </a:t>
            </a:r>
            <a:r>
              <a:rPr lang="el-GR" sz="2000" b="1" dirty="0" smtClean="0"/>
              <a:t>αξιοποίηση του ραδιοφώνου στη διδακτική διαδικασία,</a:t>
            </a:r>
            <a:r>
              <a:rPr lang="el-GR" sz="2000" dirty="0" smtClean="0"/>
              <a:t/>
            </a:r>
            <a:br>
              <a:rPr lang="el-GR" sz="2000" dirty="0" smtClean="0"/>
            </a:br>
            <a:r>
              <a:rPr lang="el-GR" sz="2000" b="1" dirty="0" smtClean="0"/>
              <a:t>η παρουσίαση τρόπων σύνδεσης της καινοτόμας αυτής</a:t>
            </a:r>
            <a:r>
              <a:rPr lang="el-GR" sz="2000" dirty="0" smtClean="0"/>
              <a:t> πρακτικής με τους στόχους και τη φιλοσοφία των Προγραμμάτων Σπουδών για τις ξένες γλώσσες,</a:t>
            </a:r>
            <a:br>
              <a:rPr lang="el-GR" sz="2000" dirty="0" smtClean="0"/>
            </a:br>
            <a:r>
              <a:rPr lang="el-GR" sz="2000" dirty="0" smtClean="0"/>
              <a:t>η πρόταση διδακτικών σεναρίων με έμφαση στην παραγωγή ραδιοφωνικού περιεχομένου και με άξονα </a:t>
            </a:r>
            <a:r>
              <a:rPr lang="el-GR" sz="2000" b="1" dirty="0" smtClean="0"/>
              <a:t>τη διάχυση (δια)πολιτισμικών στοιχείων.</a:t>
            </a:r>
            <a:r>
              <a:rPr lang="el-GR" sz="2000" dirty="0" smtClean="0"/>
              <a:t/>
            </a:r>
            <a:br>
              <a:rPr lang="el-GR" sz="2000" dirty="0" smtClean="0"/>
            </a:br>
            <a:r>
              <a:rPr lang="el-GR" sz="2000" dirty="0" smtClean="0"/>
              <a:t>Το μαθητικό ραδιόφωνο ως διδακτικό εργαλείο συμβάλλει σε μια ουσιώδη ενταξιακή εκπαίδευση και προάγει </a:t>
            </a:r>
            <a:r>
              <a:rPr lang="el-GR" sz="2000" b="1" dirty="0" smtClean="0"/>
              <a:t>τη δημοκρατική και διαπολιτισμική αγωγή</a:t>
            </a:r>
            <a:r>
              <a:rPr lang="el-GR" sz="2000" dirty="0" smtClean="0"/>
              <a:t> στο σχολείο, καθώς οι μαθητές έχουν φωνή ως συλλογικότητες, επικοινωνούν και καλλιεργούν δεξιότητες που τους καθιστούν </a:t>
            </a:r>
            <a:r>
              <a:rPr lang="el-GR" sz="2000" b="1" dirty="0" smtClean="0"/>
              <a:t>κριτικά σκεπτόμενους</a:t>
            </a:r>
            <a:r>
              <a:rPr lang="el-GR" sz="2000" dirty="0" smtClean="0"/>
              <a:t> και εν δυνάμει ενεργούς πολίτες. </a:t>
            </a:r>
            <a:br>
              <a:rPr lang="el-GR" sz="2000" dirty="0" smtClean="0"/>
            </a:br>
            <a:r>
              <a:rPr lang="el-GR" sz="2000" b="1" dirty="0" smtClean="0"/>
              <a:t> </a:t>
            </a:r>
            <a:r>
              <a:rPr lang="el-GR" sz="2000" dirty="0" smtClean="0"/>
              <a:t/>
            </a:r>
            <a:br>
              <a:rPr lang="el-GR" sz="2000" dirty="0" smtClean="0"/>
            </a:br>
            <a:r>
              <a:rPr lang="el-GR" sz="2000" dirty="0" smtClean="0"/>
              <a:t> </a:t>
            </a:r>
            <a:br>
              <a:rPr lang="el-GR" sz="2000" dirty="0" smtClean="0"/>
            </a:br>
            <a:r>
              <a:rPr lang="el-GR" sz="2000" dirty="0" smtClean="0"/>
              <a:t/>
            </a:r>
            <a:br>
              <a:rPr lang="el-GR" sz="2000" dirty="0" smtClean="0"/>
            </a:br>
            <a:endParaRPr lang="el-GR" sz="2000" dirty="0"/>
          </a:p>
        </p:txBody>
      </p:sp>
    </p:spTree>
  </p:cSld>
  <p:clrMapOvr>
    <a:masterClrMapping/>
  </p:clrMapOvr>
  <p:transition>
    <p:wipe dir="d"/>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720680"/>
          </a:xfrm>
        </p:spPr>
        <p:txBody>
          <a:bodyPr>
            <a:normAutofit/>
          </a:bodyPr>
          <a:lstStyle/>
          <a:p>
            <a:r>
              <a:rPr lang="el-GR" sz="2000" dirty="0" smtClean="0"/>
              <a:t>Η παρούσα προσπάθεια διδασκαλίας είναι αξιόλογη ως προς τους στόχους. Θα πρέπει να αναδειχθούν οι τρόποι διδασκαλίας μέσα στην τάξη και η δυνατότητα συνεργασίας των μαθητών στη διδακτική διαδικασία αλλά και ο απαιτούμενος χρόνος. Η άσκηση και η εξάσκηση σε μια τέτοια μεθοδολογία απαιτεί χρόνο και ανάλογο ακροατήριο. Η δράση αυτή κρίνω ότι μπορεί περισσότερο να ενταχθεί στα πλαίσια ενός </a:t>
            </a:r>
            <a:r>
              <a:rPr lang="el-GR" sz="2000" dirty="0" err="1" smtClean="0"/>
              <a:t>πρότζεκτ</a:t>
            </a:r>
            <a:r>
              <a:rPr lang="el-GR" sz="2000" dirty="0" smtClean="0"/>
              <a:t> παρά σε μέθοδο διδασκαλίας μέσα στην τάξη. Αντίθετα μπορούμε να αξιοποιήσουμε μια εκπομπή με τη συνοδεία κειμένου και να κάνουμε τις ανάλογες επισημάνεις, </a:t>
            </a:r>
            <a:r>
              <a:rPr lang="el-GR" sz="2000" dirty="0" err="1" smtClean="0"/>
              <a:t>ερωταπαντήσεις</a:t>
            </a:r>
            <a:r>
              <a:rPr lang="el-GR" sz="2000" dirty="0" smtClean="0"/>
              <a:t> με παραγωγή λόγου και ασκήσεις πάνω στο ίδιο το περιεχόμενο.</a:t>
            </a:r>
            <a:br>
              <a:rPr lang="el-GR" sz="2000" dirty="0" smtClean="0"/>
            </a:br>
            <a:r>
              <a:rPr lang="el-GR" sz="2000" b="1" dirty="0" smtClean="0"/>
              <a:t> </a:t>
            </a:r>
            <a:endParaRPr lang="el-GR" sz="2000" dirty="0"/>
          </a:p>
        </p:txBody>
      </p:sp>
    </p:spTree>
  </p:cSld>
  <p:clrMapOvr>
    <a:masterClrMapping/>
  </p:clrMapOvr>
  <p:transition>
    <p:wipe dir="d"/>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936704"/>
          </a:xfrm>
        </p:spPr>
        <p:txBody>
          <a:bodyPr>
            <a:normAutofit/>
          </a:bodyPr>
          <a:lstStyle/>
          <a:p>
            <a:r>
              <a:rPr lang="el-GR" sz="2000" dirty="0" smtClean="0"/>
              <a:t>Η σημερινή πραγματικότητα διαμορφώνει ένα νέο πλαίσιο μορφωτικών και κοινωνικών αναγκών στη σύγχρονη κοινωνία της γνώσης. Ο παραδοσιακός ρόλος του σχολείου μεταβάλλεται με τις συνθήκες διαμόρφωσης των γνωστικών δεδομένων να γίνονται πολύτροπες και πολυποίκιλες (ΔΕΠΠΣ, 2003). Στα πλαίσια ενός «ανοιχτού σχολείου», η εκπαίδευση μέσω της τέχνης, αλλά και η αξιοποίηση της τέχνης στην εκπαίδευση γίνεται ολοένα και πιο συστηματική τα τελευταία χρόνια (Βρεττός,1999). Και αυτό γιατί μέσα από την τέχνη παρέχονται ιδιαίτερες δυνατότητες νοητικής και συναισθηματικής ανάπτυξης. Χάρη σε αυτήν, ο μαθητής ενισχύει τη δημιουργικότητα και την κριτική του σκέψη, αναπτύσσοντας όλα τα είδη νοημοσύνης. Γενικότερα, αποκτά δεξιότητες που τον καθιστούν έναν ευαίσθητο </a:t>
            </a:r>
            <a:r>
              <a:rPr lang="el-GR" sz="2000" b="1" dirty="0" smtClean="0"/>
              <a:t>δέκτη και πομπό εικαστικών μηνυμάτων </a:t>
            </a:r>
            <a:r>
              <a:rPr lang="el-GR" sz="2000" dirty="0" smtClean="0"/>
              <a:t>στον σύγχρονο πολιτισμό όπου κυριαρχεί </a:t>
            </a:r>
            <a:r>
              <a:rPr lang="el-GR" sz="2000" b="1" dirty="0" smtClean="0"/>
              <a:t>η εικόνα, προσεκτικό παρατηρητή</a:t>
            </a:r>
            <a:r>
              <a:rPr lang="el-GR" sz="2000" dirty="0" smtClean="0"/>
              <a:t> καθώς και στοχαστικό άνθρωπο (</a:t>
            </a:r>
            <a:r>
              <a:rPr lang="el-GR" sz="2000" dirty="0" err="1" smtClean="0"/>
              <a:t>Eaton</a:t>
            </a:r>
            <a:r>
              <a:rPr lang="el-GR" sz="2000" dirty="0" smtClean="0"/>
              <a:t> – </a:t>
            </a:r>
            <a:r>
              <a:rPr lang="el-GR" sz="2000" dirty="0" err="1" smtClean="0"/>
              <a:t>Moore</a:t>
            </a:r>
            <a:r>
              <a:rPr lang="el-GR" sz="2000" dirty="0" smtClean="0"/>
              <a:t>, 2002). </a:t>
            </a:r>
            <a:br>
              <a:rPr lang="el-GR" sz="2000" dirty="0" smtClean="0"/>
            </a:br>
            <a:endParaRPr lang="el-GR" sz="2000" dirty="0"/>
          </a:p>
        </p:txBody>
      </p:sp>
    </p:spTree>
  </p:cSld>
  <p:clrMapOvr>
    <a:masterClrMapping/>
  </p:clrMapOvr>
  <p:transition>
    <p:wipe dir="d"/>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936704"/>
          </a:xfrm>
        </p:spPr>
        <p:txBody>
          <a:bodyPr>
            <a:normAutofit/>
          </a:bodyPr>
          <a:lstStyle/>
          <a:p>
            <a:pPr algn="just"/>
            <a:r>
              <a:rPr lang="el-GR" sz="2000" b="1" dirty="0" smtClean="0">
                <a:solidFill>
                  <a:srgbClr val="00B0F0"/>
                </a:solidFill>
              </a:rPr>
              <a:t>Η παρούσα εισήγηση αποσκοπεί στην ανάδειξη της σημασίας της δημιουργικής μάθησης μέσα από την τέχνη, αξιοποιώντας την θεωρητική προσέγγιση του μετασχηματισμού των προβληματικών αντιλήψεων. Ειδικότερα, βασίζεται σε διδακτική παρέμβαση </a:t>
            </a:r>
            <a:r>
              <a:rPr lang="el-GR" sz="2000" b="1" dirty="0" smtClean="0">
                <a:solidFill>
                  <a:srgbClr val="00B0F0"/>
                </a:solidFill>
              </a:rPr>
              <a:t>στο </a:t>
            </a:r>
            <a:r>
              <a:rPr lang="el-GR" sz="2000" b="1" dirty="0" smtClean="0">
                <a:solidFill>
                  <a:srgbClr val="00B0F0"/>
                </a:solidFill>
              </a:rPr>
              <a:t>μάθημα της Γαλλικής Γλώσσας, </a:t>
            </a:r>
            <a:r>
              <a:rPr lang="el-GR" sz="2000" b="1" dirty="0" smtClean="0">
                <a:solidFill>
                  <a:srgbClr val="00B0F0"/>
                </a:solidFill>
              </a:rPr>
              <a:t>σε </a:t>
            </a:r>
            <a:r>
              <a:rPr lang="el-GR" sz="2000" b="1" dirty="0" smtClean="0">
                <a:solidFill>
                  <a:srgbClr val="00B0F0"/>
                </a:solidFill>
              </a:rPr>
              <a:t>ομάδα μαθητών </a:t>
            </a:r>
            <a:r>
              <a:rPr lang="el-GR" sz="2000" b="1" dirty="0" smtClean="0">
                <a:solidFill>
                  <a:srgbClr val="00B0F0"/>
                </a:solidFill>
              </a:rPr>
              <a:t>του </a:t>
            </a:r>
            <a:r>
              <a:rPr lang="el-GR" sz="2000" b="1" dirty="0" smtClean="0">
                <a:solidFill>
                  <a:srgbClr val="00B0F0"/>
                </a:solidFill>
              </a:rPr>
              <a:t>… για τη θέση του παιδιού στο σύγχρονο κόσμο, αναδεικνύοντας το πρόβλημα της παιδικής εργασίας και της πρόσβασης των παιδιών στο δικαίωμα της μόρφωσης. Στόχος της διδακτικής </a:t>
            </a:r>
            <a:r>
              <a:rPr lang="el-GR" sz="2000" b="1" dirty="0" smtClean="0">
                <a:solidFill>
                  <a:srgbClr val="00B0F0"/>
                </a:solidFill>
              </a:rPr>
              <a:t>παρέμβασης, </a:t>
            </a:r>
            <a:r>
              <a:rPr lang="el-GR" sz="2000" b="1" dirty="0" smtClean="0">
                <a:solidFill>
                  <a:srgbClr val="00B0F0"/>
                </a:solidFill>
              </a:rPr>
              <a:t>η διερεύνηση της στάσης των μαθητών απέναντι στο πρόβλημα και, κατόπιν, ο κριτικός στοχασμός τους, ώστε να αποκτήσουν μια πιο συνειδητοποιημένη στάση απέναντι στη θέση του παιδιού στις σύγχρονες κοινωνίες· η διδακτική πρόταση βασίστηκε στην θεωρία της </a:t>
            </a:r>
            <a:r>
              <a:rPr lang="el-GR" sz="2000" b="1" dirty="0" err="1" smtClean="0">
                <a:solidFill>
                  <a:srgbClr val="00B0F0"/>
                </a:solidFill>
              </a:rPr>
              <a:t>μετασχηματίζουσας</a:t>
            </a:r>
            <a:r>
              <a:rPr lang="el-GR" sz="2000" b="1" dirty="0" smtClean="0">
                <a:solidFill>
                  <a:srgbClr val="00B0F0"/>
                </a:solidFill>
              </a:rPr>
              <a:t> μάθησης και αξιοποιήθηκε υλικό από το χώρο των τεχνών (ζωγραφική και φωτογραφία). </a:t>
            </a:r>
            <a:br>
              <a:rPr lang="el-GR" sz="2000" b="1" dirty="0" smtClean="0">
                <a:solidFill>
                  <a:srgbClr val="00B0F0"/>
                </a:solidFill>
              </a:rPr>
            </a:br>
            <a:endParaRPr lang="el-GR" sz="2000" b="1" dirty="0">
              <a:solidFill>
                <a:srgbClr val="00B0F0"/>
              </a:solidFill>
            </a:endParaRPr>
          </a:p>
        </p:txBody>
      </p:sp>
    </p:spTree>
  </p:cSld>
  <p:clrMapOvr>
    <a:masterClrMapping/>
  </p:clrMapOvr>
  <p:transition>
    <p:wipe dir="d"/>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792688"/>
          </a:xfrm>
        </p:spPr>
        <p:txBody>
          <a:bodyPr>
            <a:normAutofit/>
          </a:bodyPr>
          <a:lstStyle/>
          <a:p>
            <a:r>
              <a:rPr lang="el-GR" sz="2000" b="1" dirty="0" smtClean="0">
                <a:solidFill>
                  <a:srgbClr val="00B0F0"/>
                </a:solidFill>
              </a:rPr>
              <a:t>Η ζωγραφική και φωτογραφία αποτελούν πράγματι ελατήρια μάθησης-διδασκαλίας διότι προσφέρουν σε εκπαιδευτικούς και μαθητές τη δυνατότητα ανάπτυξης της κριτικής σκέψεις μέσα στην τάξη με </a:t>
            </a:r>
            <a:br>
              <a:rPr lang="el-GR" sz="2000" b="1" dirty="0" smtClean="0">
                <a:solidFill>
                  <a:srgbClr val="00B0F0"/>
                </a:solidFill>
              </a:rPr>
            </a:br>
            <a:r>
              <a:rPr lang="el-GR" sz="2000" b="1" dirty="0" smtClean="0">
                <a:solidFill>
                  <a:srgbClr val="00B0F0"/>
                </a:solidFill>
              </a:rPr>
              <a:t>1. </a:t>
            </a:r>
            <a:r>
              <a:rPr lang="el-GR" sz="2000" b="1" dirty="0" err="1" smtClean="0">
                <a:solidFill>
                  <a:srgbClr val="00B0F0"/>
                </a:solidFill>
              </a:rPr>
              <a:t>Ερωταπαντησεις</a:t>
            </a:r>
            <a:r>
              <a:rPr lang="el-GR" sz="2000" b="1" dirty="0" smtClean="0">
                <a:solidFill>
                  <a:srgbClr val="00B0F0"/>
                </a:solidFill>
              </a:rPr>
              <a:t> πάνω στο απεικονιζόμενο θέμα (Τι βλέπω)</a:t>
            </a:r>
            <a:br>
              <a:rPr lang="el-GR" sz="2000" b="1" dirty="0" smtClean="0">
                <a:solidFill>
                  <a:srgbClr val="00B0F0"/>
                </a:solidFill>
              </a:rPr>
            </a:br>
            <a:r>
              <a:rPr lang="el-GR" sz="2000" b="1" dirty="0" smtClean="0">
                <a:solidFill>
                  <a:srgbClr val="00B0F0"/>
                </a:solidFill>
              </a:rPr>
              <a:t>2. Ερωτήσεις κρίσεως (Τι πιστεύω)</a:t>
            </a:r>
            <a:br>
              <a:rPr lang="el-GR" sz="2000" b="1" dirty="0" smtClean="0">
                <a:solidFill>
                  <a:srgbClr val="00B0F0"/>
                </a:solidFill>
              </a:rPr>
            </a:br>
            <a:r>
              <a:rPr lang="el-GR" sz="2000" b="1" dirty="0" smtClean="0">
                <a:solidFill>
                  <a:srgbClr val="00B0F0"/>
                </a:solidFill>
              </a:rPr>
              <a:t>3. Ποια είναι η γνώμη του κάθε μαθητού ξεχωριστά</a:t>
            </a:r>
            <a:br>
              <a:rPr lang="el-GR" sz="2000" b="1" dirty="0" smtClean="0">
                <a:solidFill>
                  <a:srgbClr val="00B0F0"/>
                </a:solidFill>
              </a:rPr>
            </a:br>
            <a:r>
              <a:rPr lang="el-GR" sz="2000" b="1" dirty="0" smtClean="0">
                <a:solidFill>
                  <a:srgbClr val="00B0F0"/>
                </a:solidFill>
              </a:rPr>
              <a:t>4. Ποια είναι τα συμπεράσματα της τάξης</a:t>
            </a:r>
            <a:br>
              <a:rPr lang="el-GR" sz="2000" b="1" dirty="0" smtClean="0">
                <a:solidFill>
                  <a:srgbClr val="00B0F0"/>
                </a:solidFill>
              </a:rPr>
            </a:br>
            <a:r>
              <a:rPr lang="el-GR" sz="2000" b="1" dirty="0" smtClean="0">
                <a:solidFill>
                  <a:srgbClr val="00B0F0"/>
                </a:solidFill>
              </a:rPr>
              <a:t>5. Ο καθηγητής συμφωνεί με τη σωστή άποψη των πραγμάτων και καθοδηγεί στο συμπέρασμα</a:t>
            </a:r>
            <a:br>
              <a:rPr lang="el-GR" sz="2000" b="1" dirty="0" smtClean="0">
                <a:solidFill>
                  <a:srgbClr val="00B0F0"/>
                </a:solidFill>
              </a:rPr>
            </a:br>
            <a:r>
              <a:rPr lang="el-GR" sz="2000" b="1" dirty="0" smtClean="0">
                <a:solidFill>
                  <a:srgbClr val="00B0F0"/>
                </a:solidFill>
              </a:rPr>
              <a:t>6 </a:t>
            </a:r>
            <a:r>
              <a:rPr lang="el-GR" sz="2000" b="1" dirty="0" err="1" smtClean="0">
                <a:solidFill>
                  <a:srgbClr val="00B0F0"/>
                </a:solidFill>
              </a:rPr>
              <a:t>Εικόνα+ξένη</a:t>
            </a:r>
            <a:r>
              <a:rPr lang="el-GR" sz="2000" b="1" dirty="0" smtClean="0">
                <a:solidFill>
                  <a:srgbClr val="00B0F0"/>
                </a:solidFill>
              </a:rPr>
              <a:t> </a:t>
            </a:r>
            <a:r>
              <a:rPr lang="el-GR" sz="2000" b="1" dirty="0" err="1" smtClean="0">
                <a:solidFill>
                  <a:srgbClr val="00B0F0"/>
                </a:solidFill>
              </a:rPr>
              <a:t>γλώσσα=στάση</a:t>
            </a:r>
            <a:r>
              <a:rPr lang="el-GR" sz="2000" b="1" dirty="0" smtClean="0">
                <a:solidFill>
                  <a:srgbClr val="00B0F0"/>
                </a:solidFill>
              </a:rPr>
              <a:t> ζωής.</a:t>
            </a:r>
            <a:br>
              <a:rPr lang="el-GR" sz="2000" b="1" dirty="0" smtClean="0">
                <a:solidFill>
                  <a:srgbClr val="00B0F0"/>
                </a:solidFill>
              </a:rPr>
            </a:br>
            <a:endParaRPr lang="el-GR" sz="2000" b="1" dirty="0">
              <a:solidFill>
                <a:srgbClr val="00B0F0"/>
              </a:solidFill>
            </a:endParaRPr>
          </a:p>
        </p:txBody>
      </p:sp>
    </p:spTree>
  </p:cSld>
  <p:clrMapOvr>
    <a:masterClrMapping/>
  </p:clrMapOvr>
  <p:transition>
    <p:wipe dir="d"/>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6080720"/>
          </a:xfrm>
        </p:spPr>
        <p:txBody>
          <a:bodyPr>
            <a:normAutofit/>
          </a:bodyPr>
          <a:lstStyle/>
          <a:p>
            <a:r>
              <a:rPr lang="el-GR" sz="2000" dirty="0" smtClean="0"/>
              <a:t>Η ζωγραφική και φωτογραφία αποτελούν πράγματι ελατήρια μάθησης-διδασκαλίας διότι προσφέρουν σε εκπαιδευτικούς και μαθητές τη δυνατότητα ανάπτυξης της κριτικής σκέψεις μέσα στην τάξη με </a:t>
            </a:r>
            <a:br>
              <a:rPr lang="el-GR" sz="2000" dirty="0" smtClean="0"/>
            </a:br>
            <a:r>
              <a:rPr lang="el-GR" sz="2000" dirty="0" smtClean="0"/>
              <a:t>1. </a:t>
            </a:r>
            <a:r>
              <a:rPr lang="el-GR" sz="2000" dirty="0" err="1" smtClean="0"/>
              <a:t>Ερωταπαντησεις</a:t>
            </a:r>
            <a:r>
              <a:rPr lang="el-GR" sz="2000" dirty="0" smtClean="0"/>
              <a:t> πάνω στο απεικονιζόμενο θέμα (Τι βλέπω)</a:t>
            </a:r>
            <a:br>
              <a:rPr lang="el-GR" sz="2000" dirty="0" smtClean="0"/>
            </a:br>
            <a:r>
              <a:rPr lang="el-GR" sz="2000" dirty="0" smtClean="0"/>
              <a:t>2. Ερωτήσεις κρίσεως (Τι πιστεύω)</a:t>
            </a:r>
            <a:br>
              <a:rPr lang="el-GR" sz="2000" dirty="0" smtClean="0"/>
            </a:br>
            <a:r>
              <a:rPr lang="el-GR" sz="2000" dirty="0" smtClean="0"/>
              <a:t>3. Ποια είναι η γνώμη του κάθε μαθητού ξεχωριστά</a:t>
            </a:r>
            <a:br>
              <a:rPr lang="el-GR" sz="2000" dirty="0" smtClean="0"/>
            </a:br>
            <a:r>
              <a:rPr lang="el-GR" sz="2000" dirty="0" smtClean="0"/>
              <a:t>4. Ποια είναι τα συμπεράσματα της τάξης</a:t>
            </a:r>
            <a:br>
              <a:rPr lang="el-GR" sz="2000" dirty="0" smtClean="0"/>
            </a:br>
            <a:r>
              <a:rPr lang="el-GR" sz="2000" dirty="0" smtClean="0"/>
              <a:t>5. Ο καθηγητής συμφωνεί με τη σωστή άποψη των πραγμάτων και καθοδηγεί στο συμπέρασμα</a:t>
            </a:r>
            <a:br>
              <a:rPr lang="el-GR" sz="2000" dirty="0" smtClean="0"/>
            </a:br>
            <a:r>
              <a:rPr lang="el-GR" sz="2000" dirty="0" smtClean="0"/>
              <a:t>6 </a:t>
            </a:r>
            <a:r>
              <a:rPr lang="el-GR" sz="2000" dirty="0" err="1" smtClean="0"/>
              <a:t>Εικόνα+ξένη</a:t>
            </a:r>
            <a:r>
              <a:rPr lang="el-GR" sz="2000" dirty="0" smtClean="0"/>
              <a:t> </a:t>
            </a:r>
            <a:r>
              <a:rPr lang="el-GR" sz="2000" dirty="0" err="1" smtClean="0"/>
              <a:t>γλώσσα=στάση</a:t>
            </a:r>
            <a:r>
              <a:rPr lang="el-GR" sz="2000" dirty="0" smtClean="0"/>
              <a:t> ζωής.</a:t>
            </a:r>
            <a:br>
              <a:rPr lang="el-GR" sz="2000" dirty="0" smtClean="0"/>
            </a:br>
            <a:endParaRPr lang="el-GR" sz="2000" dirty="0"/>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22714"/>
          </a:xfrm>
        </p:spPr>
        <p:txBody>
          <a:bodyPr>
            <a:normAutofit/>
          </a:bodyPr>
          <a:lstStyle/>
          <a:p>
            <a:r>
              <a:rPr lang="el-GR" sz="2800" dirty="0"/>
              <a:t>Πολλές φορές προσηλώνονται στην προσπάθειά τους να γράψουν ένα ευανάγνωστο γραπτό που </a:t>
            </a:r>
            <a:r>
              <a:rPr lang="el-GR" sz="2800" b="1" i="1" dirty="0"/>
              <a:t>παραλείπουν λέξεις ή και ολόκληρες προτάσεις</a:t>
            </a:r>
            <a:r>
              <a:rPr lang="el-GR" sz="2800" dirty="0"/>
              <a:t>, με αποτέλεσμα </a:t>
            </a:r>
            <a:r>
              <a:rPr lang="el-GR" sz="2800" b="1" dirty="0"/>
              <a:t>να μη βγάζουν νόημα τα γραπτά </a:t>
            </a:r>
            <a:r>
              <a:rPr lang="el-GR" sz="2800" b="1" dirty="0" smtClean="0"/>
              <a:t>τους </a:t>
            </a:r>
            <a:br>
              <a:rPr lang="el-GR" sz="2800" b="1" dirty="0" smtClean="0"/>
            </a:br>
            <a:r>
              <a:rPr lang="el-GR" sz="2800" b="1" dirty="0" smtClean="0"/>
              <a:t>στην </a:t>
            </a:r>
            <a:br>
              <a:rPr lang="el-GR" sz="2800" b="1" dirty="0" smtClean="0"/>
            </a:br>
            <a:r>
              <a:rPr lang="el-GR" sz="2800" b="1" dirty="0" smtClean="0"/>
              <a:t>ΞΕΝΗ ΓΛΩΣΣΑ ΔΕΝ   ΜΠΟΡΟΥΝ ΝΑ ΚΑΝΟΥΝ ΤΙΠΟΤΑ.</a:t>
            </a:r>
            <a:r>
              <a:rPr lang="el-GR" sz="2800" dirty="0"/>
              <a:t/>
            </a:r>
            <a:br>
              <a:rPr lang="el-GR" sz="2800" dirty="0"/>
            </a:br>
            <a:endParaRPr lang="el-GR" sz="2800" dirty="0"/>
          </a:p>
        </p:txBody>
      </p:sp>
    </p:spTree>
  </p:cSld>
  <p:clrMapOvr>
    <a:masterClrMapping/>
  </p:clrMapOvr>
  <p:transition>
    <p:wipe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6224736"/>
          </a:xfrm>
        </p:spPr>
        <p:txBody>
          <a:bodyPr>
            <a:normAutofit/>
          </a:bodyPr>
          <a:lstStyle/>
          <a:p>
            <a:r>
              <a:rPr lang="el-GR" sz="2000" dirty="0" smtClean="0"/>
              <a:t>Υπάρχει μια ολοένα αυξανόμενη τάση στην εκπαιδευτική κοινότητα σε διεθνές επίπεδο για προτάσεις καινοτόμων εκπαιδευτικών προγραμμάτων που χαρακτηρίζονται από συνέργειες και συμπληρωματικότητες γνωστικών αντικειμένων. Η πρόταση αυτή αφορά στην συνεργασία ανάμεσα στην Τέχνη και στην Αγγλική Γλώσσα και Λογοτεχνία. Ο  γενικός σκοπός της πρότασης είναι η ευαισθητοποίηση των μαθητών στην καλλιτεχνική έκφραση και η ενεργοποίηση της </a:t>
            </a:r>
            <a:r>
              <a:rPr lang="el-GR" sz="2000" dirty="0" err="1" smtClean="0"/>
              <a:t>στοχαστικότητας</a:t>
            </a:r>
            <a:r>
              <a:rPr lang="el-GR" sz="2000" dirty="0" smtClean="0"/>
              <a:t>. </a:t>
            </a:r>
            <a:r>
              <a:rPr lang="el-GR" sz="2000" u="sng" dirty="0" smtClean="0"/>
              <a:t>Οι Επιμέρους Στόχοι ως προς το γνωστικό αντικείμενο και ως προς τη μαθησιακή διαδικασία αφορούν στην: γνωριμία με την Ελληνική και </a:t>
            </a:r>
            <a:r>
              <a:rPr lang="el-GR" sz="2000" u="sng" dirty="0" err="1" smtClean="0"/>
              <a:t>Ευρωπαική</a:t>
            </a:r>
            <a:r>
              <a:rPr lang="el-GR" sz="2000" u="sng" dirty="0" smtClean="0"/>
              <a:t> Ζωγραφική, τα καλλιτεχνικά ρεύματα και τις  τάσεις, ανάπτυξη κριτικής σκέψης,  απόκτηση συνεργατικής δυναμικής και ανάπτυξη ψηφιακών δεξιοτήτων,                        </a:t>
            </a:r>
            <a:r>
              <a:rPr lang="el-GR" sz="2000" dirty="0" smtClean="0"/>
              <a:t/>
            </a:r>
            <a:br>
              <a:rPr lang="el-GR" sz="2000" dirty="0" smtClean="0"/>
            </a:br>
            <a:r>
              <a:rPr lang="el-GR" sz="2000" u="sng" dirty="0" smtClean="0"/>
              <a:t> -δυνατότητα χρήσης αγγλικών όρων που αφορούν στην Τέχνη, δυνατότητα μεταφοράς του μαθήματος έξω από τη σχολική τάξη σε χώρους πολιτισμού και    καλλιτεχνικής έκφρασης, όπως μουσεία, γκαλερί και εργαστήρια. Για την εκπαιδευτική διαδικασία χρησιμοποιήθηκε ψηφιακό υλικό : ο πίνακας «</a:t>
            </a:r>
            <a:r>
              <a:rPr lang="el-GR" sz="2000" u="sng" dirty="0" err="1" smtClean="0"/>
              <a:t>Τhe</a:t>
            </a:r>
            <a:r>
              <a:rPr lang="el-GR" sz="2000" u="sng" dirty="0" smtClean="0"/>
              <a:t> </a:t>
            </a:r>
            <a:r>
              <a:rPr lang="el-GR" sz="2000" u="sng" dirty="0" err="1" smtClean="0"/>
              <a:t>Αwakening</a:t>
            </a:r>
            <a:r>
              <a:rPr lang="el-GR" sz="2000" u="sng" dirty="0" smtClean="0"/>
              <a:t> </a:t>
            </a:r>
            <a:r>
              <a:rPr lang="el-GR" sz="2000" u="sng" dirty="0" err="1" smtClean="0"/>
              <a:t>Consience</a:t>
            </a:r>
            <a:r>
              <a:rPr lang="el-GR" sz="2000" u="sng" dirty="0" smtClean="0"/>
              <a:t>» του </a:t>
            </a:r>
            <a:r>
              <a:rPr lang="en-GB" sz="2000" u="sng" dirty="0" smtClean="0"/>
              <a:t>William Holman Hunt</a:t>
            </a:r>
            <a:r>
              <a:rPr lang="el-GR" sz="2000" u="sng" dirty="0" smtClean="0"/>
              <a:t> </a:t>
            </a:r>
            <a:r>
              <a:rPr lang="el-GR" sz="2000" u="sng" dirty="0" err="1" smtClean="0"/>
              <a:t>απο</a:t>
            </a:r>
            <a:r>
              <a:rPr lang="el-GR" sz="2000" u="sng" dirty="0" smtClean="0"/>
              <a:t> την συλλογή </a:t>
            </a:r>
            <a:r>
              <a:rPr lang="el-GR" sz="2000" u="sng" dirty="0" err="1" smtClean="0"/>
              <a:t>Tat</a:t>
            </a:r>
            <a:r>
              <a:rPr lang="en-GB" sz="2000" u="sng" dirty="0" smtClean="0"/>
              <a:t>e</a:t>
            </a:r>
            <a:r>
              <a:rPr lang="el-GR" sz="2000" u="sng" dirty="0" smtClean="0"/>
              <a:t>  </a:t>
            </a:r>
            <a:r>
              <a:rPr lang="el-GR" sz="2000" u="sng" dirty="0" err="1" smtClean="0"/>
              <a:t>Gallery</a:t>
            </a:r>
            <a:r>
              <a:rPr lang="el-GR" sz="2000" u="sng" dirty="0" smtClean="0"/>
              <a:t>, </a:t>
            </a:r>
            <a:r>
              <a:rPr lang="el-GR" sz="2000" u="sng" dirty="0" err="1" smtClean="0"/>
              <a:t>London</a:t>
            </a:r>
            <a:r>
              <a:rPr lang="el-GR" sz="2000" u="sng" dirty="0" smtClean="0"/>
              <a:t>. </a:t>
            </a:r>
            <a:r>
              <a:rPr lang="el-GR" sz="2000" dirty="0" smtClean="0"/>
              <a:t/>
            </a:r>
            <a:br>
              <a:rPr lang="el-GR" sz="2000" dirty="0" smtClean="0"/>
            </a:br>
            <a:endParaRPr lang="el-GR" sz="2000" dirty="0"/>
          </a:p>
        </p:txBody>
      </p:sp>
    </p:spTree>
  </p:cSld>
  <p:clrMapOvr>
    <a:masterClrMapping/>
  </p:clrMapOvr>
  <p:transition>
    <p:wipe dir="d"/>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504656"/>
          </a:xfrm>
        </p:spPr>
        <p:txBody>
          <a:bodyPr>
            <a:normAutofit/>
          </a:bodyPr>
          <a:lstStyle/>
          <a:p>
            <a:r>
              <a:rPr lang="el-GR" sz="2000" dirty="0" smtClean="0"/>
              <a:t>Η παρουσίαση εστιάζει στα βασικά σημεία-ενότητες του έργου με ερωτήσεις και σχολιασμό του συμβολισμού που εμπεριέχει. Η στοχαστική παρατήρηση που επιχειρείται είναι βασισμένη στο ‘μοντέλο’ του D. </a:t>
            </a:r>
            <a:r>
              <a:rPr lang="el-GR" sz="2000" dirty="0" err="1" smtClean="0"/>
              <a:t>Perkins</a:t>
            </a:r>
            <a:r>
              <a:rPr lang="el-GR" sz="2000" dirty="0" smtClean="0"/>
              <a:t>. Στο μοντέλο </a:t>
            </a:r>
            <a:r>
              <a:rPr lang="el-GR" sz="2000" dirty="0" err="1" smtClean="0"/>
              <a:t>Perkins</a:t>
            </a:r>
            <a:r>
              <a:rPr lang="el-GR" sz="2000" dirty="0" smtClean="0"/>
              <a:t> δεν προβλέπονται ενδεικτικά ερωτήματα, καθώς πρόκειται περισσότερο για μια εσωτερική διεργασία κατά την οποία ο μαθητής συνθέτει τη δική του εκτίμηση για το έργο και εκφράζει την αίσθηση που αποπνέει το έργο. Ωστόσο, μερικά κατευθυντήρια ερωτήματα στην αρχή της κάθε φάσης θα δοθούν σε έντυπη μορφή για να βοηθήσουν τους μαθητές να μάθουν πως να σκέφτονται και να εξοικειωθούν με τη διαδικασία. Η διαδικασία είναι ομαδική-συνεργατική.</a:t>
            </a:r>
            <a:br>
              <a:rPr lang="el-GR" sz="2000" dirty="0" smtClean="0"/>
            </a:br>
            <a:r>
              <a:rPr lang="el-GR" sz="2000" dirty="0" smtClean="0"/>
              <a:t> </a:t>
            </a:r>
            <a:br>
              <a:rPr lang="el-GR" sz="2000" dirty="0" smtClean="0"/>
            </a:br>
            <a:r>
              <a:rPr lang="el-GR" sz="2000" dirty="0" smtClean="0"/>
              <a:t> </a:t>
            </a:r>
            <a:br>
              <a:rPr lang="el-GR" sz="2000" dirty="0" smtClean="0"/>
            </a:br>
            <a:r>
              <a:rPr lang="el-GR" sz="2000" dirty="0" smtClean="0"/>
              <a:t> </a:t>
            </a:r>
            <a:endParaRPr lang="el-GR" sz="2000" dirty="0"/>
          </a:p>
        </p:txBody>
      </p:sp>
    </p:spTree>
  </p:cSld>
  <p:clrMapOvr>
    <a:masterClrMapping/>
  </p:clrMapOvr>
  <p:transition>
    <p:wipe dir="d"/>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720680"/>
          </a:xfrm>
        </p:spPr>
        <p:txBody>
          <a:bodyPr>
            <a:normAutofit/>
          </a:bodyPr>
          <a:lstStyle/>
          <a:p>
            <a:r>
              <a:rPr lang="el-GR" sz="2000" dirty="0" smtClean="0"/>
              <a:t>Η καλλιτεχνία και η </a:t>
            </a:r>
            <a:r>
              <a:rPr lang="el-GR" sz="2000" dirty="0" err="1" smtClean="0"/>
              <a:t>στοχαστικότητα</a:t>
            </a:r>
            <a:r>
              <a:rPr lang="el-GR" sz="2000" dirty="0" smtClean="0"/>
              <a:t> που πρέπει να διέπει τους νέους είναι τα χαρακτηριστικά αυτής της παρουσίασης. Επίσης γίνονται σαφείς οι επιμέρους στόχοι που είναι: </a:t>
            </a:r>
            <a:br>
              <a:rPr lang="el-GR" sz="2000" dirty="0" smtClean="0"/>
            </a:br>
            <a:r>
              <a:rPr lang="el-GR" sz="2000" dirty="0" smtClean="0"/>
              <a:t>η γνωριμία με την Ελληνική και Ευρωπαϊκή Ζωγραφική</a:t>
            </a:r>
            <a:br>
              <a:rPr lang="el-GR" sz="2000" dirty="0" smtClean="0"/>
            </a:br>
            <a:r>
              <a:rPr lang="el-GR" sz="2000" dirty="0" smtClean="0"/>
              <a:t> τα καλλιτεχνικά ρεύματα και τις  τάσεις</a:t>
            </a:r>
            <a:br>
              <a:rPr lang="el-GR" sz="2000" dirty="0" smtClean="0"/>
            </a:br>
            <a:r>
              <a:rPr lang="el-GR" sz="2000" dirty="0" smtClean="0"/>
              <a:t>ανάπτυξη κριτικής σκέψης</a:t>
            </a:r>
            <a:br>
              <a:rPr lang="el-GR" sz="2000" dirty="0" smtClean="0"/>
            </a:br>
            <a:r>
              <a:rPr lang="el-GR" sz="2000" dirty="0" smtClean="0"/>
              <a:t>η  απόκτηση συνεργατικής δυναμικής και ανάπτυξη ψηφιακών δεξιοτήτων</a:t>
            </a:r>
            <a:br>
              <a:rPr lang="el-GR" sz="2000" dirty="0" smtClean="0"/>
            </a:br>
            <a:r>
              <a:rPr lang="el-GR" sz="2000" dirty="0" smtClean="0"/>
              <a:t>η δυνατότητα χρήσης αγγλικών όρων που αφορούν στην Τέχνη </a:t>
            </a:r>
            <a:r>
              <a:rPr lang="el-GR" sz="2000" dirty="0" err="1" smtClean="0"/>
              <a:t>κ.α</a:t>
            </a:r>
            <a:r>
              <a:rPr lang="el-GR" sz="2000" dirty="0" smtClean="0"/>
              <a:t/>
            </a:r>
            <a:br>
              <a:rPr lang="el-GR" sz="2000" dirty="0" smtClean="0"/>
            </a:br>
            <a:r>
              <a:rPr lang="el-GR" sz="2000" dirty="0" smtClean="0"/>
              <a:t>Η χρήση ψηφιακού υλικού με τη βοήθεια των ΤΠΕ είναι εξαιρετικής σημασίας για τη διάδοση και την διατήρηση των παρατηρήσεων και συμπερασμάτων. </a:t>
            </a:r>
            <a:br>
              <a:rPr lang="el-GR" sz="2000" dirty="0" smtClean="0"/>
            </a:br>
            <a:r>
              <a:rPr lang="el-GR" sz="2000" dirty="0" smtClean="0"/>
              <a:t>Η εμπλοκή της προσωπικής άποψης των μαθητών είναι κι αυτή ένας τρόπος αφύπνισής και κεντρίσματος του ενδιαφέροντός τους αλλά και τα κατευθυντήρια ερωτήματα στην αρχή τους εξοικειώνει με την εκπαιδευτική  </a:t>
            </a:r>
            <a:r>
              <a:rPr lang="el-GR" sz="2000" dirty="0" err="1" smtClean="0"/>
              <a:t>ομαδο</a:t>
            </a:r>
            <a:r>
              <a:rPr lang="el-GR" sz="2000" dirty="0" smtClean="0"/>
              <a:t>-συνεργατική διαδικασία. </a:t>
            </a:r>
            <a:br>
              <a:rPr lang="el-GR" sz="2000" dirty="0" smtClean="0"/>
            </a:br>
            <a:r>
              <a:rPr lang="el-GR" sz="2000" dirty="0" smtClean="0"/>
              <a:t>Πρόκειται για μια αξιόλογη δουλειά. </a:t>
            </a:r>
            <a:br>
              <a:rPr lang="el-GR" sz="2000" dirty="0" smtClean="0"/>
            </a:br>
            <a:r>
              <a:rPr lang="el-GR" sz="2000" b="1" dirty="0" smtClean="0"/>
              <a:t> </a:t>
            </a:r>
            <a:r>
              <a:rPr lang="el-GR" sz="2000" dirty="0" smtClean="0"/>
              <a:t/>
            </a:r>
            <a:br>
              <a:rPr lang="el-GR" sz="2000" dirty="0" smtClean="0"/>
            </a:br>
            <a:endParaRPr lang="el-GR" sz="2000" dirty="0"/>
          </a:p>
        </p:txBody>
      </p:sp>
    </p:spTree>
  </p:cSld>
  <p:clrMapOvr>
    <a:masterClrMapping/>
  </p:clrMapOvr>
  <p:transition>
    <p:wipe dir="d"/>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6080720"/>
          </a:xfrm>
        </p:spPr>
        <p:txBody>
          <a:bodyPr>
            <a:normAutofit fontScale="90000"/>
          </a:bodyPr>
          <a:lstStyle/>
          <a:p>
            <a:r>
              <a:rPr lang="el-GR" sz="2000" u="sng" dirty="0" smtClean="0"/>
              <a:t>Η φθίνουσα εφαρμογή της εισαγωγικής επιμόρφωσης των εκπαιδευτικών προκαλεί είτε την ελλιπή προετοιμασία των νέων εκπαιδευτικών για τις προκλήσεις της σύγχρονης τάξης, είτε τη διαιώνιση παγιωμένων μεθοδολογικών πρακτικών, μη συμβατών προς τα νέα εκπαιδευτικά δεδομένα, παράγοντες με διαβρωτικές συνέπειες για την ποιότητα του εκπαιδευτικού έργου. Σημαντικός φορέας επίγνωσης, εμπλουτισμού και εκσυγχρονισμού του έργου αυτού αποτελεί ο Σχολικός Σύμβουλος, ο οποίος καλείται να παράσχει στους εκπαιδευτικούς το επιστημονικό και παιδαγωγικό υπόβαθρο που θα τεκμηριώνει θεωρητικά τις των διδακτικές τους ενέργειες και θα διασφαλίζει την παιδαγωγική τους επάρκεια και ποιότητα. Με αφετηρία την κοινή αναγνώριση του πρωταγωνιστικού ρόλου του εκπαιδευτικού στην εξέλιξη της ατομικής και συλλογικής ανάπτυξης και της διττής συμβολής του ως επιστήμονα και παιδαγωγού, σχεδιάστηκε και εφαρμόστηκε επιμόρφωση των εκπαιδευτικών Αγγλικής γλώσσας …στους άξονες του θεωρητικού μοντέλου της </a:t>
            </a:r>
            <a:r>
              <a:rPr lang="el-GR" sz="2000" u="sng" dirty="0" err="1" smtClean="0"/>
              <a:t>μετασχηματίζουσας</a:t>
            </a:r>
            <a:r>
              <a:rPr lang="el-GR" sz="2000" u="sng" dirty="0" smtClean="0"/>
              <a:t> μάθησης  μέσα από την αισθητική εμπειρία. Ποικίλες μορφές τέχνης αξιοποιούνται στην επιμορφωτική διαδικασία για να αναδειχθούν και να αποτιμηθούν οι θετικές και αρνητικές πτυχές της επαγγελματικής συμπεριφοράς του εκπαιδευτικού με απώτερο στόχο το βιωματικό μετασχηματισμό της επαγγελματικής του προσωπικότητας. Η τέχνη ωθεί τους  συμμετέχοντες σε μια εμπειρία προσωπικής εμβάθυνσης, μέσα από την οποία αντιπαρατίθενται οι ουσιώδεις θετικές ιδιότητες και οι επιζήμιες πτυχές της επαγγελματικής του συμπεριφοράς και με αυτόν τον τρόπο τονίζεται ο καταλυτικός του ρόλος στη διαμόρφωση της προσωπικότητας των μαθητών. </a:t>
            </a:r>
            <a:r>
              <a:rPr lang="el-GR" sz="2000" dirty="0" smtClean="0"/>
              <a:t/>
            </a:r>
            <a:br>
              <a:rPr lang="el-GR" sz="2000" dirty="0" smtClean="0"/>
            </a:br>
            <a:r>
              <a:rPr lang="el-GR" sz="2000" b="1" dirty="0" smtClean="0"/>
              <a:t> </a:t>
            </a:r>
            <a:r>
              <a:rPr lang="el-GR" sz="2000" dirty="0" smtClean="0"/>
              <a:t/>
            </a:r>
            <a:br>
              <a:rPr lang="el-GR" sz="2000" dirty="0" smtClean="0"/>
            </a:br>
            <a:r>
              <a:rPr lang="el-GR" sz="2000" u="sng" dirty="0" smtClean="0"/>
              <a:t>Εδώ τονίζεται η σημασία της εξαιρετικής συμβολής του σχολικού Συμβούλου στη διδακτική καινοτομία. Η αισθητική εμπειρία όπως τονίζει και η εκπαιδευτικός είναι ένας τρόπος προσέγγισης του μαθήματος της ξένης γλώσσας. Δεν μας δίνει μια παιδαγωγική εφαρμογή και περιορίζεται σε χαρακτηρισμούς και θεωρίες.</a:t>
            </a:r>
            <a:r>
              <a:rPr lang="el-GR" sz="2000" dirty="0" smtClean="0"/>
              <a:t/>
            </a:r>
            <a:br>
              <a:rPr lang="el-GR" sz="2000" dirty="0" smtClean="0"/>
            </a:br>
            <a:r>
              <a:rPr lang="el-GR" sz="2000" dirty="0" smtClean="0"/>
              <a:t> </a:t>
            </a:r>
            <a:br>
              <a:rPr lang="el-GR" sz="2000" dirty="0" smtClean="0"/>
            </a:br>
            <a:r>
              <a:rPr lang="el-GR" sz="2000" dirty="0" smtClean="0"/>
              <a:t> </a:t>
            </a:r>
            <a:br>
              <a:rPr lang="el-GR" sz="2000" dirty="0" smtClean="0"/>
            </a:br>
            <a:r>
              <a:rPr lang="el-GR" sz="2000" b="1" dirty="0" smtClean="0"/>
              <a:t> </a:t>
            </a:r>
            <a:r>
              <a:rPr lang="el-GR" sz="2000" dirty="0" smtClean="0"/>
              <a:t/>
            </a:r>
            <a:br>
              <a:rPr lang="el-GR" sz="2000" dirty="0" smtClean="0"/>
            </a:br>
            <a:r>
              <a:rPr lang="el-GR" sz="2000" b="1" dirty="0" smtClean="0"/>
              <a:t> </a:t>
            </a:r>
            <a:r>
              <a:rPr lang="el-GR" sz="2000" dirty="0" smtClean="0"/>
              <a:t/>
            </a:r>
            <a:br>
              <a:rPr lang="el-GR" sz="2000" dirty="0" smtClean="0"/>
            </a:br>
            <a:r>
              <a:rPr lang="el-GR" sz="2000" b="1" dirty="0" smtClean="0"/>
              <a:t> </a:t>
            </a:r>
            <a:r>
              <a:rPr lang="el-GR" sz="2000" dirty="0" smtClean="0"/>
              <a:t/>
            </a:r>
            <a:br>
              <a:rPr lang="el-GR" sz="2000" dirty="0" smtClean="0"/>
            </a:br>
            <a:r>
              <a:rPr lang="el-GR" sz="2000" b="1" dirty="0" smtClean="0"/>
              <a:t> </a:t>
            </a:r>
            <a:r>
              <a:rPr lang="el-GR" sz="2000" dirty="0" smtClean="0"/>
              <a:t/>
            </a:r>
            <a:br>
              <a:rPr lang="el-GR" sz="2000" dirty="0" smtClean="0"/>
            </a:br>
            <a:r>
              <a:rPr lang="el-GR" sz="2000" b="1" dirty="0" smtClean="0"/>
              <a:t> </a:t>
            </a:r>
            <a:r>
              <a:rPr lang="el-GR" sz="2000" dirty="0" smtClean="0"/>
              <a:t/>
            </a:r>
            <a:br>
              <a:rPr lang="el-GR" sz="2000" dirty="0" smtClean="0"/>
            </a:br>
            <a:r>
              <a:rPr lang="el-GR" sz="2000" b="1" dirty="0" smtClean="0"/>
              <a:t> </a:t>
            </a:r>
            <a:r>
              <a:rPr lang="el-GR" sz="2000" dirty="0" smtClean="0"/>
              <a:t/>
            </a:r>
            <a:br>
              <a:rPr lang="el-GR" sz="2000" dirty="0" smtClean="0"/>
            </a:br>
            <a:r>
              <a:rPr lang="el-GR" sz="2000" b="1" dirty="0" smtClean="0"/>
              <a:t> </a:t>
            </a:r>
            <a:r>
              <a:rPr lang="el-GR" sz="2000" dirty="0" smtClean="0"/>
              <a:t/>
            </a:r>
            <a:br>
              <a:rPr lang="el-GR" sz="2000" dirty="0" smtClean="0"/>
            </a:br>
            <a:r>
              <a:rPr lang="el-GR" sz="2000" b="1" dirty="0" smtClean="0"/>
              <a:t> </a:t>
            </a:r>
            <a:r>
              <a:rPr lang="el-GR" sz="2000" dirty="0" smtClean="0"/>
              <a:t/>
            </a:r>
            <a:br>
              <a:rPr lang="el-GR" sz="2000" dirty="0" smtClean="0"/>
            </a:br>
            <a:r>
              <a:rPr lang="el-GR" sz="2000" b="1" dirty="0" smtClean="0"/>
              <a:t> </a:t>
            </a:r>
            <a:r>
              <a:rPr lang="el-GR" sz="2000" dirty="0" smtClean="0"/>
              <a:t/>
            </a:r>
            <a:br>
              <a:rPr lang="el-GR" sz="2000" dirty="0" smtClean="0"/>
            </a:br>
            <a:r>
              <a:rPr lang="el-GR" sz="2000" b="1" dirty="0" smtClean="0"/>
              <a:t> </a:t>
            </a:r>
            <a:r>
              <a:rPr lang="el-GR" sz="2000" dirty="0" smtClean="0"/>
              <a:t/>
            </a:r>
            <a:br>
              <a:rPr lang="el-GR" sz="2000" dirty="0" smtClean="0"/>
            </a:br>
            <a:r>
              <a:rPr lang="el-GR" sz="2000" b="1" dirty="0" smtClean="0"/>
              <a:t> </a:t>
            </a:r>
            <a:r>
              <a:rPr lang="el-GR" sz="2000" dirty="0" smtClean="0"/>
              <a:t/>
            </a:r>
            <a:br>
              <a:rPr lang="el-GR" sz="2000" dirty="0" smtClean="0"/>
            </a:br>
            <a:r>
              <a:rPr lang="el-GR" sz="2000" b="1" dirty="0" smtClean="0"/>
              <a:t> </a:t>
            </a:r>
            <a:r>
              <a:rPr lang="el-GR" sz="2000" dirty="0" smtClean="0"/>
              <a:t/>
            </a:r>
            <a:br>
              <a:rPr lang="el-GR" sz="2000" dirty="0" smtClean="0"/>
            </a:br>
            <a:r>
              <a:rPr lang="el-GR" sz="2000" b="1" dirty="0" smtClean="0"/>
              <a:t> </a:t>
            </a:r>
            <a:endParaRPr lang="el-GR" sz="900" dirty="0"/>
          </a:p>
        </p:txBody>
      </p:sp>
    </p:spTree>
  </p:cSld>
  <p:clrMapOvr>
    <a:masterClrMapping/>
  </p:clrMapOvr>
  <p:transition>
    <p:wipe dir="d"/>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936704"/>
          </a:xfrm>
        </p:spPr>
        <p:txBody>
          <a:bodyPr>
            <a:normAutofit fontScale="90000"/>
          </a:bodyPr>
          <a:lstStyle/>
          <a:p>
            <a:r>
              <a:rPr lang="el-GR" sz="2000" u="sng" dirty="0" smtClean="0"/>
              <a:t>Το έργο αυτό εκπονήθηκε κυρίως με τους μαθητές/</a:t>
            </a:r>
            <a:r>
              <a:rPr lang="el-GR" sz="2000" u="sng" dirty="0" err="1" smtClean="0"/>
              <a:t>τριες</a:t>
            </a:r>
            <a:r>
              <a:rPr lang="el-GR" sz="2000" u="sng" dirty="0" smtClean="0"/>
              <a:t> της Β΄ και της Γ΄ Τάξης του… στο πλαίσιο προγράμματος ηλεκτρονικής αδελφοποίησης σχολείων (</a:t>
            </a:r>
            <a:r>
              <a:rPr lang="el-GR" sz="2000" u="sng" dirty="0" err="1" smtClean="0"/>
              <a:t>eTwinning</a:t>
            </a:r>
            <a:r>
              <a:rPr lang="el-GR" sz="2000" u="sng" dirty="0" smtClean="0"/>
              <a:t>) κατά το σχολικό έτος 2010-2011. </a:t>
            </a:r>
            <a:r>
              <a:rPr lang="el-GR" sz="2000" dirty="0" smtClean="0"/>
              <a:t/>
            </a:r>
            <a:br>
              <a:rPr lang="el-GR" sz="2000" dirty="0" smtClean="0"/>
            </a:br>
            <a:r>
              <a:rPr lang="el-GR" sz="2000" u="sng" dirty="0" err="1" smtClean="0"/>
              <a:t>Eίχε</a:t>
            </a:r>
            <a:r>
              <a:rPr lang="el-GR" sz="2000" u="sng" dirty="0" smtClean="0"/>
              <a:t> ως αντικείμενο την παρουσίαση και ανάδειξη των χωρών των συνεργαζόμενων σχολείων μέσα από πίνακες ζωγραφικής γνωστών και λιγότερο γνωστών ζωγράφων των αντίστοιχων χωρών. Για το σκοπό αυτό έγινε επιλογή, εξέταση και ανάδειξη ζωγραφικών πινάκων από τη συλλογή της Εθνικής Πινακοθήκης. Οι πίνακες αυτοί εξετάστηκαν με βάση 4 άξονες, ήτοι: </a:t>
            </a:r>
            <a:r>
              <a:rPr lang="el-GR" sz="2000" b="1" u="sng" dirty="0" smtClean="0"/>
              <a:t>τη χρονολογία δημιουργίας τους, το δημιουργό τους, το περιεχόμενό τους και την τεχνοτροπία τους</a:t>
            </a:r>
            <a:r>
              <a:rPr lang="el-GR" sz="2000" u="sng" dirty="0" smtClean="0"/>
              <a:t>.</a:t>
            </a:r>
            <a:r>
              <a:rPr lang="el-GR" sz="2000" dirty="0" smtClean="0"/>
              <a:t/>
            </a:r>
            <a:br>
              <a:rPr lang="el-GR" sz="2000" dirty="0" smtClean="0"/>
            </a:br>
            <a:r>
              <a:rPr lang="el-GR" sz="2000" u="sng" dirty="0" smtClean="0"/>
              <a:t>Το έργο αυτό βραβεύτηκε τόσο με εθνική όσο και με ευρωπαϊκή ετικέτα ποιότητας </a:t>
            </a:r>
            <a:r>
              <a:rPr lang="el-GR" sz="2000" u="sng" dirty="0" err="1" smtClean="0"/>
              <a:t>eTwinning</a:t>
            </a:r>
            <a:r>
              <a:rPr lang="el-GR" sz="2000" u="sng" dirty="0" smtClean="0"/>
              <a:t>. </a:t>
            </a:r>
            <a:r>
              <a:rPr lang="el-GR" sz="2000" dirty="0" smtClean="0"/>
              <a:t/>
            </a:r>
            <a:br>
              <a:rPr lang="el-GR" sz="2000" dirty="0" smtClean="0"/>
            </a:br>
            <a:r>
              <a:rPr lang="el-GR" sz="2000" b="1" dirty="0" smtClean="0"/>
              <a:t> </a:t>
            </a:r>
            <a:r>
              <a:rPr lang="el-GR" sz="2000" dirty="0" smtClean="0"/>
              <a:t/>
            </a:r>
            <a:br>
              <a:rPr lang="el-GR" sz="2000" dirty="0" smtClean="0"/>
            </a:br>
            <a:r>
              <a:rPr lang="el-GR" sz="2000" b="1" dirty="0" smtClean="0"/>
              <a:t> </a:t>
            </a:r>
            <a:r>
              <a:rPr lang="el-GR" sz="2000" dirty="0" smtClean="0"/>
              <a:t/>
            </a:r>
            <a:br>
              <a:rPr lang="el-GR" sz="2000" dirty="0" smtClean="0"/>
            </a:br>
            <a:r>
              <a:rPr lang="el-GR" sz="2000" b="1" dirty="0" smtClean="0"/>
              <a:t> </a:t>
            </a:r>
            <a:r>
              <a:rPr lang="el-GR" sz="2000" dirty="0" smtClean="0"/>
              <a:t/>
            </a:r>
            <a:br>
              <a:rPr lang="el-GR" sz="2000" dirty="0" smtClean="0"/>
            </a:br>
            <a:r>
              <a:rPr lang="el-GR" sz="2000" b="1" dirty="0" smtClean="0"/>
              <a:t> </a:t>
            </a:r>
            <a:r>
              <a:rPr lang="el-GR" sz="2000" dirty="0" smtClean="0"/>
              <a:t/>
            </a:r>
            <a:br>
              <a:rPr lang="el-GR" sz="2000" dirty="0" smtClean="0"/>
            </a:br>
            <a:r>
              <a:rPr lang="el-GR" sz="2000" b="1" dirty="0" smtClean="0"/>
              <a:t> </a:t>
            </a:r>
            <a:r>
              <a:rPr lang="el-GR" sz="2000" dirty="0" smtClean="0"/>
              <a:t/>
            </a:r>
            <a:br>
              <a:rPr lang="el-GR" sz="2000" dirty="0" smtClean="0"/>
            </a:br>
            <a:r>
              <a:rPr lang="el-GR" sz="2000" b="1" dirty="0" smtClean="0"/>
              <a:t> </a:t>
            </a:r>
            <a:r>
              <a:rPr lang="el-GR" sz="2000" dirty="0" smtClean="0"/>
              <a:t/>
            </a:r>
            <a:br>
              <a:rPr lang="el-GR" sz="2000" dirty="0" smtClean="0"/>
            </a:br>
            <a:r>
              <a:rPr lang="el-GR" sz="2000" b="1" dirty="0" smtClean="0"/>
              <a:t> </a:t>
            </a:r>
            <a:r>
              <a:rPr lang="el-GR" sz="2000" dirty="0" smtClean="0"/>
              <a:t/>
            </a:r>
            <a:br>
              <a:rPr lang="el-GR" sz="2000" dirty="0" smtClean="0"/>
            </a:br>
            <a:r>
              <a:rPr lang="el-GR" sz="2000" b="1" dirty="0" smtClean="0"/>
              <a:t> </a:t>
            </a:r>
            <a:r>
              <a:rPr lang="el-GR" sz="2000" dirty="0" smtClean="0"/>
              <a:t/>
            </a:r>
            <a:br>
              <a:rPr lang="el-GR" sz="2000" dirty="0" smtClean="0"/>
            </a:br>
            <a:endParaRPr lang="el-GR" sz="2000" dirty="0"/>
          </a:p>
        </p:txBody>
      </p:sp>
    </p:spTree>
  </p:cSld>
  <p:clrMapOvr>
    <a:masterClrMapping/>
  </p:clrMapOvr>
  <p:transition>
    <p:wipe dir="d"/>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792688"/>
          </a:xfrm>
        </p:spPr>
        <p:txBody>
          <a:bodyPr>
            <a:normAutofit/>
          </a:bodyPr>
          <a:lstStyle/>
          <a:p>
            <a:r>
              <a:rPr lang="el-GR" sz="2000" u="sng" dirty="0" smtClean="0"/>
              <a:t>Η επιτυχία του βασίστηκε </a:t>
            </a:r>
            <a:r>
              <a:rPr lang="el-GR" sz="2000" b="1" u="sng" dirty="0" smtClean="0"/>
              <a:t>σε μεγάλο βαθμό στις ΤΠΕ</a:t>
            </a:r>
            <a:r>
              <a:rPr lang="el-GR" sz="2000" u="sng" dirty="0" smtClean="0"/>
              <a:t>. Με τη βοήθειά τους προωθήθηκε η επικοινωνία των συνεργαζόμενων σχολείων, μαθητών και εκπαιδευτικών άμεσα και απρόσκοπτα. Οι μαθητές γνώρισαν σημαντικά ιστορικά και γεωγραφικά στοιχεία κάποιων όχι και τόσο γνωστών περιοχών της Ευρώπης που δεν θα μπορούσαν να έχουν μάθει και γνωρίσει με τον παραδοσιακό τρόπο διδασκαλίας μέσα στη σχολική τάξη. Έτσι έγινε ένα μεγάλο και ουσιαστικό βήμα προς την απόκτηση εκ μέρους των μαθητών και των εκπαιδευτικών μιας κοινής Ευρωπαϊκής ταυτότητας ενώ παράλληλα νιώσαμε ιδιαίτερα περήφανοι για την πατρίδα μας και τις ομορφιές της. Επιπλέον, ευαισθητοποιηθήκαμε ως προς την </a:t>
            </a:r>
            <a:r>
              <a:rPr lang="el-GR" sz="2000" u="sng" dirty="0" err="1" smtClean="0"/>
              <a:t>πολυπολιτισμικότητα</a:t>
            </a:r>
            <a:r>
              <a:rPr lang="el-GR" sz="2000" u="sng" smtClean="0"/>
              <a:t>, τη διαφορετικότητα και την αρμονική συνεργασία προς ένα κοινό ευρωπαϊκό μέλλον.</a:t>
            </a:r>
            <a:r>
              <a:rPr lang="el-GR" sz="2000" smtClean="0"/>
              <a:t/>
            </a:r>
            <a:br>
              <a:rPr lang="el-GR" sz="2000" smtClean="0"/>
            </a:br>
            <a:r>
              <a:rPr lang="el-GR" sz="2000" smtClean="0"/>
              <a:t> </a:t>
            </a:r>
            <a:br>
              <a:rPr lang="el-GR" sz="2000" smtClean="0"/>
            </a:br>
            <a:r>
              <a:rPr lang="el-GR" sz="2000" smtClean="0"/>
              <a:t/>
            </a:r>
            <a:br>
              <a:rPr lang="el-GR" sz="2000" smtClean="0"/>
            </a:br>
            <a:r>
              <a:rPr lang="el-GR" sz="2000" b="1" smtClean="0"/>
              <a:t> </a:t>
            </a:r>
            <a:endParaRPr lang="el-GR" sz="2000" dirty="0"/>
          </a:p>
        </p:txBody>
      </p:sp>
    </p:spTree>
  </p:cSld>
  <p:clrMapOvr>
    <a:masterClrMapping/>
  </p:clrMapOvr>
  <p:transition>
    <p:wipe dir="d"/>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6008712"/>
          </a:xfrm>
        </p:spPr>
        <p:txBody>
          <a:bodyPr>
            <a:normAutofit/>
          </a:bodyPr>
          <a:lstStyle/>
          <a:p>
            <a:r>
              <a:rPr lang="el-GR" sz="2000" u="sng" dirty="0" smtClean="0"/>
              <a:t>Ο στόχος της παρούσας δράσης είναι  η γνωριμία πολιτισμών μέσω επιλογής ζωγραφικών πινάκων που εμπνέουν, διδάσκουν με τη χρονολογία της δημιουργίας τους, το δημιουργό τους, το περιεχόμενό τους και την τεχνοτροπία τους. Κατακτάται μια γνώση ουσιαστικής σημασίας και δημιουργείται μια </a:t>
            </a:r>
            <a:r>
              <a:rPr lang="el-GR" sz="2000" u="sng" dirty="0" err="1" smtClean="0"/>
              <a:t>διάδραση</a:t>
            </a:r>
            <a:r>
              <a:rPr lang="el-GR" sz="2000" u="sng" dirty="0" smtClean="0"/>
              <a:t> με την βοήθεια των ΤΠΕ. Επίσης αναπτύσσεται το αίσθημα της συνεργασίας και της </a:t>
            </a:r>
            <a:r>
              <a:rPr lang="el-GR" sz="2000" u="sng" dirty="0" err="1" smtClean="0"/>
              <a:t>πολυπολιτισμικότητας</a:t>
            </a:r>
            <a:r>
              <a:rPr lang="el-GR" sz="2000" u="sng" dirty="0" smtClean="0"/>
              <a:t>.</a:t>
            </a:r>
            <a:r>
              <a:rPr lang="el-GR" sz="2000" dirty="0" smtClean="0"/>
              <a:t/>
            </a:r>
            <a:br>
              <a:rPr lang="el-GR" sz="2000" dirty="0" smtClean="0"/>
            </a:br>
            <a:r>
              <a:rPr lang="el-GR" sz="2000" dirty="0" smtClean="0"/>
              <a:t> </a:t>
            </a:r>
            <a:br>
              <a:rPr lang="el-GR" sz="2000" dirty="0" smtClean="0"/>
            </a:br>
            <a:r>
              <a:rPr lang="el-GR" sz="2000" dirty="0" smtClean="0"/>
              <a:t> </a:t>
            </a:r>
            <a:br>
              <a:rPr lang="el-GR" sz="2000" dirty="0" smtClean="0"/>
            </a:br>
            <a:r>
              <a:rPr lang="el-GR" sz="2000" dirty="0" smtClean="0"/>
              <a:t> </a:t>
            </a:r>
            <a:endParaRPr lang="el-GR" sz="2000" dirty="0"/>
          </a:p>
        </p:txBody>
      </p:sp>
    </p:spTree>
  </p:cSld>
  <p:clrMapOvr>
    <a:masterClrMapping/>
  </p:clrMapOvr>
  <p:transition>
    <p:wipe dir="d"/>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288632"/>
          </a:xfrm>
        </p:spPr>
        <p:txBody>
          <a:bodyPr>
            <a:normAutofit/>
          </a:bodyPr>
          <a:lstStyle/>
          <a:p>
            <a:r>
              <a:rPr lang="el-GR" sz="2000" dirty="0" smtClean="0"/>
              <a:t/>
            </a:r>
            <a:br>
              <a:rPr lang="el-GR" sz="2000" dirty="0" smtClean="0"/>
            </a:br>
            <a:r>
              <a:rPr lang="el-GR" sz="2000" b="1" dirty="0" smtClean="0"/>
              <a:t> </a:t>
            </a:r>
            <a:r>
              <a:rPr lang="el-GR" sz="2000" dirty="0" smtClean="0"/>
              <a:t/>
            </a:r>
            <a:br>
              <a:rPr lang="el-GR" sz="2000" dirty="0" smtClean="0"/>
            </a:br>
            <a:r>
              <a:rPr lang="el-GR" sz="2000" u="sng" dirty="0" smtClean="0"/>
              <a:t>Το περιεχόμενο του εργαστηρίου αναπτύσσεται με κεντρικό πυρήνα ένα έργο τέχνης, τη </a:t>
            </a:r>
            <a:r>
              <a:rPr lang="el-GR" sz="2000" u="sng" dirty="0" err="1" smtClean="0"/>
              <a:t>Mona</a:t>
            </a:r>
            <a:r>
              <a:rPr lang="el-GR" sz="2000" u="sng" dirty="0" smtClean="0"/>
              <a:t> </a:t>
            </a:r>
            <a:r>
              <a:rPr lang="el-GR" sz="2000" u="sng" dirty="0" err="1" smtClean="0"/>
              <a:t>Lisa</a:t>
            </a:r>
            <a:r>
              <a:rPr lang="el-GR" sz="2000" u="sng" dirty="0" smtClean="0"/>
              <a:t>, και φιλοξενεί πρακτικές οι οποίες θέτουν σε κίνηση δημιουργικές διεργασίες έκφρασης, επικοινωνίας και σύνθεσης που αφορούν την έρευνα γύρω από τη ζωή και το έργο του </a:t>
            </a:r>
            <a:r>
              <a:rPr lang="el-GR" sz="2000" u="sng" dirty="0" err="1" smtClean="0"/>
              <a:t>DaVinci</a:t>
            </a:r>
            <a:r>
              <a:rPr lang="el-GR" sz="2000" u="sng" dirty="0" smtClean="0"/>
              <a:t>, τα εικαστικά και τη δημιουργική γραφή. Η πολύπλευρη διερεύνηση και μελέτη του θέματος άπτεται πολλών γνωστικών αντικειμένων: ιστορία τέχνης, εικαστικά, λογοτεχνία, μουσική, αγγλική γλώσσα και δημιουργική γραφή.</a:t>
            </a:r>
            <a:r>
              <a:rPr lang="el-GR" sz="2000" dirty="0" smtClean="0"/>
              <a:t/>
            </a:r>
            <a:br>
              <a:rPr lang="el-GR" sz="2000" dirty="0" smtClean="0"/>
            </a:br>
            <a:endParaRPr lang="el-GR" sz="2000" dirty="0"/>
          </a:p>
        </p:txBody>
      </p:sp>
    </p:spTree>
  </p:cSld>
  <p:clrMapOvr>
    <a:masterClrMapping/>
  </p:clrMapOvr>
  <p:transition>
    <p:wipe dir="d"/>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288632"/>
          </a:xfrm>
        </p:spPr>
        <p:txBody>
          <a:bodyPr>
            <a:normAutofit/>
          </a:bodyPr>
          <a:lstStyle/>
          <a:p>
            <a:r>
              <a:rPr lang="el-GR" sz="2000" i="1" u="sng" dirty="0" smtClean="0"/>
              <a:t>Στόχος:</a:t>
            </a:r>
            <a:r>
              <a:rPr lang="el-GR" sz="2000" u="sng" dirty="0" smtClean="0"/>
              <a:t> Στόχος</a:t>
            </a:r>
            <a:r>
              <a:rPr lang="el-GR" sz="2000" i="1" u="sng" dirty="0" smtClean="0"/>
              <a:t> </a:t>
            </a:r>
            <a:r>
              <a:rPr lang="el-GR" sz="2000" u="sng" dirty="0" smtClean="0"/>
              <a:t>του εργαστηρίου είναι η παρουσίαση μιας βιωματικής δράσης όπως διεξήχθη με μαθητές γυμνασίου </a:t>
            </a:r>
            <a:r>
              <a:rPr lang="el-GR" sz="2000" u="sng" dirty="0" smtClean="0"/>
              <a:t>με </a:t>
            </a:r>
            <a:r>
              <a:rPr lang="el-GR" sz="2000" u="sng" dirty="0" smtClean="0"/>
              <a:t>απώτερο στόχο: </a:t>
            </a:r>
            <a:r>
              <a:rPr lang="el-GR" sz="2000" dirty="0" smtClean="0"/>
              <a:t/>
            </a:r>
            <a:br>
              <a:rPr lang="el-GR" sz="2000" dirty="0" smtClean="0"/>
            </a:br>
            <a:r>
              <a:rPr lang="el-GR" sz="2000" u="sng" dirty="0" smtClean="0"/>
              <a:t>την </a:t>
            </a:r>
            <a:r>
              <a:rPr lang="el-GR" sz="2000" b="1" u="sng" dirty="0" smtClean="0"/>
              <a:t>προσέγγιση και ερμηνεία ενός διάσημου έργου τέχνης μέσω της ευρύτερης παιδαγωγικής (</a:t>
            </a:r>
            <a:r>
              <a:rPr lang="en-US" sz="2000" b="1" u="sng" dirty="0" err="1" smtClean="0"/>
              <a:t>Aronowitz</a:t>
            </a:r>
            <a:r>
              <a:rPr lang="el-GR" sz="2000" b="1" u="sng" dirty="0" smtClean="0"/>
              <a:t> &amp; </a:t>
            </a:r>
            <a:r>
              <a:rPr lang="en-US" sz="2000" b="1" u="sng" dirty="0" smtClean="0"/>
              <a:t>Giroux</a:t>
            </a:r>
            <a:r>
              <a:rPr lang="el-GR" sz="2000" b="1" u="sng" dirty="0" smtClean="0"/>
              <a:t>, 1991), </a:t>
            </a:r>
            <a:r>
              <a:rPr lang="el-GR" sz="2000" b="1" dirty="0" smtClean="0"/>
              <a:t/>
            </a:r>
            <a:br>
              <a:rPr lang="el-GR" sz="2000" b="1" dirty="0" smtClean="0"/>
            </a:br>
            <a:r>
              <a:rPr lang="el-GR" sz="2000" b="1" u="sng" dirty="0" smtClean="0"/>
              <a:t>την έρευνα γύρω από τη ζωή και το έργο του μεγάλου ζωγράφου </a:t>
            </a:r>
            <a:r>
              <a:rPr lang="el-GR" sz="2000" u="sng" dirty="0" smtClean="0"/>
              <a:t>– </a:t>
            </a:r>
            <a:r>
              <a:rPr lang="el-GR" sz="2000" b="1" u="sng" dirty="0" smtClean="0"/>
              <a:t>θεωρίες σχετικά με την ταυτότητα του μοντέλου, το χαμόγελο της </a:t>
            </a:r>
            <a:r>
              <a:rPr lang="en-US" sz="2000" b="1" u="sng" dirty="0" smtClean="0"/>
              <a:t>Mona Lisa</a:t>
            </a:r>
            <a:r>
              <a:rPr lang="el-GR" sz="2000" b="1" u="sng" dirty="0" smtClean="0"/>
              <a:t>, αντίγραφα του πίνακα, την κλοπή του πίνακα, το Λούβρο, τον βανδαλισμό του πίνακα,  τ</a:t>
            </a:r>
            <a:r>
              <a:rPr lang="en-US" sz="2000" b="1" u="sng" dirty="0" smtClean="0"/>
              <a:t>o Leonardo </a:t>
            </a:r>
            <a:r>
              <a:rPr lang="en-US" sz="2000" b="1" u="sng" dirty="0" err="1" smtClean="0"/>
              <a:t>Da</a:t>
            </a:r>
            <a:r>
              <a:rPr lang="en-US" sz="2000" b="1" u="sng" dirty="0" smtClean="0"/>
              <a:t> Vinci</a:t>
            </a:r>
            <a:r>
              <a:rPr lang="el-GR" sz="2000" b="1" u="sng" dirty="0" smtClean="0"/>
              <a:t> και τη ζωή του,</a:t>
            </a:r>
            <a:r>
              <a:rPr lang="el-GR" sz="2000" b="1" dirty="0" smtClean="0"/>
              <a:t/>
            </a:r>
            <a:br>
              <a:rPr lang="el-GR" sz="2000" b="1" dirty="0" smtClean="0"/>
            </a:br>
            <a:r>
              <a:rPr lang="el-GR" sz="2000" b="1" u="sng" dirty="0" smtClean="0"/>
              <a:t>τη δημιουργία εκ νέου μιας καινούριας </a:t>
            </a:r>
            <a:r>
              <a:rPr lang="en-US" sz="2000" b="1" u="sng" dirty="0" smtClean="0"/>
              <a:t>Mona Lisa</a:t>
            </a:r>
            <a:r>
              <a:rPr lang="el-GR" sz="2000" b="1" u="sng" dirty="0" smtClean="0"/>
              <a:t>, μια εικαστική προσέγγιση που αφορά τις εμπειρίες και την καθημερινή ζωή των μαθητών στη σύγχρονη εποχή, </a:t>
            </a:r>
            <a:r>
              <a:rPr lang="el-GR" sz="2000" dirty="0" smtClean="0"/>
              <a:t/>
            </a:r>
            <a:br>
              <a:rPr lang="el-GR" sz="2000" dirty="0" smtClean="0"/>
            </a:br>
            <a:r>
              <a:rPr lang="el-GR" sz="2000" u="sng" dirty="0" smtClean="0"/>
              <a:t>τη δημιουργική συγγραφή ιστοριών με μυθοπλαστικά στοιχεία εμπνευσμένα από τον πίνακα, το έργο και τη ζωή του ζωγράφου και τα προϊόντα της μαζικής κουλτούρας που αφορούν το κεντρικό πυρήνα του εργαστηρίου, </a:t>
            </a:r>
            <a:r>
              <a:rPr lang="en-US" sz="2000" u="sng" dirty="0" smtClean="0"/>
              <a:t>Mona Lisa the painting</a:t>
            </a:r>
            <a:r>
              <a:rPr lang="el-GR" sz="2000" u="sng" dirty="0" smtClean="0"/>
              <a:t>.</a:t>
            </a:r>
            <a:r>
              <a:rPr lang="el-GR" sz="2000" dirty="0" smtClean="0"/>
              <a:t/>
            </a:r>
            <a:br>
              <a:rPr lang="el-GR" sz="2000" dirty="0" smtClean="0"/>
            </a:br>
            <a:endParaRPr lang="el-GR" sz="2000" dirty="0"/>
          </a:p>
        </p:txBody>
      </p:sp>
    </p:spTree>
  </p:cSld>
  <p:clrMapOvr>
    <a:masterClrMapping/>
  </p:clrMapOvr>
  <p:transition>
    <p:wipe dir="d"/>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5936704"/>
          </a:xfrm>
        </p:spPr>
        <p:txBody>
          <a:bodyPr>
            <a:normAutofit/>
          </a:bodyPr>
          <a:lstStyle/>
          <a:p>
            <a:r>
              <a:rPr lang="el-GR" sz="2000" i="1" u="sng" dirty="0" smtClean="0"/>
              <a:t>Μεθοδολογία:  </a:t>
            </a:r>
            <a:r>
              <a:rPr lang="el-GR" sz="2000" u="sng" dirty="0" smtClean="0"/>
              <a:t>Η υλοποίηση του εργαστηρίου </a:t>
            </a:r>
            <a:r>
              <a:rPr lang="el-GR" sz="2000" u="sng" dirty="0" smtClean="0"/>
              <a:t>ακολουθεί </a:t>
            </a:r>
            <a:r>
              <a:rPr lang="el-GR" sz="2000" u="sng" dirty="0" smtClean="0"/>
              <a:t>τις αρχές της μεθόδου </a:t>
            </a:r>
            <a:r>
              <a:rPr lang="el-GR" sz="2000" u="sng" dirty="0" err="1" smtClean="0"/>
              <a:t>project</a:t>
            </a:r>
            <a:r>
              <a:rPr lang="el-GR" sz="2000" u="sng" dirty="0" smtClean="0"/>
              <a:t>  η οποία μέσα από πολύπλευρες, συνεργατικές και ευέλικτες διδακτικές δραστηριότητες δίνει τη δυνατότητα </a:t>
            </a:r>
            <a:r>
              <a:rPr lang="el-GR" sz="2000" u="sng" dirty="0" err="1" smtClean="0"/>
              <a:t>πολυτροπικής</a:t>
            </a:r>
            <a:r>
              <a:rPr lang="el-GR" sz="2000" u="sng" dirty="0" smtClean="0"/>
              <a:t> προσέγγισης ενός θέματος.</a:t>
            </a:r>
            <a:r>
              <a:rPr lang="el-GR" sz="2000" dirty="0" smtClean="0"/>
              <a:t/>
            </a:r>
            <a:br>
              <a:rPr lang="el-GR" sz="2000" dirty="0" smtClean="0"/>
            </a:br>
            <a:r>
              <a:rPr lang="el-GR" sz="2000" dirty="0" smtClean="0"/>
              <a:t> </a:t>
            </a:r>
            <a:br>
              <a:rPr lang="el-GR" sz="2000" dirty="0" smtClean="0"/>
            </a:br>
            <a:r>
              <a:rPr lang="el-GR" sz="2000" u="sng" dirty="0" smtClean="0"/>
              <a:t>Είναι ουσιαστική η πολύπλευρη διερεύνηση ενός θέματος στα πλαίσια ενός </a:t>
            </a:r>
            <a:r>
              <a:rPr lang="el-GR" sz="2000" u="sng" dirty="0" err="1" smtClean="0"/>
              <a:t>πρότζεκτ</a:t>
            </a:r>
            <a:r>
              <a:rPr lang="el-GR" sz="2000" u="sng" dirty="0" smtClean="0"/>
              <a:t>. Αποτελεί έρευνα, δημιουργία και αξιοποίηση </a:t>
            </a:r>
            <a:r>
              <a:rPr lang="el-GR" sz="2000" u="sng" dirty="0" err="1" smtClean="0"/>
              <a:t>πολυτροπικών</a:t>
            </a:r>
            <a:r>
              <a:rPr lang="el-GR" sz="2000" u="sng" dirty="0" smtClean="0"/>
              <a:t> και </a:t>
            </a:r>
            <a:r>
              <a:rPr lang="el-GR" sz="2000" u="sng" dirty="0" err="1" smtClean="0"/>
              <a:t>διαθεματικών</a:t>
            </a:r>
            <a:r>
              <a:rPr lang="el-GR" sz="2000" u="sng" dirty="0" smtClean="0"/>
              <a:t> προσεγγίσεων. Ως προς τη διδασκαλία χρειάζεται επιλογή κάποιου μοντέλου για προσανατολισμό και συστηματοποίηση των  διδακτικών στόχων.</a:t>
            </a:r>
            <a:r>
              <a:rPr lang="el-GR" sz="2000" dirty="0" smtClean="0"/>
              <a:t/>
            </a:r>
            <a:br>
              <a:rPr lang="el-GR" sz="2000" dirty="0" smtClean="0"/>
            </a:br>
            <a:r>
              <a:rPr lang="el-GR" sz="2000" b="1" dirty="0" smtClean="0"/>
              <a:t> </a:t>
            </a:r>
            <a:r>
              <a:rPr lang="el-GR" sz="2000" dirty="0" smtClean="0"/>
              <a:t/>
            </a:r>
            <a:br>
              <a:rPr lang="el-GR" sz="2000" dirty="0" smtClean="0"/>
            </a:br>
            <a:r>
              <a:rPr lang="el-GR" sz="2000" dirty="0" smtClean="0"/>
              <a:t> </a:t>
            </a:r>
            <a:br>
              <a:rPr lang="el-GR" sz="2000" dirty="0" smtClean="0"/>
            </a:br>
            <a:endParaRPr lang="el-GR" sz="2000" dirty="0"/>
          </a:p>
        </p:txBody>
      </p:sp>
    </p:spTree>
  </p:cSld>
  <p:clrMapOvr>
    <a:masterClrMapping/>
  </p:clrMapOvr>
  <p:transition>
    <p:wipe dir="d"/>
  </p:transition>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3">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681</TotalTime>
  <Words>2270</Words>
  <Application>Microsoft Office PowerPoint</Application>
  <PresentationFormat>Προβολή στην οθόνη (4:3)</PresentationFormat>
  <Paragraphs>100</Paragraphs>
  <Slides>99</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99</vt:i4>
      </vt:variant>
    </vt:vector>
  </HeadingPairs>
  <TitlesOfParts>
    <vt:vector size="100" baseType="lpstr">
      <vt:lpstr>Διάμεσος</vt:lpstr>
      <vt:lpstr>   ΗΜΕΡΙΔΑ ΣΥΡΟΣ 20 ΙΑΝΟΥΑΡΙΟΥ 2016  ΘΕΜΑ: «Η ΔΙΔΑΣΚΑΛΙΑ ΤΗΣ ΓΑΛΛΙΚΗΣ ΣΕ ΜΑΘΗΤΕΣ ΜΕ ΕΙΔΙΚΕΣ ΜΑΘΗΣΙΑΚΕΣ ΔΥΣΚΟΛΙΕΣ»     </vt:lpstr>
      <vt:lpstr>Δρ Ευτυχία Νικολακοπούλου Σχολική Σύμβουλος Γαλλικής Γλώσσας και Φιλολογίας Ομιλία με θέμα:  «Παιδαγωγικές εφαρμογές θεμάτων ειδικής αγωγής  στη διδασκαλία των Γαλλικών».  </vt:lpstr>
      <vt:lpstr>Διαφάνεια 3</vt:lpstr>
      <vt:lpstr>Τεχνικές Αντιμετώπισης     Η σωστά ορθογραφημένη και ευανάγνωστη γραφή αποτελεί πρόκληση για κάθε παιδί. Ωστόσο, τα παιδιά με ΔΕΠΥ (Διαταραχή Ελλειμματικής Προσοχής και Υπερκινητικότητα) κατακτούν την ορθή γραφή αρκετά πιο δύσκολα από τα υπόλοιπα παιδιά της ηλικίας τους.  </vt:lpstr>
      <vt:lpstr>Τα γραπτά τους είναι δυσανάγνωστα  χωρίς κενά ανάμεσα στις λέξεις </vt:lpstr>
      <vt:lpstr>Κάνουν πολλά ορθογραφικά λάθη    Οι έρευνες δείχνουν ότι μπορεί να υπάρχουν πολλοί λόγοι παρουσίας αυτής της δυσκολίας, μεταξύ των οποίων αναφέρονται  1. H δυσγραφία  2. Η αδυναμία οργάνωσης των πληροφοριών  3. Η δυσκολία στην επεξεργασία τους. </vt:lpstr>
      <vt:lpstr>Επεξεργασία Πληροφοριών     Όταν ένα παιδί με ΔΕΠΥ κατακλύζεται από πληροφορίες που ξεπερνούν την ικανότητά του να τις επεξεργαστεί, δύσκολα μπορεί να τις βάλει σε μια λογική σειρά και να τις επαναδιατυπώσει σε μια κόλλα χαρτί.  </vt:lpstr>
      <vt:lpstr>Διαφάνεια 8</vt:lpstr>
      <vt:lpstr>Πολλές φορές προσηλώνονται στην προσπάθειά τους να γράψουν ένα ευανάγνωστο γραπτό που παραλείπουν λέξεις ή και ολόκληρες προτάσεις, με αποτέλεσμα να μη βγάζουν νόημα τα γραπτά τους  στην  ΞΕΝΗ ΓΛΩΣΣΑ ΔΕΝ   ΜΠΟΡΟΥΝ ΝΑ ΚΑΝΟΥΝ ΤΙΠΟΤΑ. </vt:lpstr>
      <vt:lpstr>Γραφή και Ορθογραφία </vt:lpstr>
      <vt:lpstr>Τα πιο πολλά παιδιά με ΔΕΠΥ εκδηλώνουν ΚΑΙ τις περισσότερες δυσκολίες.      Η γραφή είναι ένας συνδυασμός κινήσεων μελών του σώματος και ταυτόχρονη επεξεργασία της γλώσσας. Για ένα παιδί που δυσκολεύεται να παραμείνει συγκεντρωμένο, ένας τέτοιος συντονισμός τού είναι εξαιρετικά δύσκολος.    </vt:lpstr>
      <vt:lpstr> Τα παιδιά με ΔΕΠΥ επίσης παρουσιάζουν     -πολλά ορθογραφικά λάθη  -παραλείπουν γράμματα ή  τα αντιστρέφουν  Κατακτούν την ορθογραφημένη γραφή σχετικά πιο δύσκολα σε σχέση με τα παιδιά χωρίς ΔΕΠΥ ή κάποιας μορφής μαθησιακής δυσκολίας.      </vt:lpstr>
      <vt:lpstr>     Δυσγραφία  Η δυσγραφία είναι μια μαθησιακή δυσκολία που   εκδηλώνεται ως δυσκολία του μαθητή να παράγει αναγνώσιμη γραφή με το χέρι.  Μεγάλο ποσοστό παιδιών με ΔΕΠΥ δυσκολεύονται  στη φωνολογική επίγνωση των φωνημάτων της γαλλικής γλώσσας, με αποτέλεσμα πολύ συχνά να συγχέουν γράμματα όπως  να κάνουν τη διάκριση  Ch/ S και άλλες πολλές διακρίσεις. Ασκήσεις 1. ΧΡΩΜΑΤΙΣΕ ΜΕ ΚΙΤΡΙΝΟ ΤΟ ΧΟΝΤΡΟ [Σ] ΚΑΙ ΜΕ ΚΟΚΚΙΝΟ ΤΟ ΛΕΠΤΟ [Σ] chocolat  sirop soupe     </vt:lpstr>
      <vt:lpstr>Δεν θα πρέπει όμως  να συγχέουμε την κακογραφία, η οποία δεν αποτελεί μαθησιακή δυσκολία αλλά είναι υπάρχουσα.   </vt:lpstr>
      <vt:lpstr>Δυσκολίες στην κίνηση και τον προσανατολισμό Τα παιδιά με ΔΕΠΥ δυσκολεύονται στη σύνθετη γραφή αλλά και στην αντιγραφή.  </vt:lpstr>
      <vt:lpstr>  Δεν αφήνουν κενά ανάμεσα στις λέξεις  ή αφήνουν πολύ μεγάλα ή  τα γράμματά τους είναι δυσανάγνωστα  και δεν τηρούν τους κανόνες γραφής σε μία σελίδα  όπως παραδείγματος χάρη ξεκινούν από το μέσο της σελίδας να γράφουν, παραλείπουν γραμμές ή γράφουν έξω από τα περιθώρια της σελίδας.    </vt:lpstr>
      <vt:lpstr>Παρέμβαση   Οι δυσκολίες που παρουσιάζουν τα παιδιά με ΔΕΠΥ  μπορούν να διορθωθούν ως ένα βαθμό με την κατάλληλη παρέμβαση και υποστήριξη. Κλειδί στην επιτυχία της παρέμβασης είναι η σωστή υποστήριξή τους.  1.ΑΠΟ ΤΟ ΣΧΟΛΙΚΟ ΠΛΑΙΣΙΟ 2. ΑΠΟ ΤΟΥΣ ΓΟΝΕΙΣ 3. ΣΤΗ ΣΥΝΕΧΕΙΑ ΠΑΡΟΥΣΙΑΖΟΝΤΑΙ ΤΕΧΝΙΚΕΣ ΑΝΤΙΜΕΤΩΠΙΣΗΣ ΤΩΝ ΣΥΓΚΕΚΡΙΜΕΝΩΝ ΔΥΣΚΟΛΙΩΝ ΣΕ ΠΑΙΔΙΑ ΜΕ Η ΧΩΡΙΣ  ΔΕΠΥ: </vt:lpstr>
      <vt:lpstr>Τεχνικές για αναγνώσιμη γραφή Επιτρέπουμε στο μαθητή να χρησιμοποιεί όποιο στυλ/μορφή γραψίματος του είναι πιο οικείο (ίσια ή καλλιγραφικά γράμματα).    Όπως a,b,c/ a,b, c  bateau, film, valise </vt:lpstr>
      <vt:lpstr>Δίνουμε περισσότερο χρόνο στο μαθητή για να ολοκληρώσει τη γραπτή του εργασία. </vt:lpstr>
      <vt:lpstr>Δεν τιμωρούμε ΠΟΤΕ  το μαθητή για την μη αναγνώσιμη γραφή του. Αντιθέτως σε κάθε προσπάθεια του για αναγνώσιμη γραφή τον επιβραβεύουμε και τον ενθαρρύνουμε.  </vt:lpstr>
      <vt:lpstr>Δίνουμε στο παιδί να κάνει προγραφικές ασκήσεις, όπως  να ενώνει διακεκομμένες ευθείες, στρογγυλές ή καμπύλες γραμμές  για να σχηματίσει γράμματα ή αριθμούς   </vt:lpstr>
      <vt:lpstr>Να βρει με το μολύβι του την έξοδο από ένα λαβύρινθο και να τη σχεδιάσει με σκέψη. </vt:lpstr>
      <vt:lpstr>ΟΔΗΓΙΑ ΣΤΟΥΣ ΕΚΠΑΙΔΕΥΤΙΚΟΥΣ ΠΕ05   Μειώστε τις γραπτές εργασίες που δίνετε στο μαθητή Περιορίστε το μέγεθος της αντιγραφής για το σπίτι. Επιτρέψετε στο μαθητή να γράφει με το μολύβι ή το στυλό που του αρέσει και τον διευκολύνει στο γράψιμο. </vt:lpstr>
      <vt:lpstr>Δώστε τις εργασίες του να τις διορθώσει ο ίδιος.  Στην αρχή ίσως να δυσκολεύεται και να χρειάζεται τη βοήθειά σας. Δώστε στο μαθητή  να διορθώσει ένα γραπτό με λάθη που έχετε δακτυλογραφήσει οι ίδιοι οι εκπαιδευτικοί. </vt:lpstr>
      <vt:lpstr> Ζητείστε του να βρει τις διαφορές ανάμεσα σε δύο εικόνες, κρατώντας το κεφάλι του σταθερό. Βάλτε το να γράψει στο σπίτι σε διαφορετικής υφής επιφάνειες με το δάχτυλο, όπως: </vt:lpstr>
      <vt:lpstr>Α. ο αφρός ξυρίσματος  </vt:lpstr>
      <vt:lpstr> ή άμμος πάνω σε ξύλινη επιφάνεια, όπως ένα τραπέζι.   Αν πρόκειται για  δημοτικό και υπάρχει η κατάλληλη υποδομή Ή  σε μια διδακτική ώρα δώστε  τους το ερέθισμα  να γράψουν πάνω σε ψιλή χρωματιστή άμμο του εμπορίου που θα έχουν φέρει από το σπίτι) π.χ το όνομά  τους  στα γαλλικά ή  μια φράση  από τον πίνακα. Προσέξετε να μην ενώνετε τα γράμματά σας και να είναι ευπαρουσίαστα και αραιογραμμένα. JE M APPELLE  SOPHIE Λίγο πριν το τέλος του μαθήματος πριν να μαζέψουν την άμμο τους ζητάμε να αντιγράψουν τη φράση στο τετράδιό τους. </vt:lpstr>
      <vt:lpstr>Eπίσης μπορούν να ζωγραφίσουν με δακτυλομπογιές  πάνω σε χαρτί   Π.χ θυμόσαστε όταν ήμαστε μικροί που γράφαμε το όνομά μας πάνω στο σκονισμένο τζάμι του αυτοκινήτου; https://www.youtube.com/watch?v=yKG5Jfb6ghA </vt:lpstr>
      <vt:lpstr>Με το τετράδιο ιχνογραφίας ή απλά πάνω σε ένα ριζόχαρτο, δώστε τους να ξεπατικώσουν ένα γράμμα ή μια μικρή φράση και στη συνέχεια να αποτυπώσουν προτάσεις από καρτέλες που τους έχετε μοιράσει.   Δώστε στο παιδί να γράψει σε χαρτί με έντονες γραμμές και περιθώρια όπως φαίνεται στην επόμενη διαφάνεια  </vt:lpstr>
      <vt:lpstr>ΕΙ</vt:lpstr>
      <vt:lpstr>κοικοιπερο</vt:lpstr>
      <vt:lpstr>   Δώστε στο παιδί να κάνει ασκήσεις λεπτής κινητικότητας για να εξοικειωθεί με τα γαλλικά. Στην επόμενη διαφάνεια βλέπουμε τις προγραφικές ασκήσεις </vt:lpstr>
      <vt:lpstr>σισ</vt:lpstr>
      <vt:lpstr>      Επίσης  μπορεί ενώνει τελίτσες προκειμένου να συνθέσει το γράμμα ως εικόνα       (ΔΙΟΤΙ ΒΛΕΠΕΙ ΤΑ ΓΡΑΜΜΑΤΑ ΩΣ ΕΙΚΟΝΕΣ)  Να πιάνει στο χέρι αντικείμενα  Να περιεργάζεται σύμβολα, εικόνες με τα χειραπτικά βοηθήματα ή τις εικόνες ΠΡΟΣΟΧΗ ΟΙ ΑΣΠΡΟΜΑΥΡΕΣ ΦΩΤΟΤΥΠΙΕΣ  ΔΕΝ ΧΡΗΣΙΜΕΥΟΥΝ ΣΤΑ ΠΑΙΔΙΑ ΑΥΤΆ.        </vt:lpstr>
      <vt:lpstr>Χρησιμοποιείστε για το μάθημα καρτέλες Κουτιά με λέξεις αν πρόκειται για δημοτικό</vt:lpstr>
      <vt:lpstr>Να ένα κουτί με λέξεις και γράμματα</vt:lpstr>
      <vt:lpstr>Διαφάνεια 37</vt:lpstr>
      <vt:lpstr>Χρησιμοποιείστε καρτέλες ή φτιάξτε καρτέλες από το διαδίκτυο  </vt:lpstr>
      <vt:lpstr>Je fais de….., je fais de l’…….., je fais de la</vt:lpstr>
      <vt:lpstr>Je joue de……….., je joue du……..,  je joue de la…………, je joue de l’…………….</vt:lpstr>
      <vt:lpstr>Χρησιμοποιείστε τεχνολογικά μέσα, όπως ηλεκτρονικό υπολογιστή, που κρατούν το ενδιαφέρον του παιδιού αμείωτο.  http://www.linternaute.com/dictionnaire/fr/definition/sablonneux/ Υπάρχουν αρκετές εφαρμογές για φωνολογική επίγνωση, προγραφικές ασκήσεις κ.ά. Θα πρέπει να θυμόμαστε πως η συνεχής και αδιάκοπη αντιγραφή κειμένων δεν βοηθά στη δυσγραφία ή σε όποια άλλη δυσκολία στη γραφή. </vt:lpstr>
      <vt:lpstr>Οι ασκήσεις αυτές πραγματοποιούνται σε παιδάκια με στόχο την βελτίωση των γραφοκινητικών δεξιοτήτων. Κρατώντας με τον σωστό τρόπο το μολύβι, το παιδί πρέπει να ακολουθήσει τα πλαίσια ή τις τελείες προκειμένου να σχηματίσει το σχήμα ή το γράμμα. Η φορά που πρέπει να ακολουθεί στο χάραγμα κάθε γραμμής, φαίνεται πάνω σε κάθε εικόνα.</vt:lpstr>
      <vt:lpstr>Διαφάνεια 43</vt:lpstr>
      <vt:lpstr>Φωνολογική άσκηση </vt:lpstr>
      <vt:lpstr>Διαφάνεια 45</vt:lpstr>
      <vt:lpstr>Άσκηση γραφής </vt:lpstr>
      <vt:lpstr>Διαφάνεια 47</vt:lpstr>
      <vt:lpstr>Άσκηση αντιγραφής COPIE</vt:lpstr>
      <vt:lpstr> UN TIMBRE       ΑΣΚΗΣΗ 1/ ΣΥΜΠΛΗΡΩΣΤΕ ΤΑ ΚΕΝΑ LA JOU---E    DU    T---RE 2/ΓΡΑΨΤΕ ΤΟ ΙΔΙΟ ΜΕ ΜΙΚΡΑ ΓΡΑΜΜΑΤΑ La journee du timbre ΖΩΓΡΑΦΙΣΤΕ     </vt:lpstr>
      <vt:lpstr>                                                       ΑΣΚΗΣΗ Κυκλώστε τους ήχους ρο, ρι, ρυ με κίτρινο μαρκαδόρο ……………………………….                      </vt:lpstr>
      <vt:lpstr> La    V---s   de     M--o! Βάλτε σε κουτάκι το γράμμα που τονίζεται </vt:lpstr>
      <vt:lpstr> Tεχνικές για ορθογραφημένη γραφή    Μέθοδος Gillingham Είναι συνήθως μέθοδος προφορικής ορθογραφίας και δίνει έμφαση στην άσκηση και στην επανάληψη.      Στρατηγική ξεκινά ο μαθητής από τις λέξεις όπου υπάρχει αντιστοιχία φωνημάτων-γραφημάτων. Αφού μάθει να γράφει σωστά τέτοιες λέξεις προχωρά στις πιο περίπλοκες λέξεις που ομαδοποιούνται ανάλογα με το μοτίβο που ακολουθούν.   </vt:lpstr>
      <vt:lpstr>Πιο εύκολα μαθαίνει τις λέξεις με παιχνίδι στον Η/υ   ΌΧΙ ΛΙΣΤΕΣ Baba      Stylo  Fenetre Voiture Appartement PlageMaman Πιο εύκολα τις μαθαίνει με τον Η/Υ  ΚΟΙΤΑΞΤΕ ΜΙΑ ΙΣΤΟΣΕΛΙΔΑhttp://www.foad-spirit.net/flex/lecture.php?xml=xml/fiches/francais/confusion/syllabe_2lettres_simple.xml&amp;titre=apprentissage%20de%20la%20lecture </vt:lpstr>
      <vt:lpstr>Επίσης, γράφονται προτάσεις και ιστορίες με τις λέξεις που τις έχει μάθει. Πολυαισθητηριακή προσέγγιση Fernald Η τεχνική αυτή εμπλέκει  οπτική  ακουστική κιναισθητική και  απτική αίσθηση   προσέγγιση ακολουθεί τα βήματα : </vt:lpstr>
      <vt:lpstr>Ο εκπαιδευτικός γράφει και λέει τη λέξη Ο μαθητής ιχνηλατεί την λέξη στον αέρα, ενώ την λέει. Γράφει τη λέξη σε χαρτί. Ο μαθητής ξαναγράφει από μνήμης τη λέξη.  Αν είναι σωστή μπαίνει στο κουτί των λέξεων.  Αλλιώς επαναλαμβάνεται η διαδικασία από την αρχή.  </vt:lpstr>
      <vt:lpstr>Το κουτί με τις λέξεις που περιλαμβάνουν το ίδιο γράμμα [l] [L]  </vt:lpstr>
      <vt:lpstr>ΑΝ ΧΡΕΙΑΣΤΕΙ ΛΙΣΤΑ ΛΕΞΕΩΝ ΠΡΕΠΕΙ ΝΑ ΑΝΗΚΟΥΝ ΣΕ ΜΙΑ ΟΜΑΔΑ ΌΠΩΣ ΤΟ ΠΑΡΑΔΕΙΓΜΑ ΣΤΗΝ ΕΠΟΜΕΝΗ ΔΙΑΦΑΝΕΙΑ</vt:lpstr>
      <vt:lpstr>Διαφάνεια 58</vt:lpstr>
      <vt:lpstr>Σύμφωνα με τον Cèbe, Paour &amp; Goigoux (2004), το παιδί θα έχει περισσότερες ευκαιρίες να κατηγοριοποιήσει ως εκ τούτου, προτείνεται ότι το υλικό της τάξης αντιπροσωπεύει μία κατηγορία που ξέρει.  </vt:lpstr>
      <vt:lpstr>ΤΑ ΜΑΓΝΗΤΙΚΑ ΓΡΑΜΜΑΤΑ ΓΙΑ ΤΟ ΣΠΙΤΙ ΕΊΝΑΙ ΧΡΗΣΙΜΑ</vt:lpstr>
      <vt:lpstr>ΜΑΑ</vt:lpstr>
      <vt:lpstr>Ο ΣΥΝΔΥΑΣΜΟΣ ΤΗΣ ΖΩΓΡΑΦΙΚΗΣ ΜΕ ΤΗ ΓΡΑΦΗ  ΌΠΩΣ ΒΛΕΠΟΥΜΕ ΣΤΗΝ ΕΠΟΜΕΝΗ ΔΙΑΦΑΝΕΙΑ ΜΠΟΡΕΙ ΝΑ ΒΟΗΘΗΣΕΙ ΣΤΗΝ ΕΚΜΑΘΗΣΗ  </vt:lpstr>
      <vt:lpstr>Διαφάνεια 63</vt:lpstr>
      <vt:lpstr>ΤΕΛΟΣ ΣΥΜΦΩΝΑ ΜΕ ΤΑ ΠΟΣΟΣΤΑ ΟΙ ΜΑΘΗΤΕΣ ΜΕ ΜΑΘΗΣΙΑΚΕΣ ΔΥΣΚΟΛΙΕΣ ΑΥΞΑΝΟΝΤΑΙ</vt:lpstr>
      <vt:lpstr>Εξίσου σημαντικός παράγοντας αύξησης της    συχνότητας των μαθησιακών δυσκολιών είναι και η παραπληροφόρηση που υπήρχε, υπάρχει και θα υπάρχει εφόσον δε γίνεται σωστή ενημέρωση στους εκπαιδευτικούς Γαλλικής για τις ανάγκες αλλαγής νοοτροπίας στη διαδικασία του μαθήματος της ξένης γλώσσας. ΕΥΧΑΡΙΣΤΩ  ΔΡ ΕΥΤΥΧΙΑ ΝΙΚΟΛΑΚΟΠΟΥΛΟΥ ΣΧΟΛΙΚΗ ΣΥΜΒΟΥΛΟΣ ΓΑΛΛΙΚΗΣ ΓΛΩΣΣΑΣ ΚΑΙ ΦΙΛΟΛΟΓΙΑΣ etheatro@gmail.com </vt:lpstr>
      <vt:lpstr> http://www.ccdmd.qc.ca/fr/jeux_pedagogiques/?id=1076&amp;action=animer </vt:lpstr>
      <vt:lpstr>http://paidagwgos.blogspot.gr/2015/03/blog-post_22.html</vt:lpstr>
      <vt:lpstr>Ασκήσεις ανάγνωσης με αστείες προτάσεις Οι ασκήσεις αυτές - που μάλλον μοιάζουν περισσότερο με παιχνίδι- βοηθούν τα παιδιά στην ανάγνωση. Μπορούν να γίνουν με παιδιά όλων των τάξεων του Δημοτικού- αρκεί το υλικό που θα φτιάξετε να είναι κατάλληλο για την ηλικία του παιδιού σας.        Προετοιμασία Κόψτε μικρά ορθογώνια από χαρτόνια - σε δύο διαφορετικά χρώματα της επιλογής σας.Στα καρτελάκια του ενός χρώματος θα γράψετε τα υποκείμενα (κάποιο ουσιαστικό) ενώ στου άλλου χρώματος θα γράψετε το δεύτερο μέρος της πρότασης (ρήμα και αντικείμενο).  π.χ. Η γάτα (α' μέρος) είναι στην αυλή (β' μέρος) Έπειτα βάζετε τις κάρτες σας ανά χρώμα σε δύο στοίβες, ανακατεμένες.   </vt:lpstr>
      <vt:lpstr>Ασκήσεις  Ζητάτε από το παιδί να επιλέξει μια κάρτα από κάθε στήλη και να διαβάσει δυνατά την πρόταση που δημιουργείται! Οι περισσότερες προτάσεις θα είναι περίεργες και αστείες!  Αν το παιδί θέλει μπορεί να γράφει τις αστείες προτάσεις σε ένα τετράδιο και έτσι να φτιάξετε το τετράδιο των πιο τρελών προτάσεων! Έτσι κάνει πρακτική και στην αντιγραφή / γραφή.   </vt:lpstr>
      <vt:lpstr>Το παιδί παίρνει μια κάρτα με υποκείμενο και ολοκληρώνει την πρόταση προφορικά ή γραπτά.  π.χ. Το σύννεφο.....  Το παιδί παίρνει μια κάρτα με το β' μέρος της πρότασης και βρίσκει το υποκείμενο π.χ. .........φοράει καπέλο  Δίνουμε μια κάρτα υποκειμένου και 3-4 κάρτες με το β' μέρος της πρότασης και ζητάμε από το παιδί να βρει ποια είναι η πιο ορθή πρόταση ή το αντίθετο.  Σοφία Τσιντσικλόγλου Ειδική Παιδαγωγός paidagwgos.blogspot.gr  </vt:lpstr>
      <vt:lpstr>Πώς νιώθουν η Φεύγουσα Κόρη, ο Αντίνοος, η Κιστοφόρος Καρυάτιδα, ο Κούρος, όταν ζωντανεύουν και βγαίνοντας από το Αρχαιολογικό Μουσείο, αντικρίζουν τη σύγχρονη βιομηχανική Ελευσίνα; Πώς αντιδρούν στις αλλαγές στην πόλη και το τοπίο; Πώς αλληλεπιδρούν με τους σημερινούς κατοίκους; Τι μήνυμα θέλουν να τους αφήσουν πριν επιστρέψουν στο βάθρο τους;  Η διδακτική αυτή παρέμβαση για μαθητές Δευτεροβάθμιας που εκπονούν Πρόγραμμα Περιβαλλοντικής Εκπαίδευσης, σχεδιάστηκε και υλοποιήθηκε ως  βιωματικό θεατρικό εργαστήριο στο επιμορφωτικό σεμινάριο του …  Βασικός της στόχος είναι να ευαισθητοποιήσει στην ανάγκη αειφορικής διαχείρισης του περιβάλλοντος, το οποίο αντιμετωπίζεται ολιστικά. Χρησιμοποιώντας το θεατρικό παιχνίδι και τον αυτοσχεδιασμό in situ, επιτρέπει στους συμμετέχοντες να απεκδυθούν την οπτική του ανθρώπου του 21ου αιώνα και κάνοντας ένα ταξίδι πίσω στο χρόνο, να εξετάσουν τη σύγχρονη πόλη χωρίς να θεωρούν δεδομένες τις αλλοιώσεις και την περιβαλλοντική επιβάρυνση που έχουν επιφέρει η οικιστική και βιομηχανική ανάπτυξη.</vt:lpstr>
      <vt:lpstr>Για το σκοπό αυτό, τα αρχαιολογικά εκθέματα προσεγγίζονται όχι απλώς ως αντικείμενα με ιστορική και αισθητική αξία, αλλά και ως ζωντανοί οργανισμοί - φορείς πολιτισμού και αξιών απέναντι στο περιβάλλον, που συνδιαλέγονται και αντιπαρατίθενται γόνιμα με το σήμερα. Παρουσιάζονται ένα σύντομο θεωρητικό πλαίσιο για την ολιστική αντίληψη του περιβάλλοντος και τη χρήση θεατρικών τεχνικών στην περιβαλλοντική εκπαίδευση, παρατίθενται η φιλοσοφία και οι στόχοι της πρότασης, τα στάδια υλοποίησης, οι επιμέρους τεχνικές, το διδακτικό υλικό, τα αποτελέσματα και η αξιολόγησή από τους συμμετέχοντες. Τέλος, γίνονται κάποιες μεθοδολογικές επισημάνσεις για τον εκπαιδευτικό – εμψυχωτή. </vt:lpstr>
      <vt:lpstr>Η τεχνική της έκφρασης των συναισθημάτων  αγαλμάτων που βγαίνουν από το μουσείο και κυκλοφορούν σε μια σύγχρονη βιομηχανική πόλη- την Ελευσίνα- με τις αντιδράσεις τους  στις αλλαγές στην πόλη και το τοπίο, στα πλαίσια ενός Προγράμματος Περιβαλλοντικής Εκπαίδευσης και μέσω του θεατρικού παιχνιδιού προβάλλει άξια τη  φιλοσοφία συντήρησης του περιβάλλοντος και διευκολύνει να ακουστούν οι επισημάνσεις από τους μαθητές σε ένα ευρύτερο πιθανόν κοινό όπου τα θεατροποιημένα πρόσωπα-ήρωες που θα μεταφέρουν το μήνυμα για την προστασία του περιβάλλοντος, θα είναι τα αγάλματα.   </vt:lpstr>
      <vt:lpstr>H μέθοδος της Μετασχηματίζουσας Μάθησης μέσα από την Αισθητική Εμπειρία, όπως προτάθηκε από τον Αλέξη Κόκκο (2009), διακρίνεται σε έξι στάδια. Το πρώτο στάδιο, αποτελείται από τον  προσδιορισμό της ανάγκης για κριτική εξέταση των στερεότυπων παραδοχών των συμμετεχόντων που αφορούν ένα συγκεκριμένο θέμα.  Στο δεύτερο στάδιο, οι συμμετέχοντες εκφράζουν τις παραδοχές τους για το θέμα.  Στο τρίτο στάδιο, ο εκπαιδευτής εξετάζει τις απαντήσεις και εντοπίζει τα υπο-θέματα που θα πρέπει να προσεγγιστούν ολιστικά και κριτικά προκειμένου να επανεξεταστούν οι απόψεις που διατυπώθηκαν.  Στο τέταρτο στάδιο ο εκπαιδευτής επιλέγει διάφορα έργα τέχνης, τα μηνύματα των οποίων συνδέονται με τα υποθέματα, και θα χρησιμοποιηθούν ως ερέθισμα για την επεξεργασία των υποθεμάτων.  Στο πέμπτο στάδιο ο εκπαιδευτής διευκολύνει μια διεργασία προσέγγισης των υποθεμάτων από διαφορετικές οπτικές γωνίες, προκειμένου να αποκαλυφθούν στους συμμετέχοντες όσο το δυνατόν περισσότερες διαστάσεις και να τους προσφερθεί η ευκαιρία να επανεξετάσουν τις αρχικές τους παραδοχές . Ο εκπαιδευτής παρουσιάζει διαδοχικά διάφορα έργα τέχνης. Κάθε έργο αναλύεται και συνδέεται κριτικά με τα υποθέματα. Οι συμμετέχοντες εκφράζουν τις εμπειρίες, τα συναισθήματα και τις σκέψεις τους.  </vt:lpstr>
      <vt:lpstr>Στο, τελευταίο, έκτο στάδιο γίνεται σύνθεση, παρουσιάζονται οι διαφορές των παραδοχών που προέκυψαν συγκριτικά με τις αρχικές παραδοχές των συμμετεχόντων και αντλούνται συμπεράσματα.  Στην παρούσα εργασία εξετάστηκαν τα υποθέματα:  α) Το υποστηρικτικό  περιβάλλον και   β) Η συμβολή της παιδείας, στην διαμόρφωση οράματος προσωπικής – επαγγελματικής ανάπτυξης.  Αξιοποιήθηκαν αποσπάσματα από το κινηματογραφικό έργο του Trufffaut Francois, «Τα τετρακόσια χτυπήματα» (1959), εικαστικά έργα του σύγχρονου Κορεάτη εικαστικού Do Myoung, Kim, και  ένα εικαστικό έργο του Duverger Theophile –Emmanuel (1821-1901).    </vt:lpstr>
      <vt:lpstr>H μέθοδος της Μετασχηματίζουσας Μάθησης μέσα από την Αισθητική Εμπειρία, όπως προτάθηκε από τον Αλέξη Κόκκο (2009), αποτελεί σωστή βάση για περαιτέρω διερεύνηση και αξιοποίηση  αποσπασμάτων από τον κινηματογράφο.  Τα  εικαστικά έργα των  σύγχρονων ζωγράφων συμβάλλουν στη προσωπική ανάπτυξη των μαθητών και εμπλουτίζουν τις γνώσεις τους και την κριτική σκέψη. Η παρουσίαση έχει εκπαιδευτικές εφαρμογές που κεντρίζουν το ενδιαφέρον των μαθητών και τάσσονται στις καινοτόμες διδακτικές προσεγγίσεις. </vt:lpstr>
      <vt:lpstr>διδακτικές προσεγγίσεις που έχω εφαρμόσει στο σχολείο μου και οι οποίες αξιοποιούν διάφορες μορφές τέχνης. Για κάθε διδακτική πρακτική θα υπάρχουν βιντεοσκοπημένα αποσπάσματα και παραδείγματα από την εφαρμογή τους στην πράξη. 1.Θεατρικό παιχνίδι:”Act it out as if...”, 2.Δραματοποίηση: Μετατρέποντας ένα κείμενο σε δημιουργικό διάλογο 3.Θεατρικό έργο : Το θέατρο σαν “παιδαγωγικό εργαλείο”, με αποσπάσματα σχολικών θεατρικών παραστάσεων 4. Graffiti : αισθητική παρέμβαση στο περιβάλλον του σχολείου 5. Rap song : η μουσική διάσταση στην εκπαίδευση, με τον μαθητή στη θέση του δημιουργού/στιχουργού 6. Cartoons : Οι ιδέες και οι γνώσεις παίρνουν μορφή με την αξιοποίηση των ψηφιακών μέσων και των τεχνικών δεξιοτήτων του μαθητή </vt:lpstr>
      <vt:lpstr>7. Ποίηση : ψηφιακή παρουσίαση ποιήματος με επιλογή έργων ζωγραφικής ή φωτογραφίας 8. Φωτογραφία : έκθεση φωτογραφίας πάνω σε συγκεκριμένες θεματικές ενότητες 9. Η γλώσσα της εικόνας : Επιλογή και αξιοποίηση εικαστικών έργων για την παρουσίαση θεματικών ενοτήτων στη συνολική εκπαιδευτική διαδικασία 10. Αναπαράσταση έργου ζωγραφικής : με σωματική έκφραση, οι μαθητές ζωντανεύουν έναν πίνακα ζωγραφικής 11. Το Power Point στην υπηρεσία του μαθήματος : εμπειρίες μάθησης και διδακτικό υλικό με τη χρήση εικόνων αναφοράς διαφόρων μορφών τέχνης 12. Αφίσες και διαφήμιση : Μέσα από τα οπτικοακουστικά σύμβολα του σύγχρονου πολιτισμού, γλώσσα και τέχνη συμβαδίζουν για βιωματική μάθηση στο σχολείο   </vt:lpstr>
      <vt:lpstr>Η γενικότερη έλλειψη κινήτρου και ενδιαφέροντος  για το σχολείο από την πλευρά των μαθητών  επηρεάζει και τη διδασκαλία / εκμάθηση της ξένης γλώσσας.    Εξετάζονται οι τρόποι που θα συμβάλλουν στην αλλαγή  της αρνητικής ή παθητικής στάσης των μαθητών ώστε να αυξηθεί το κίνητρο τους  για την εκμάθηση των γαλλικών.   Τα μέσα μαζικής ενημέρωσης και ιδιαίτερα η τηλεόραση  είναι πανταχού παρόντα στη σημερινή κοινωνία και επηρεάζουν την καθημερινή ζωή των μαθητών με καθοριστικό τρόπο. Αυτός ο τρόπος επικοινωνίας  εκπέμπει αδιαλείπτως οπτικά και ηχητικά μηνύματα και επιδρά  στις γνώσεις, τα συναισθήματα, τις στάσεις και τις συμπεριφορές  των νέων.   Η εικόνα και ο ήχος οδηγούν το μαθητή στην αντίληψη του νοήματος διαμέσου των οπτικών και ηχητικών μη λεκτικών στοιχείων που περιέχονται σε ένα αυθεντικό τηλεοπτικό υλικό.  Η εισαγωγή ενός τέτοιου τηλεοπτικού υλικού στη διδασκαλία / μάθηση ευνοεί την επαφή του μαθητή με την πραγματικότητα της ξένης γλώσσας και της κουλτούρας του λαού αυτού. </vt:lpstr>
      <vt:lpstr>Η χρήση του ήχου (θόρυβοι, μουσική, λόγια  κ.α. ), της εικόνας (π.χ. η εξωτερική εμφάνιση των ομιλητών, ), καθώς και η χρήση της τηλεοπτικής «γλώσσας» (τα πλάνα, το μοντάζ, το κάδρο, η γωνία λήψης, η κίνηση της κάμερας κ.λ.π.) συμμετέχουν στη μετάδοση μηνυμάτων αρκεί οι μαθητές να εκπαιδευτούν στην πληρέστερη  αποκωδικοποίηση της σημειολογίας του τηλεοπτικού υλικού ώστε  από παθητικοί δέκτες μηνυμάτων να γίνουν ενεργοί θεατές.  Η αξιοποίηση αυτού του υλικού μέσω ποικίλων δραστηριοτήτων συμβάλλει στην  ανάπτυξη διαφορετικών επικοινωνιακών και γνωστικών δεξιοτήτων.  Η πρακτική αυτή εφαρμόστηκε σε δημόσιο σχολείο …  και βασίστηκε στο τηλεοπτικό είδος των ρεπορτάζ (αυθεντικό υλικό διδασκαλίας). </vt:lpstr>
      <vt:lpstr>ΣΥΜΠΕΡΑΣΜΑΤΑ η  γενικότερη έλλειψη κινήτρου και ενδιαφέροντος  για το σχολείο από την πλευρά των μαθητών  επηρεάζει και τη διδασκαλία / εκμάθηση της ξένης γλώσσας.    Εξετάζονται οι τρόποι που θα συμβάλλουν στην αλλαγή  της αρνητικής ή παθητικής στάσης των μαθητών ώστε να αυξηθεί το κίνητρο τους  για την εκμάθηση των γαλλικών.   Τα μέσα μαζικής ενημέρωσης και ιδιαίτερα η τηλεόραση  είναι πανταχού παρόντα στη σημερινή κοινωνία και επηρεάζουν την καθημερινή ζωή των μαθητών με καθοριστικό τρόπο. Αυτός ο τρόπος επικοινωνίας  εκπέμπει αδιαλείπτως οπτικά και ηχητικά μηνύματα και επιδρά  στις γνώσεις, τα συναισθήματα, τις στάσεις και τις συμπεριφορές  των νέων.   Η εικόνα και ο ήχος οδηγούν το μαθητή στην αντίληψη του νοήματος διαμέσου των οπτικών και ηχητικών μη λεκτικών στοιχείων που περιέχονται σε ένα αυθεντικό τηλεοπτικό υλικό.  </vt:lpstr>
      <vt:lpstr>ΣΥΜΠΕΡΑΣΜΑ (ΣΥΝΕΧΕΙΑ) Η εισαγωγή ενός τέτοιου τηλεοπτικού υλικού στη διδασκαλία / μάθηση ευνοεί την επαφή του μαθητή με την πραγματικότητα της ξένης γλώσσας και της κουλτούρας του λαού αυτού. Η χρήση του ήχου (θόρυβοι, μουσική, λόγια  κ.α. ), της εικόνας (π.χ. η εξωτερική εμφάνιση των ομιλητών, ), καθώς και η χρήση της τηλεοπτικής «γλώσσας» (τα πλάνα, το μοντάζ, το κάδρο, η γωνία λήψης, η κίνηση της κάμερας κ.λ.π.) συμμετέχουν στη μετάδοση μηνυμάτων αρκεί οι μαθητές να εκπαιδευτούν στην πληρέστερη  αποκωδικοποίηση της σημειολογίας του τηλεοπτικού υλικού ώστε  από παθητικοί δέκτες μηνυμάτων να γίνουν ενεργοί θεατές.  Η αξιοποίηση αυτού του υλικού μέσω ποικίλων δραστηριοτήτων συμβάλλει στην  ανάπτυξη διαφορετικών επικοινωνιακών και γνωστικών δεξιοτήτων.  Η πρακτική αυτή εφαρμόστηκε σε δημόσιο σχολείο …  και βασίστηκε στο τηλεοπτικό είδος των ρεπορτάζ (αυθεντικό υλικό διδασκαλίας). </vt:lpstr>
      <vt:lpstr>Οι σύγχρονες μεθοδολογικές προσεγγίσεις μιλούν για τη μετάβαση από τη διδασκαλία στην εκμάθηση μιας ξένης γλώσσας με επίκεντρο της εκπαιδευτικής διαδικασίας τον μαθητή ως κοινωνικό και πολυπολιτισμικό «δράστη» μέσα σε ένα πλαίσιο αλληλοκατανόησης και συνέργειας. Ωστόσο, ο παραπάνω σκοπός δεν επιτυγχάνεται με μια απλή προσομοίωση των συνθηκών ενός πολυγλωσσικού και πολυπολιτισμικού περιβάλλοντος. Η δημιουργία αυθεντικών περιστάσεων επικοινωνίας και συνεργασίας με στόχο την ανάπτυξη, όχι μόνο γλωσσικής επάρκειας αλλά και (δια)πολιτισμικής συνείδησης, είναι ζητούμενο στην καθημερινή πρακτική του εκπαιδευτικού ξένων γλωσσών. Σε αυτή την προσπάθεια χρήσης της ξένης γλώσσας μέσα σε αυθεντικές περιστάσεις επικοινωνίας, η δημιουργία ραδιοφωνικών εκπομπών προσφέρει εξαιρετικές δυνατότητες ανάπτυξης δεξιοτήτων, τόσο γλωσσικών επικοινωνιακών όσο και κοινωνικο-πολιτισμικών, που διατρέχουν οριζόντια όλα τα γνωστικά αντικείμενα.  Από μεθοδολογικής πλευράς, η παραγωγή ραδιοφωνικών εκπομπών αναπτύσσει όλες τις γλωσσικές δεξιότητες προφορικού και γραπτού λόγου συντελώντας ταυτόχρονα στην ανάπτυξη (δια)πολιτισμικής συνείδησης, μέσα από διερεύνηση και κριτική ανάγνωση/ανάλυση της πληροφορίας.  </vt:lpstr>
      <vt:lpstr>Στόχοι της συγκεκριμένης εισήγησης είναι: η ανάδειξη της προστιθέμενης αξίας που προκύπτει από την αξιοποίηση του ραδιοφώνου στη διδακτική διαδικασία, η παρουσίαση τρόπων σύνδεσης της καινοτόμας αυτής πρακτικής με τους στόχους και τη φιλοσοφία των Προγραμμάτων Σπουδών για τις ξένες γλώσσες, η πρόταση διδακτικών σεναρίων με έμφαση στην παραγωγή ραδιοφωνικού περιεχομένου και με άξονα τη διάχυση (δια)πολιτισμικών στοιχείων. Το μαθητικό ραδιόφωνο ως διδακτικό εργαλείο συμβάλλει σε μια ουσιώδη ενταξιακή εκπαίδευση και προάγει τη δημοκρατική και διαπολιτισμική αγωγή στο σχολείο, καθώς οι μαθητές έχουν φωνή ως συλλογικότητες, επικοινωνούν και καλλιεργούν δεξιότητες που τους καθιστούν κριτικά σκεπτόμενους και εν δυνάμει ενεργούς πολίτες.       </vt:lpstr>
      <vt:lpstr>Η παρούσα προσπάθεια διδασκαλίας είναι αξιόλογη ως προς τους στόχους. Θα πρέπει να αναδειχθούν οι τρόποι διδασκαλίας μέσα στην τάξη και η δυνατότητα συνεργασίας των μαθητών στη διδακτική διαδικασία αλλά και ο απαιτούμενος χρόνος. Η άσκηση και η εξάσκηση σε μια τέτοια μεθοδολογία απαιτεί χρόνο και ανάλογο ακροατήριο. Η δράση αυτή κρίνω ότι μπορεί περισσότερο να ενταχθεί στα πλαίσια ενός πρότζεκτ παρά σε μέθοδο διδασκαλίας μέσα στην τάξη. Αντίθετα μπορούμε να αξιοποιήσουμε μια εκπομπή με τη συνοδεία κειμένου και να κάνουμε τις ανάλογες επισημάνεις, ερωταπαντήσεις με παραγωγή λόγου και ασκήσεις πάνω στο ίδιο το περιεχόμενο.  </vt:lpstr>
      <vt:lpstr>Η σημερινή πραγματικότητα διαμορφώνει ένα νέο πλαίσιο μορφωτικών και κοινωνικών αναγκών στη σύγχρονη κοινωνία της γνώσης. Ο παραδοσιακός ρόλος του σχολείου μεταβάλλεται με τις συνθήκες διαμόρφωσης των γνωστικών δεδομένων να γίνονται πολύτροπες και πολυποίκιλες (ΔΕΠΠΣ, 2003). Στα πλαίσια ενός «ανοιχτού σχολείου», η εκπαίδευση μέσω της τέχνης, αλλά και η αξιοποίηση της τέχνης στην εκπαίδευση γίνεται ολοένα και πιο συστηματική τα τελευταία χρόνια (Βρεττός,1999). Και αυτό γιατί μέσα από την τέχνη παρέχονται ιδιαίτερες δυνατότητες νοητικής και συναισθηματικής ανάπτυξης. Χάρη σε αυτήν, ο μαθητής ενισχύει τη δημιουργικότητα και την κριτική του σκέψη, αναπτύσσοντας όλα τα είδη νοημοσύνης. Γενικότερα, αποκτά δεξιότητες που τον καθιστούν έναν ευαίσθητο δέκτη και πομπό εικαστικών μηνυμάτων στον σύγχρονο πολιτισμό όπου κυριαρχεί η εικόνα, προσεκτικό παρατηρητή καθώς και στοχαστικό άνθρωπο (Eaton – Moore, 2002).  </vt:lpstr>
      <vt:lpstr>Η παρούσα εισήγηση αποσκοπεί στην ανάδειξη της σημασίας της δημιουργικής μάθησης μέσα από την τέχνη, αξιοποιώντας την θεωρητική προσέγγιση του μετασχηματισμού των προβληματικών αντιλήψεων. Ειδικότερα, βασίζεται σε διδακτική παρέμβαση στο μάθημα της Γαλλικής Γλώσσας, σε ομάδα μαθητών του … για τη θέση του παιδιού στο σύγχρονο κόσμο, αναδεικνύοντας το πρόβλημα της παιδικής εργασίας και της πρόσβασης των παιδιών στο δικαίωμα της μόρφωσης. Στόχος της διδακτικής παρέμβασης, η διερεύνηση της στάσης των μαθητών απέναντι στο πρόβλημα και, κατόπιν, ο κριτικός στοχασμός τους, ώστε να αποκτήσουν μια πιο συνειδητοποιημένη στάση απέναντι στη θέση του παιδιού στις σύγχρονες κοινωνίες· η διδακτική πρόταση βασίστηκε στην θεωρία της μετασχηματίζουσας μάθησης και αξιοποιήθηκε υλικό από το χώρο των τεχνών (ζωγραφική και φωτογραφία).  </vt:lpstr>
      <vt:lpstr>Η ζωγραφική και φωτογραφία αποτελούν πράγματι ελατήρια μάθησης-διδασκαλίας διότι προσφέρουν σε εκπαιδευτικούς και μαθητές τη δυνατότητα ανάπτυξης της κριτικής σκέψεις μέσα στην τάξη με  1. Ερωταπαντησεις πάνω στο απεικονιζόμενο θέμα (Τι βλέπω) 2. Ερωτήσεις κρίσεως (Τι πιστεύω) 3. Ποια είναι η γνώμη του κάθε μαθητού ξεχωριστά 4. Ποια είναι τα συμπεράσματα της τάξης 5. Ο καθηγητής συμφωνεί με τη σωστή άποψη των πραγμάτων και καθοδηγεί στο συμπέρασμα 6 Εικόνα+ξένη γλώσσα=στάση ζωής. </vt:lpstr>
      <vt:lpstr>Η ζωγραφική και φωτογραφία αποτελούν πράγματι ελατήρια μάθησης-διδασκαλίας διότι προσφέρουν σε εκπαιδευτικούς και μαθητές τη δυνατότητα ανάπτυξης της κριτικής σκέψεις μέσα στην τάξη με  1. Ερωταπαντησεις πάνω στο απεικονιζόμενο θέμα (Τι βλέπω) 2. Ερωτήσεις κρίσεως (Τι πιστεύω) 3. Ποια είναι η γνώμη του κάθε μαθητού ξεχωριστά 4. Ποια είναι τα συμπεράσματα της τάξης 5. Ο καθηγητής συμφωνεί με τη σωστή άποψη των πραγμάτων και καθοδηγεί στο συμπέρασμα 6 Εικόνα+ξένη γλώσσα=στάση ζωής. </vt:lpstr>
      <vt:lpstr>Υπάρχει μια ολοένα αυξανόμενη τάση στην εκπαιδευτική κοινότητα σε διεθνές επίπεδο για προτάσεις καινοτόμων εκπαιδευτικών προγραμμάτων που χαρακτηρίζονται από συνέργειες και συμπληρωματικότητες γνωστικών αντικειμένων. Η πρόταση αυτή αφορά στην συνεργασία ανάμεσα στην Τέχνη και στην Αγγλική Γλώσσα και Λογοτεχνία. Ο  γενικός σκοπός της πρότασης είναι η ευαισθητοποίηση των μαθητών στην καλλιτεχνική έκφραση και η ενεργοποίηση της στοχαστικότητας. Οι Επιμέρους Στόχοι ως προς το γνωστικό αντικείμενο και ως προς τη μαθησιακή διαδικασία αφορούν στην: γνωριμία με την Ελληνική και Ευρωπαική Ζωγραφική, τα καλλιτεχνικά ρεύματα και τις  τάσεις, ανάπτυξη κριτικής σκέψης,  απόκτηση συνεργατικής δυναμικής και ανάπτυξη ψηφιακών δεξιοτήτων,                          -δυνατότητα χρήσης αγγλικών όρων που αφορούν στην Τέχνη, δυνατότητα μεταφοράς του μαθήματος έξω από τη σχολική τάξη σε χώρους πολιτισμού και    καλλιτεχνικής έκφρασης, όπως μουσεία, γκαλερί και εργαστήρια. Για την εκπαιδευτική διαδικασία χρησιμοποιήθηκε ψηφιακό υλικό : ο πίνακας «Τhe Αwakening Consience» του William Holman Hunt απο την συλλογή Tate  Gallery, London.  </vt:lpstr>
      <vt:lpstr>Η παρουσίαση εστιάζει στα βασικά σημεία-ενότητες του έργου με ερωτήσεις και σχολιασμό του συμβολισμού που εμπεριέχει. Η στοχαστική παρατήρηση που επιχειρείται είναι βασισμένη στο ‘μοντέλο’ του D. Perkins. Στο μοντέλο Perkins δεν προβλέπονται ενδεικτικά ερωτήματα, καθώς πρόκειται περισσότερο για μια εσωτερική διεργασία κατά την οποία ο μαθητής συνθέτει τη δική του εκτίμηση για το έργο και εκφράζει την αίσθηση που αποπνέει το έργο. Ωστόσο, μερικά κατευθυντήρια ερωτήματα στην αρχή της κάθε φάσης θα δοθούν σε έντυπη μορφή για να βοηθήσουν τους μαθητές να μάθουν πως να σκέφτονται και να εξοικειωθούν με τη διαδικασία. Η διαδικασία είναι ομαδική-συνεργατική.      </vt:lpstr>
      <vt:lpstr>Η καλλιτεχνία και η στοχαστικότητα που πρέπει να διέπει τους νέους είναι τα χαρακτηριστικά αυτής της παρουσίασης. Επίσης γίνονται σαφείς οι επιμέρους στόχοι που είναι:  η γνωριμία με την Ελληνική και Ευρωπαϊκή Ζωγραφική  τα καλλιτεχνικά ρεύματα και τις  τάσεις ανάπτυξη κριτικής σκέψης η  απόκτηση συνεργατικής δυναμικής και ανάπτυξη ψηφιακών δεξιοτήτων η δυνατότητα χρήσης αγγλικών όρων που αφορούν στην Τέχνη κ.α Η χρήση ψηφιακού υλικού με τη βοήθεια των ΤΠΕ είναι εξαιρετικής σημασίας για τη διάδοση και την διατήρηση των παρατηρήσεων και συμπερασμάτων.  Η εμπλοκή της προσωπικής άποψης των μαθητών είναι κι αυτή ένας τρόπος αφύπνισής και κεντρίσματος του ενδιαφέροντός τους αλλά και τα κατευθυντήρια ερωτήματα στην αρχή τους εξοικειώνει με την εκπαιδευτική  ομαδο-συνεργατική διαδικασία.  Πρόκειται για μια αξιόλογη δουλειά.    </vt:lpstr>
      <vt:lpstr>Η φθίνουσα εφαρμογή της εισαγωγικής επιμόρφωσης των εκπαιδευτικών προκαλεί είτε την ελλιπή προετοιμασία των νέων εκπαιδευτικών για τις προκλήσεις της σύγχρονης τάξης, είτε τη διαιώνιση παγιωμένων μεθοδολογικών πρακτικών, μη συμβατών προς τα νέα εκπαιδευτικά δεδομένα, παράγοντες με διαβρωτικές συνέπειες για την ποιότητα του εκπαιδευτικού έργου. Σημαντικός φορέας επίγνωσης, εμπλουτισμού και εκσυγχρονισμού του έργου αυτού αποτελεί ο Σχολικός Σύμβουλος, ο οποίος καλείται να παράσχει στους εκπαιδευτικούς το επιστημονικό και παιδαγωγικό υπόβαθρο που θα τεκμηριώνει θεωρητικά τις των διδακτικές τους ενέργειες και θα διασφαλίζει την παιδαγωγική τους επάρκεια και ποιότητα. Με αφετηρία την κοινή αναγνώριση του πρωταγωνιστικού ρόλου του εκπαιδευτικού στην εξέλιξη της ατομικής και συλλογικής ανάπτυξης και της διττής συμβολής του ως επιστήμονα και παιδαγωγού, σχεδιάστηκε και εφαρμόστηκε επιμόρφωση των εκπαιδευτικών Αγγλικής γλώσσας …στους άξονες του θεωρητικού μοντέλου της μετασχηματίζουσας μάθησης  μέσα από την αισθητική εμπειρία. Ποικίλες μορφές τέχνης αξιοποιούνται στην επιμορφωτική διαδικασία για να αναδειχθούν και να αποτιμηθούν οι θετικές και αρνητικές πτυχές της επαγγελματικής συμπεριφοράς του εκπαιδευτικού με απώτερο στόχο το βιωματικό μετασχηματισμό της επαγγελματικής του προσωπικότητας. Η τέχνη ωθεί τους  συμμετέχοντες σε μια εμπειρία προσωπικής εμβάθυνσης, μέσα από την οποία αντιπαρατίθενται οι ουσιώδεις θετικές ιδιότητες και οι επιζήμιες πτυχές της επαγγελματικής του συμπεριφοράς και με αυτόν τον τρόπο τονίζεται ο καταλυτικός του ρόλος στη διαμόρφωση της προσωπικότητας των μαθητών.    Εδώ τονίζεται η σημασία της εξαιρετικής συμβολής του σχολικού Συμβούλου στη διδακτική καινοτομία. Η αισθητική εμπειρία όπως τονίζει και η εκπαιδευτικός είναι ένας τρόπος προσέγγισης του μαθήματος της ξένης γλώσσας. Δεν μας δίνει μια παιδαγωγική εφαρμογή και περιορίζεται σε χαρακτηρισμούς και θεωρίες.                              </vt:lpstr>
      <vt:lpstr>Το έργο αυτό εκπονήθηκε κυρίως με τους μαθητές/τριες της Β΄ και της Γ΄ Τάξης του… στο πλαίσιο προγράμματος ηλεκτρονικής αδελφοποίησης σχολείων (eTwinning) κατά το σχολικό έτος 2010-2011.  Eίχε ως αντικείμενο την παρουσίαση και ανάδειξη των χωρών των συνεργαζόμενων σχολείων μέσα από πίνακες ζωγραφικής γνωστών και λιγότερο γνωστών ζωγράφων των αντίστοιχων χωρών. Για το σκοπό αυτό έγινε επιλογή, εξέταση και ανάδειξη ζωγραφικών πινάκων από τη συλλογή της Εθνικής Πινακοθήκης. Οι πίνακες αυτοί εξετάστηκαν με βάση 4 άξονες, ήτοι: τη χρονολογία δημιουργίας τους, το δημιουργό τους, το περιεχόμενό τους και την τεχνοτροπία τους. Το έργο αυτό βραβεύτηκε τόσο με εθνική όσο και με ευρωπαϊκή ετικέτα ποιότητας eTwinning.                  </vt:lpstr>
      <vt:lpstr>Η επιτυχία του βασίστηκε σε μεγάλο βαθμό στις ΤΠΕ. Με τη βοήθειά τους προωθήθηκε η επικοινωνία των συνεργαζόμενων σχολείων, μαθητών και εκπαιδευτικών άμεσα και απρόσκοπτα. Οι μαθητές γνώρισαν σημαντικά ιστορικά και γεωγραφικά στοιχεία κάποιων όχι και τόσο γνωστών περιοχών της Ευρώπης που δεν θα μπορούσαν να έχουν μάθει και γνωρίσει με τον παραδοσιακό τρόπο διδασκαλίας μέσα στη σχολική τάξη. Έτσι έγινε ένα μεγάλο και ουσιαστικό βήμα προς την απόκτηση εκ μέρους των μαθητών και των εκπαιδευτικών μιας κοινής Ευρωπαϊκής ταυτότητας ενώ παράλληλα νιώσαμε ιδιαίτερα περήφανοι για την πατρίδα μας και τις ομορφιές της. Επιπλέον, ευαισθητοποιηθήκαμε ως προς την πολυπολιτισμικότητα, τη διαφορετικότητα και την αρμονική συνεργασία προς ένα κοινό ευρωπαϊκό μέλλον.     </vt:lpstr>
      <vt:lpstr>Ο στόχος της παρούσας δράσης είναι  η γνωριμία πολιτισμών μέσω επιλογής ζωγραφικών πινάκων που εμπνέουν, διδάσκουν με τη χρονολογία της δημιουργίας τους, το δημιουργό τους, το περιεχόμενό τους και την τεχνοτροπία τους. Κατακτάται μια γνώση ουσιαστικής σημασίας και δημιουργείται μια διάδραση με την βοήθεια των ΤΠΕ. Επίσης αναπτύσσεται το αίσθημα της συνεργασίας και της πολυπολιτισμικότητας.      </vt:lpstr>
      <vt:lpstr>   Το περιεχόμενο του εργαστηρίου αναπτύσσεται με κεντρικό πυρήνα ένα έργο τέχνης, τη Mona Lisa, και φιλοξενεί πρακτικές οι οποίες θέτουν σε κίνηση δημιουργικές διεργασίες έκφρασης, επικοινωνίας και σύνθεσης που αφορούν την έρευνα γύρω από τη ζωή και το έργο του DaVinci, τα εικαστικά και τη δημιουργική γραφή. Η πολύπλευρη διερεύνηση και μελέτη του θέματος άπτεται πολλών γνωστικών αντικειμένων: ιστορία τέχνης, εικαστικά, λογοτεχνία, μουσική, αγγλική γλώσσα και δημιουργική γραφή. </vt:lpstr>
      <vt:lpstr>Στόχος: Στόχος του εργαστηρίου είναι η παρουσίαση μιας βιωματικής δράσης όπως διεξήχθη με μαθητές γυμνασίου με απώτερο στόχο:  την προσέγγιση και ερμηνεία ενός διάσημου έργου τέχνης μέσω της ευρύτερης παιδαγωγικής (Aronowitz &amp; Giroux, 1991),  την έρευνα γύρω από τη ζωή και το έργο του μεγάλου ζωγράφου – θεωρίες σχετικά με την ταυτότητα του μοντέλου, το χαμόγελο της Mona Lisa, αντίγραφα του πίνακα, την κλοπή του πίνακα, το Λούβρο, τον βανδαλισμό του πίνακα,  τo Leonardo Da Vinci και τη ζωή του, τη δημιουργία εκ νέου μιας καινούριας Mona Lisa, μια εικαστική προσέγγιση που αφορά τις εμπειρίες και την καθημερινή ζωή των μαθητών στη σύγχρονη εποχή,  τη δημιουργική συγγραφή ιστοριών με μυθοπλαστικά στοιχεία εμπνευσμένα από τον πίνακα, το έργο και τη ζωή του ζωγράφου και τα προϊόντα της μαζικής κουλτούρας που αφορούν το κεντρικό πυρήνα του εργαστηρίου, Mona Lisa the painting. </vt:lpstr>
      <vt:lpstr>Μεθοδολογία:  Η υλοποίηση του εργαστηρίου ακολουθεί τις αρχές της μεθόδου project  η οποία μέσα από πολύπλευρες, συνεργατικές και ευέλικτες διδακτικές δραστηριότητες δίνει τη δυνατότητα πολυτροπικής προσέγγισης ενός θέματος.   Είναι ουσιαστική η πολύπλευρη διερεύνηση ενός θέματος στα πλαίσια ενός πρότζεκτ. Αποτελεί έρευνα, δημιουργία και αξιοποίηση πολυτροπικών και διαθεματικών προσεγγίσεων. Ως προς τη διδασκαλία χρειάζεται επιλογή κάποιου μοντέλου για προσανατολισμό και συστηματοποίηση των  διδακτικών στόχων.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παιδιά με ΔΕΠΥ δυσκολεύονται στη γραφή.     Τεχνικές Αντιμετώπισης</dc:title>
  <dc:creator>user</dc:creator>
  <cp:lastModifiedBy>user</cp:lastModifiedBy>
  <cp:revision>74</cp:revision>
  <dcterms:created xsi:type="dcterms:W3CDTF">2016-01-15T18:35:07Z</dcterms:created>
  <dcterms:modified xsi:type="dcterms:W3CDTF">2016-05-21T06:33:33Z</dcterms:modified>
</cp:coreProperties>
</file>