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271" r:id="rId3"/>
    <p:sldId id="270" r:id="rId4"/>
    <p:sldId id="257" r:id="rId5"/>
    <p:sldId id="272" r:id="rId6"/>
    <p:sldId id="258" r:id="rId7"/>
    <p:sldId id="273" r:id="rId8"/>
    <p:sldId id="277" r:id="rId9"/>
    <p:sldId id="269" r:id="rId10"/>
    <p:sldId id="278" r:id="rId11"/>
    <p:sldId id="268" r:id="rId12"/>
    <p:sldId id="275" r:id="rId13"/>
    <p:sldId id="276" r:id="rId14"/>
  </p:sldIdLst>
  <p:sldSz cx="9144000" cy="5143500" type="screen16x9"/>
  <p:notesSz cx="6858000" cy="9144000"/>
  <p:embeddedFontLst>
    <p:embeddedFont>
      <p:font typeface="Consolas" pitchFamily="49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Corbel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Φωτεινό στυλ 2 - Έμφαση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43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5bc80ddd8_1_5:notes"/>
          <p:cNvSpPr txBox="1">
            <a:spLocks noGrp="1"/>
          </p:cNvSpPr>
          <p:nvPr>
            <p:ph type="body" idx="1"/>
          </p:nvPr>
        </p:nvSpPr>
        <p:spPr>
          <a:xfrm>
            <a:off x="685790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95bc80ddd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5bc80ddd8_1_16:notes"/>
          <p:cNvSpPr txBox="1">
            <a:spLocks noGrp="1"/>
          </p:cNvSpPr>
          <p:nvPr>
            <p:ph type="body" idx="1"/>
          </p:nvPr>
        </p:nvSpPr>
        <p:spPr>
          <a:xfrm>
            <a:off x="685790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95bc80ddd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5bc80ddd8_1_16:notes"/>
          <p:cNvSpPr txBox="1">
            <a:spLocks noGrp="1"/>
          </p:cNvSpPr>
          <p:nvPr>
            <p:ph type="body" idx="1"/>
          </p:nvPr>
        </p:nvSpPr>
        <p:spPr>
          <a:xfrm>
            <a:off x="685790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95bc80ddd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723f5408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723f5408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723f5408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723f5408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5148c2944_1_306:notes"/>
          <p:cNvSpPr txBox="1">
            <a:spLocks noGrp="1"/>
          </p:cNvSpPr>
          <p:nvPr>
            <p:ph type="body" idx="1"/>
          </p:nvPr>
        </p:nvSpPr>
        <p:spPr>
          <a:xfrm>
            <a:off x="685790" y="4343385"/>
            <a:ext cx="548638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95148c2944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317500" algn="l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🢭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Διαφάνεια τίτλου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221769" y="510358"/>
            <a:ext cx="9144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>
            <a:lvl1pPr marR="12700"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700"/>
              <a:buFont typeface="Consolas"/>
              <a:buNone/>
              <a:defRPr sz="3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1550" rIns="83100" bIns="415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55291" y="3785545"/>
            <a:ext cx="73152" cy="1268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4828952" y="805416"/>
            <a:ext cx="4322136" cy="4343400"/>
          </a:xfrm>
          <a:custGeom>
            <a:avLst/>
            <a:gdLst/>
            <a:ahLst/>
            <a:cxnLst/>
            <a:rect l="l" t="t" r="r" b="b"/>
            <a:pathLst>
              <a:path w="2736" h="3648" extrusionOk="0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9525" cap="flat" cmpd="sng">
            <a:solidFill>
              <a:schemeClr val="accent2">
                <a:alpha val="5294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373966" y="0"/>
            <a:ext cx="5514536" cy="4961499"/>
          </a:xfrm>
          <a:custGeom>
            <a:avLst/>
            <a:gdLst/>
            <a:ahLst/>
            <a:cxnLst/>
            <a:rect l="l" t="t" r="r" b="b"/>
            <a:pathLst>
              <a:path w="3504" h="4128" extrusionOk="0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9525" cap="flat" cmpd="sng">
            <a:solidFill>
              <a:schemeClr val="accent2">
                <a:alpha val="5294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18"/>
          <p:cNvSpPr/>
          <p:nvPr/>
        </p:nvSpPr>
        <p:spPr>
          <a:xfrm rot="5194582">
            <a:off x="4975469" y="964356"/>
            <a:ext cx="3088118" cy="1188227"/>
          </a:xfrm>
          <a:custGeom>
            <a:avLst/>
            <a:gdLst/>
            <a:ahLst/>
            <a:cxnLst/>
            <a:rect l="l" t="t" r="r" b="b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5943600" y="0"/>
            <a:ext cx="2743200" cy="3200400"/>
          </a:xfrm>
          <a:custGeom>
            <a:avLst/>
            <a:gdLst/>
            <a:ahLst/>
            <a:cxnLst/>
            <a:rect l="l" t="t" r="r" b="b"/>
            <a:pathLst>
              <a:path w="1728" h="2688" extrusionOk="0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5943600" y="3200400"/>
            <a:ext cx="3200400" cy="857250"/>
          </a:xfrm>
          <a:custGeom>
            <a:avLst/>
            <a:gdLst/>
            <a:ahLst/>
            <a:cxnLst/>
            <a:rect l="l" t="t" r="r" b="b"/>
            <a:pathLst>
              <a:path w="2016" h="720" extrusionOk="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5943600" y="0"/>
            <a:ext cx="1371600" cy="3200400"/>
          </a:xfrm>
          <a:custGeom>
            <a:avLst/>
            <a:gdLst/>
            <a:ahLst/>
            <a:cxnLst/>
            <a:rect l="l" t="t" r="r" b="b"/>
            <a:pathLst>
              <a:path w="864" h="2688" extrusionOk="0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5948364" y="3184923"/>
            <a:ext cx="2090737" cy="1958578"/>
          </a:xfrm>
          <a:custGeom>
            <a:avLst/>
            <a:gdLst/>
            <a:ahLst/>
            <a:cxnLst/>
            <a:rect l="l" t="t" r="r" b="b"/>
            <a:pathLst>
              <a:path w="1317" h="1645" extrusionOk="0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5943600" y="3200400"/>
            <a:ext cx="1600200" cy="1943100"/>
          </a:xfrm>
          <a:custGeom>
            <a:avLst/>
            <a:gdLst/>
            <a:ahLst/>
            <a:cxnLst/>
            <a:rect l="l" t="t" r="r" b="b"/>
            <a:pathLst>
              <a:path w="1008" h="1632" extrusionOk="0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5943600" y="1028700"/>
            <a:ext cx="3200400" cy="2171700"/>
          </a:xfrm>
          <a:custGeom>
            <a:avLst/>
            <a:gdLst/>
            <a:ahLst/>
            <a:cxnLst/>
            <a:rect l="l" t="t" r="r" b="b"/>
            <a:pathLst>
              <a:path w="2016" h="1824" extrusionOk="0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5943600" y="1314450"/>
            <a:ext cx="3200400" cy="1885950"/>
          </a:xfrm>
          <a:custGeom>
            <a:avLst/>
            <a:gdLst/>
            <a:ahLst/>
            <a:cxnLst/>
            <a:rect l="l" t="t" r="r" b="b"/>
            <a:pathLst>
              <a:path w="2016" h="1584" extrusionOk="0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990600" y="3200400"/>
            <a:ext cx="4953000" cy="1943100"/>
          </a:xfrm>
          <a:custGeom>
            <a:avLst/>
            <a:gdLst/>
            <a:ahLst/>
            <a:cxnLst/>
            <a:rect l="l" t="t" r="r" b="b"/>
            <a:pathLst>
              <a:path w="3120" h="1632" extrusionOk="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533399" y="3200400"/>
            <a:ext cx="5334000" cy="1943100"/>
          </a:xfrm>
          <a:custGeom>
            <a:avLst/>
            <a:gdLst/>
            <a:ahLst/>
            <a:cxnLst/>
            <a:rect l="l" t="t" r="r" b="b"/>
            <a:pathLst>
              <a:path w="3360" h="1632" extrusionOk="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366824" y="1828800"/>
            <a:ext cx="5638800" cy="1371600"/>
          </a:xfrm>
          <a:custGeom>
            <a:avLst/>
            <a:gdLst/>
            <a:ahLst/>
            <a:cxnLst/>
            <a:rect l="l" t="t" r="r" b="b"/>
            <a:pathLst>
              <a:path w="3552" h="1152" extrusionOk="0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366824" y="1600200"/>
            <a:ext cx="5638800" cy="1600200"/>
          </a:xfrm>
          <a:custGeom>
            <a:avLst/>
            <a:gdLst/>
            <a:ahLst/>
            <a:cxnLst/>
            <a:rect l="l" t="t" r="r" b="b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4572000" y="3200400"/>
            <a:ext cx="1371600" cy="1943100"/>
          </a:xfrm>
          <a:custGeom>
            <a:avLst/>
            <a:gdLst/>
            <a:ahLst/>
            <a:cxnLst/>
            <a:rect l="l" t="t" r="r" b="b"/>
            <a:pathLst>
              <a:path w="864" h="1632" extrusionOk="0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00" tIns="41550" rIns="83100" bIns="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7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lt1"/>
                </a:solidFill>
              </a:defRPr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58150" rIns="83100" bIns="415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400"/>
              <a:buFont typeface="Consolas"/>
              <a:buNone/>
              <a:defRPr sz="3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1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18"/>
          <p:cNvSpPr/>
          <p:nvPr/>
        </p:nvSpPr>
        <p:spPr>
          <a:xfrm flipH="1">
            <a:off x="448451" y="510358"/>
            <a:ext cx="9144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Google Shape;120;p18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Δύο περιεχόμενα" type="twoObj">
  <p:cSld name="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64344" y="1327876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6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2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6550" algn="l">
              <a:spcBef>
                <a:spcPts val="300"/>
              </a:spcBef>
              <a:spcAft>
                <a:spcPts val="0"/>
              </a:spcAft>
              <a:buSzPts val="1700"/>
              <a:buChar char="🢝"/>
              <a:defRPr sz="1700"/>
            </a:lvl4pPr>
            <a:lvl5pPr marL="2286000" lvl="4" indent="-336550" algn="l">
              <a:spcBef>
                <a:spcPts val="300"/>
              </a:spcBef>
              <a:spcAft>
                <a:spcPts val="0"/>
              </a:spcAft>
              <a:buSzPts val="1700"/>
              <a:buChar char="●"/>
              <a:defRPr sz="17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655344" y="1327876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6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2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6550" algn="l">
              <a:spcBef>
                <a:spcPts val="300"/>
              </a:spcBef>
              <a:spcAft>
                <a:spcPts val="0"/>
              </a:spcAft>
              <a:buSzPts val="1700"/>
              <a:buChar char="🢝"/>
              <a:defRPr sz="1700"/>
            </a:lvl4pPr>
            <a:lvl5pPr marL="2286000" lvl="4" indent="-336550" algn="l">
              <a:spcBef>
                <a:spcPts val="300"/>
              </a:spcBef>
              <a:spcAft>
                <a:spcPts val="0"/>
              </a:spcAft>
              <a:buSzPts val="1700"/>
              <a:buChar char="●"/>
              <a:defRPr sz="17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Σύγκριση" type="twoTxTwoObj">
  <p:cSld name="TWO_OBJECTS_WITH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700"/>
              <a:buFont typeface="Consolas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8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17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2"/>
          </p:nvPr>
        </p:nvSpPr>
        <p:spPr>
          <a:xfrm>
            <a:off x="4645025" y="1357312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8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17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3"/>
          </p:nvPr>
        </p:nvSpPr>
        <p:spPr>
          <a:xfrm>
            <a:off x="457200" y="1844278"/>
            <a:ext cx="4040188" cy="296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3556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🢭"/>
              <a:defRPr sz="1800"/>
            </a:lvl2pPr>
            <a:lvl3pPr marL="1371600" lvl="2" indent="-336550" algn="l">
              <a:spcBef>
                <a:spcPts val="3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🢝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4"/>
          </p:nvPr>
        </p:nvSpPr>
        <p:spPr>
          <a:xfrm>
            <a:off x="4645025" y="1844278"/>
            <a:ext cx="4041775" cy="296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3556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🢭"/>
              <a:defRPr sz="1800"/>
            </a:lvl2pPr>
            <a:lvl3pPr marL="1371600" lvl="2" indent="-336550" algn="l">
              <a:spcBef>
                <a:spcPts val="3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🢝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p20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20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20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700"/>
              <a:buFont typeface="Consolas"/>
              <a:buNone/>
              <a:defRPr sz="37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Κενή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685800" y="204788"/>
            <a:ext cx="822960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300"/>
              <a:buFont typeface="Consolas"/>
              <a:buNone/>
              <a:defRPr sz="3300" b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685800" y="1076325"/>
            <a:ext cx="2514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7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3429000" y="1076325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400050" algn="l">
              <a:spcBef>
                <a:spcPts val="600"/>
              </a:spcBef>
              <a:spcAft>
                <a:spcPts val="0"/>
              </a:spcAft>
              <a:buSzPts val="2700"/>
              <a:buChar char="▪"/>
              <a:defRPr sz="2900"/>
            </a:lvl1pPr>
            <a:lvl2pPr marL="914400" lvl="1" indent="-374650" algn="l">
              <a:spcBef>
                <a:spcPts val="500"/>
              </a:spcBef>
              <a:spcAft>
                <a:spcPts val="0"/>
              </a:spcAft>
              <a:buSzPts val="2300"/>
              <a:buChar char="🢭"/>
              <a:defRPr sz="26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66" name="Google Shape;166;p24"/>
          <p:cNvCxnSpPr/>
          <p:nvPr/>
        </p:nvCxnSpPr>
        <p:spPr>
          <a:xfrm>
            <a:off x="363195" y="1413771"/>
            <a:ext cx="8782622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7" name="Google Shape;167;p24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68" name="Google Shape;168;p24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24"/>
            <p:cNvCxnSpPr/>
            <p:nvPr/>
          </p:nvCxnSpPr>
          <p:spPr>
            <a:xfrm rot="5400000" flipH="1">
              <a:off x="6685888" y="1391257"/>
              <a:ext cx="125755" cy="427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24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914400" y="330939"/>
            <a:ext cx="6858000" cy="52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900"/>
              <a:buFont typeface="Consolas"/>
              <a:buNone/>
              <a:defRPr sz="1900" b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>
            <a:spLocks noGrp="1"/>
          </p:cNvSpPr>
          <p:nvPr>
            <p:ph type="pic" idx="2"/>
          </p:nvPr>
        </p:nvSpPr>
        <p:spPr>
          <a:xfrm>
            <a:off x="368032" y="1420336"/>
            <a:ext cx="8778240" cy="3720108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914400" y="862608"/>
            <a:ext cx="68580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300">
                <a:solidFill>
                  <a:srgbClr val="FFFFFF"/>
                </a:solidFill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SzPts val="1000"/>
              <a:buChar char="🢭"/>
              <a:defRPr sz="11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🢝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●"/>
              <a:defRPr sz="8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grpSp>
        <p:nvGrpSpPr>
          <p:cNvPr id="174" name="Google Shape;174;p24"/>
          <p:cNvGrpSpPr/>
          <p:nvPr/>
        </p:nvGrpSpPr>
        <p:grpSpPr>
          <a:xfrm rot="5400000">
            <a:off x="8683577" y="1012641"/>
            <a:ext cx="99572" cy="128466"/>
            <a:chOff x="6668087" y="1297746"/>
            <a:chExt cx="161840" cy="156602"/>
          </a:xfrm>
        </p:grpSpPr>
        <p:cxnSp>
          <p:nvCxnSpPr>
            <p:cNvPr id="175" name="Google Shape;175;p24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24"/>
            <p:cNvCxnSpPr/>
            <p:nvPr/>
          </p:nvCxnSpPr>
          <p:spPr>
            <a:xfrm rot="5400000" flipH="1">
              <a:off x="6685888" y="1391257"/>
              <a:ext cx="125755" cy="427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24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8" name="Google Shape;178;p24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79" name="Google Shape;179;p24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24"/>
            <p:cNvCxnSpPr/>
            <p:nvPr/>
          </p:nvCxnSpPr>
          <p:spPr>
            <a:xfrm rot="5400000" flipH="1">
              <a:off x="6685888" y="1391257"/>
              <a:ext cx="125755" cy="427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24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2" name="Google Shape;182;p24"/>
          <p:cNvSpPr txBox="1">
            <a:spLocks noGrp="1"/>
          </p:cNvSpPr>
          <p:nvPr>
            <p:ph type="dt" idx="10"/>
          </p:nvPr>
        </p:nvSpPr>
        <p:spPr>
          <a:xfrm>
            <a:off x="6477000" y="4162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ftr" idx="11"/>
          </p:nvPr>
        </p:nvSpPr>
        <p:spPr>
          <a:xfrm>
            <a:off x="914400" y="41624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8610600" y="4162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 rot="5400000">
            <a:off x="3086100" y="-834030"/>
            <a:ext cx="3429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317500" algn="l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🢭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 rot="5400000">
            <a:off x="5425678" y="1409702"/>
            <a:ext cx="4388644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 rot="5400000">
            <a:off x="1348978" y="-533398"/>
            <a:ext cx="4388644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lvl="0" indent="-317500" algn="l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🢭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255291" y="3785545"/>
            <a:ext cx="73152" cy="1268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21769" y="510358"/>
            <a:ext cx="9144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83100" tIns="41550" rIns="83100" bIns="41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700"/>
              <a:buFont typeface="Consolas"/>
              <a:buNone/>
              <a:defRPr sz="37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t" anchorCtr="0">
            <a:normAutofit/>
          </a:bodyPr>
          <a:lstStyle>
            <a:lvl1pPr marL="457200" marR="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Noto Sans Symbols"/>
              <a:buChar char="▪"/>
              <a:defRPr sz="2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🢭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68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■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Noto Sans Symbols"/>
              <a:buChar char="●"/>
              <a:defRPr sz="1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00" tIns="41550" rIns="83100" bIns="4155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eleni\Documents\&#924;&#949;&#964;&#945;&#960;&#964;&#965;&#967;&#953;&#945;&#954;&#972;%20&#916;&#953;&#959;&#943;&#954;&#951;&#963;&#951;%20&#917;&#954;&#960;&#945;&#953;&#948;&#949;&#965;&#964;&#953;&#954;&#974;&#957;%20&#924;&#959;&#957;&#940;&#948;&#969;&#957;\&#924;&#953;&#954;&#961;&#959;&#948;&#953;&#948;&#945;&#963;&#954;&#945;&#955;&#943;&#945;\&#916;&#951;&#956;&#942;&#964;&#961;&#951;&#962;_&#917;&#952;&#953;&#963;&#956;&#972;&#962;.mp4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docs.google.com/presentation/d/19svQMq3YWOJ4690T_Kf9DAyzVAqO4Uy3yokBOHue3nc/edit?usp=sharing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l/resource/63248540/%ce%b5%ce%b8%ce%b9%cf%83%ce%bc%cf%8c%cf%82-%cf%83%cf%84%ce%bf-%ce%b4%ce%b9%ce%b1%ce%b4%ce%af%ce%ba%cf%84%cf%85%ce%b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015999" y="1236372"/>
            <a:ext cx="55438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l-G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Droid Sans Mono"/>
              </a:rPr>
              <a:t>Εθισμός στο Διαδίκτυο</a:t>
            </a:r>
            <a:endParaRPr lang="el-G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Droid Sans Mono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751200" y="2484000"/>
            <a:ext cx="36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16.2 Θέματα ασφάλειας και προστασίας στο διαδίκτυο</a:t>
            </a:r>
            <a:endParaRPr lang="el-G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546242" y="3309870"/>
            <a:ext cx="406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Ελένη </a:t>
            </a:r>
            <a:r>
              <a:rPr lang="el-GR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Μουδατσάκη</a:t>
            </a:r>
            <a:endParaRPr lang="el-GR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5 - Εικόνα" descr="αρχείο λήψης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27" y="2859110"/>
            <a:ext cx="2580456" cy="193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/>
          <p:nvPr/>
        </p:nvSpPr>
        <p:spPr>
          <a:xfrm>
            <a:off x="572054" y="349847"/>
            <a:ext cx="7818120" cy="4663440"/>
          </a:xfrm>
          <a:custGeom>
            <a:avLst/>
            <a:gdLst/>
            <a:ahLst/>
            <a:cxnLst/>
            <a:rect l="l" t="t" r="r" b="b"/>
            <a:pathLst>
              <a:path w="9144000" h="6858000" extrusionOk="0">
                <a:moveTo>
                  <a:pt x="9143999" y="6857999"/>
                </a:move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close/>
              </a:path>
            </a:pathLst>
          </a:custGeom>
          <a:solidFill>
            <a:srgbClr val="BAE0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1235451" y="413241"/>
            <a:ext cx="6776700" cy="4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58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500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Να θυµάσαι ότι </a:t>
            </a:r>
            <a:r>
              <a:rPr lang="el" sz="3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sz="35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l" sz="3500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εσύ είσαι υπεύθυνος για τη</a:t>
            </a:r>
            <a:endParaRPr sz="3500" b="1" dirty="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12700" marR="0" lvl="0" indent="0" algn="ctr" rtl="0">
              <a:lnSpc>
                <a:spcPct val="149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500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συµπεριφορά σου</a:t>
            </a:r>
            <a:r>
              <a:rPr lang="el" sz="3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" sz="3500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και </a:t>
            </a:r>
            <a:r>
              <a:rPr lang="el" sz="3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µ</a:t>
            </a:r>
            <a:r>
              <a:rPr lang="el" sz="3500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όνο  εσύ </a:t>
            </a:r>
            <a:r>
              <a:rPr lang="el" sz="3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µ</a:t>
            </a:r>
            <a:r>
              <a:rPr lang="el" sz="3500" b="1" dirty="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πορείς να την ελέγξεις</a:t>
            </a:r>
            <a:r>
              <a:rPr lang="el" sz="3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500" b="1" dirty="0">
              <a:solidFill>
                <a:schemeClr val="dk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298879" y="3696237"/>
            <a:ext cx="4675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524562" y="3874490"/>
            <a:ext cx="3978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Ερωτήσεις;</a:t>
            </a:r>
            <a:endParaRPr lang="el-G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27"/>
          <p:cNvSpPr txBox="1">
            <a:spLocks/>
          </p:cNvSpPr>
          <p:nvPr/>
        </p:nvSpPr>
        <p:spPr>
          <a:xfrm>
            <a:off x="1191296" y="187993"/>
            <a:ext cx="6155450" cy="5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25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500"/>
              <a:buFont typeface="Droid Sans Mono"/>
              <a:buNone/>
              <a:tabLst/>
              <a:defRPr/>
            </a:pPr>
            <a:r>
              <a:rPr lang="el-GR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Στο επόμενο μάθημα…</a:t>
            </a:r>
            <a:endParaRPr kumimoji="0" lang="el-GR" sz="3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76140" y="1296086"/>
            <a:ext cx="784967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1600" b="1" dirty="0" smtClean="0">
                <a:ln/>
                <a:solidFill>
                  <a:schemeClr val="accent3"/>
                </a:solidFill>
                <a:latin typeface="Droid Sans Mono"/>
              </a:rPr>
              <a:t>Από τί μπορεί να μολυνθεί ο υπολογιστής μας;</a:t>
            </a:r>
            <a:endParaRPr lang="el-GR" sz="1600" b="1" dirty="0" smtClean="0">
              <a:ln/>
              <a:solidFill>
                <a:schemeClr val="accent3"/>
              </a:solidFill>
              <a:latin typeface="Droid Sans Mono"/>
            </a:endParaRPr>
          </a:p>
          <a:p>
            <a:endParaRPr lang="el-GR" sz="1600" b="1" dirty="0" smtClean="0">
              <a:ln/>
              <a:solidFill>
                <a:schemeClr val="accent3"/>
              </a:solidFill>
            </a:endParaRPr>
          </a:p>
          <a:p>
            <a:r>
              <a:rPr lang="el-GR" sz="1600" b="1" dirty="0" smtClean="0">
                <a:ln/>
                <a:solidFill>
                  <a:schemeClr val="accent3"/>
                </a:solidFill>
              </a:rPr>
              <a:t>Πώς μπορούμε να </a:t>
            </a:r>
            <a:r>
              <a:rPr lang="el-GR" sz="1600" b="1" dirty="0" smtClean="0">
                <a:ln/>
                <a:solidFill>
                  <a:schemeClr val="accent3"/>
                </a:solidFill>
              </a:rPr>
              <a:t>το </a:t>
            </a:r>
            <a:r>
              <a:rPr lang="el-GR" sz="1600" b="1" dirty="0" smtClean="0">
                <a:ln/>
                <a:solidFill>
                  <a:schemeClr val="accent3"/>
                </a:solidFill>
              </a:rPr>
              <a:t>προλάβουμε?</a:t>
            </a:r>
          </a:p>
          <a:p>
            <a:endParaRPr lang="el-GR" sz="1600" b="1" dirty="0" smtClean="0">
              <a:ln/>
              <a:solidFill>
                <a:schemeClr val="accent3"/>
              </a:solidFill>
            </a:endParaRPr>
          </a:p>
          <a:p>
            <a:r>
              <a:rPr lang="el-GR" sz="1600" b="1" dirty="0" smtClean="0">
                <a:ln/>
                <a:solidFill>
                  <a:schemeClr val="accent3"/>
                </a:solidFill>
              </a:rPr>
              <a:t>Πώς μπορούμε να </a:t>
            </a:r>
            <a:r>
              <a:rPr lang="el-GR" sz="1600" b="1" dirty="0" smtClean="0">
                <a:ln/>
                <a:solidFill>
                  <a:schemeClr val="accent3"/>
                </a:solidFill>
              </a:rPr>
              <a:t>το </a:t>
            </a:r>
            <a:r>
              <a:rPr lang="el-GR" sz="1600" b="1" dirty="0" smtClean="0">
                <a:ln/>
                <a:solidFill>
                  <a:schemeClr val="accent3"/>
                </a:solidFill>
              </a:rPr>
              <a:t>αντιμετωπίσουμε?</a:t>
            </a:r>
          </a:p>
          <a:p>
            <a:endParaRPr lang="el-GR" b="1" dirty="0" smtClean="0">
              <a:ln/>
              <a:solidFill>
                <a:schemeClr val="accent3"/>
              </a:solidFill>
            </a:endParaRPr>
          </a:p>
          <a:p>
            <a:endParaRPr lang="el-G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2" name="11 - Εικόνα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67" y="3548773"/>
            <a:ext cx="2095500" cy="1394460"/>
          </a:xfrm>
          <a:prstGeom prst="rect">
            <a:avLst/>
          </a:prstGeom>
        </p:spPr>
      </p:pic>
      <p:pic>
        <p:nvPicPr>
          <p:cNvPr id="13" name="12 - Εικόνα" descr="αρχείο λήψης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070" y="2088109"/>
            <a:ext cx="2286000" cy="128016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93443" y="3095319"/>
            <a:ext cx="52255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Ευχαριστώ πολύ!</a:t>
            </a:r>
            <a:endParaRPr lang="el-GR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041302" y="705527"/>
            <a:ext cx="4816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b="1" dirty="0" smtClean="0">
                <a:solidFill>
                  <a:schemeClr val="bg1"/>
                </a:solidFill>
              </a:rPr>
              <a:t>Μην αφήνεις μια οθόνη, να σου κλέβει τη ζωή</a:t>
            </a:r>
            <a:r>
              <a:rPr lang="el-GR" sz="1800" b="1" dirty="0" smtClean="0">
                <a:solidFill>
                  <a:schemeClr val="bg1"/>
                </a:solidFill>
              </a:rPr>
              <a:t>,</a:t>
            </a:r>
            <a:r>
              <a:rPr lang="el-GR" sz="1800" dirty="0" smtClean="0">
                <a:solidFill>
                  <a:schemeClr val="bg1"/>
                </a:solidFill>
              </a:rPr>
              <a:t> </a:t>
            </a:r>
            <a:r>
              <a:rPr lang="el-GR" sz="1800" b="1" dirty="0" smtClean="0">
                <a:solidFill>
                  <a:schemeClr val="bg1"/>
                </a:solidFill>
              </a:rPr>
              <a:t>κλείσε λίγο το </a:t>
            </a:r>
            <a:r>
              <a:rPr lang="el-GR" sz="1800" b="1" dirty="0" err="1" smtClean="0">
                <a:solidFill>
                  <a:schemeClr val="bg1"/>
                </a:solidFill>
              </a:rPr>
              <a:t>Wi</a:t>
            </a:r>
            <a:r>
              <a:rPr lang="el-GR" sz="1800" b="1" dirty="0" smtClean="0">
                <a:solidFill>
                  <a:schemeClr val="bg1"/>
                </a:solidFill>
              </a:rPr>
              <a:t>-</a:t>
            </a:r>
            <a:r>
              <a:rPr lang="el-GR" sz="1800" b="1" dirty="0" err="1" smtClean="0">
                <a:solidFill>
                  <a:schemeClr val="bg1"/>
                </a:solidFill>
              </a:rPr>
              <a:t>Fi</a:t>
            </a:r>
            <a:r>
              <a:rPr lang="el-GR" sz="1800" b="1" dirty="0" smtClean="0">
                <a:solidFill>
                  <a:schemeClr val="bg1"/>
                </a:solidFill>
              </a:rPr>
              <a:t>, ζήσε αληθινά κι </a:t>
            </a:r>
            <a:r>
              <a:rPr lang="el-GR" sz="1800" b="1" dirty="0" smtClean="0">
                <a:solidFill>
                  <a:schemeClr val="bg1"/>
                </a:solidFill>
              </a:rPr>
              <a:t>εσύ!</a:t>
            </a:r>
            <a:endParaRPr lang="el-GR" sz="1800" dirty="0" smtClean="0">
              <a:solidFill>
                <a:schemeClr val="bg1"/>
              </a:solidFill>
            </a:endParaRPr>
          </a:p>
          <a:p>
            <a:r>
              <a:rPr lang="el-GR" sz="1800" b="1" dirty="0" smtClean="0">
                <a:solidFill>
                  <a:schemeClr val="bg1"/>
                </a:solidFill>
              </a:rPr>
              <a:t>Βγες </a:t>
            </a:r>
            <a:r>
              <a:rPr lang="el-GR" sz="1800" b="1" dirty="0" smtClean="0">
                <a:solidFill>
                  <a:schemeClr val="bg1"/>
                </a:solidFill>
              </a:rPr>
              <a:t>έξω, δες τον ήλιο, μίλα με αληθινούς,</a:t>
            </a:r>
            <a:r>
              <a:rPr lang="el-GR" sz="1800" dirty="0" smtClean="0">
                <a:solidFill>
                  <a:schemeClr val="bg1"/>
                </a:solidFill>
              </a:rPr>
              <a:t/>
            </a:r>
            <a:br>
              <a:rPr lang="el-GR" sz="1800" dirty="0" smtClean="0">
                <a:solidFill>
                  <a:schemeClr val="bg1"/>
                </a:solidFill>
              </a:rPr>
            </a:br>
            <a:r>
              <a:rPr lang="el-GR" sz="1800" b="1" dirty="0" smtClean="0">
                <a:solidFill>
                  <a:schemeClr val="bg1"/>
                </a:solidFill>
              </a:rPr>
              <a:t>ο </a:t>
            </a:r>
            <a:r>
              <a:rPr lang="el-GR" sz="1800" b="1" dirty="0" smtClean="0">
                <a:solidFill>
                  <a:schemeClr val="bg1"/>
                </a:solidFill>
              </a:rPr>
              <a:t>κόσμος είναι όμορφος, μην τον βλέπεις με φακούς!</a:t>
            </a:r>
            <a:endParaRPr lang="el-G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27"/>
          <p:cNvSpPr txBox="1">
            <a:spLocks/>
          </p:cNvSpPr>
          <p:nvPr/>
        </p:nvSpPr>
        <p:spPr>
          <a:xfrm>
            <a:off x="1191296" y="187993"/>
            <a:ext cx="6155450" cy="5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25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500"/>
              <a:buFont typeface="Droid Sans Mono"/>
              <a:buNone/>
              <a:tabLst/>
              <a:defRPr/>
            </a:pPr>
            <a:r>
              <a:rPr lang="el-GR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Στο προηγούμενο μάθημα…</a:t>
            </a:r>
            <a:endParaRPr kumimoji="0" lang="el-GR" sz="3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804929" y="742295"/>
            <a:ext cx="766936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b="1" dirty="0" smtClean="0">
                <a:ln/>
                <a:solidFill>
                  <a:schemeClr val="accent3"/>
                </a:solidFill>
                <a:latin typeface="Droid Sans Mono"/>
              </a:rPr>
              <a:t>Το διαδίκτυο μας προσφέρει :</a:t>
            </a:r>
          </a:p>
          <a:p>
            <a:endParaRPr lang="el-GR" b="1" dirty="0" smtClean="0">
              <a:ln/>
              <a:solidFill>
                <a:schemeClr val="accent3"/>
              </a:solidFill>
            </a:endParaRPr>
          </a:p>
          <a:p>
            <a:endParaRPr lang="el-GR" b="1" dirty="0" smtClean="0">
              <a:ln/>
              <a:solidFill>
                <a:schemeClr val="accent3"/>
              </a:solidFill>
            </a:endParaRPr>
          </a:p>
          <a:p>
            <a:endParaRPr lang="el-G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3 - Εικόνα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542" y="3150173"/>
            <a:ext cx="2095500" cy="1394460"/>
          </a:xfrm>
          <a:prstGeom prst="rect">
            <a:avLst/>
          </a:prstGeom>
        </p:spPr>
      </p:pic>
      <p:pic>
        <p:nvPicPr>
          <p:cNvPr id="5" name="4 - Εικόνα" descr="ent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85" y="3126755"/>
            <a:ext cx="2517821" cy="1632649"/>
          </a:xfrm>
          <a:prstGeom prst="rect">
            <a:avLst/>
          </a:prstGeom>
        </p:spPr>
      </p:pic>
      <p:pic>
        <p:nvPicPr>
          <p:cNvPr id="6" name="5 - Εικόνα" descr="ed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14" y="1349466"/>
            <a:ext cx="2278380" cy="1280160"/>
          </a:xfrm>
          <a:prstGeom prst="rect">
            <a:avLst/>
          </a:prstGeom>
        </p:spPr>
      </p:pic>
      <p:pic>
        <p:nvPicPr>
          <p:cNvPr id="7" name="6 - Εικόνα" descr="c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258" y="1194453"/>
            <a:ext cx="2240280" cy="1310640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1152659" y="2691685"/>
            <a:ext cx="166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Εκπαίδευση</a:t>
            </a:r>
            <a:endParaRPr lang="el-G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572000" y="2562896"/>
            <a:ext cx="1725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Επικοινωνία</a:t>
            </a:r>
            <a:endParaRPr lang="el-G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620851" y="4797380"/>
            <a:ext cx="2015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Ψυχαγωγία</a:t>
            </a:r>
            <a:endParaRPr lang="el-G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272011" y="4642834"/>
            <a:ext cx="1680693" cy="31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Εργασία</a:t>
            </a:r>
            <a:endParaRPr lang="el-G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606389" y="217553"/>
            <a:ext cx="7772400" cy="50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" rIns="0" bIns="0" anchor="t" anchorCtr="0">
            <a:spAutoFit/>
          </a:bodyPr>
          <a:lstStyle/>
          <a:p>
            <a:pPr marL="12700" lvl="0" algn="ctr">
              <a:buSzPts val="3700"/>
            </a:pPr>
            <a:r>
              <a:rPr lang="el" sz="3200" dirty="0" smtClean="0">
                <a:latin typeface="Droid Sans Mono"/>
                <a:ea typeface="Droid Sans Mono"/>
                <a:cs typeface="Droid Sans Mono"/>
                <a:sym typeface="Droid Sans Mono"/>
              </a:rPr>
              <a:t>Εξάρτηση από το διαδίκτυο – Εθισμός</a:t>
            </a:r>
            <a:r>
              <a:rPr lang="en-AU" sz="3200" dirty="0" smtClean="0">
                <a:latin typeface="Droid Sans Mono"/>
                <a:ea typeface="Droid Sans Mono"/>
                <a:cs typeface="Droid Sans Mono"/>
                <a:sym typeface="Droid Sans Mono"/>
              </a:rPr>
              <a:t>..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1023114" y="845440"/>
            <a:ext cx="6900300" cy="56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Είναι η </a:t>
            </a:r>
            <a:r>
              <a:rPr lang="el" sz="1800" dirty="0" smtClean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υπερβολική χρήση </a:t>
            </a:r>
            <a:r>
              <a:rPr lang="el" sz="18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του διαδικτύου που </a:t>
            </a:r>
            <a:r>
              <a:rPr lang="el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παρεμβαίνει στην προσωπική ζωή!</a:t>
            </a:r>
            <a:endParaRPr sz="1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1030310" y="1668358"/>
            <a:ext cx="782391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orbel"/>
              </a:rPr>
              <a:t>Πολλοί νέοι στις μέρες μας περνούν πολλές ώρες μπροστά σε μία οθόνη και </a:t>
            </a:r>
            <a:r>
              <a:rPr lang="el" sz="1800" dirty="0">
                <a:solidFill>
                  <a:schemeClr val="accent2"/>
                </a:solidFill>
                <a:latin typeface="Tahoma"/>
                <a:ea typeface="Tahoma"/>
                <a:cs typeface="Tahoma"/>
                <a:sym typeface="Corbel"/>
              </a:rPr>
              <a:t>παραμελούν</a:t>
            </a:r>
            <a:r>
              <a:rPr lang="el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orbel"/>
              </a:rPr>
              <a:t> την υπόλοιπη ζωή τους</a:t>
            </a:r>
            <a:r>
              <a:rPr lang="el" sz="18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Corbel"/>
              </a:rPr>
              <a:t>!</a:t>
            </a:r>
            <a:endParaRPr lang="el" sz="1800" dirty="0">
              <a:solidFill>
                <a:schemeClr val="lt1"/>
              </a:solidFill>
              <a:latin typeface="Tahoma"/>
              <a:ea typeface="Tahoma"/>
              <a:cs typeface="Tahoma"/>
              <a:sym typeface="Corbel"/>
            </a:endParaRPr>
          </a:p>
        </p:txBody>
      </p:sp>
      <p:pic>
        <p:nvPicPr>
          <p:cNvPr id="5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785" y="2640169"/>
            <a:ext cx="4707229" cy="250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Δημήτρης_Εθισμό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3957" y="-1"/>
            <a:ext cx="6378713" cy="4784035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43339" y="351183"/>
            <a:ext cx="2067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1. Πιστεύετε ότι ο Δημήτρης είναι εθισμένος στο διαδίκτυο;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36104" y="1537252"/>
            <a:ext cx="14908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2. Πώς έχει επηρεαστεί η σωματική υγεία του Δημήτρη;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95739" y="2928730"/>
            <a:ext cx="147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3. Πώς έχει επηρεαστεί η κοινωνική ζωή του Δημήτρη;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75860" y="4128052"/>
            <a:ext cx="203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4. Γνωρίζετε παρόμοια περίπτωση με αυτήν του Δημήτρη;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7" name="6 - Εικόνα" descr="αρχείο λήψης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959" y="2203897"/>
            <a:ext cx="777562" cy="777562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5042079" y="1307205"/>
            <a:ext cx="194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Ο Δημήτρης </a:t>
            </a:r>
            <a:r>
              <a:rPr lang="en-A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3325178" y="328488"/>
            <a:ext cx="25134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500"/>
              <a:buFont typeface="Consolas"/>
              <a:buNone/>
            </a:pPr>
            <a:r>
              <a:rPr lang="el" sz="3500" dirty="0"/>
              <a:t>Επιπτώσεις</a:t>
            </a:r>
            <a:endParaRPr sz="3500" dirty="0"/>
          </a:p>
        </p:txBody>
      </p:sp>
      <p:sp>
        <p:nvSpPr>
          <p:cNvPr id="215" name="Google Shape;215;p29"/>
          <p:cNvSpPr txBox="1"/>
          <p:nvPr/>
        </p:nvSpPr>
        <p:spPr>
          <a:xfrm>
            <a:off x="1068039" y="882434"/>
            <a:ext cx="7137600" cy="40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325" rIns="0" bIns="0" anchor="t" anchorCtr="0">
            <a:spAutoFit/>
          </a:bodyPr>
          <a:lstStyle/>
          <a:p>
            <a:pPr marL="279400" marR="330200" lvl="0" indent="-266700" algn="l" rtl="0">
              <a:lnSpc>
                <a:spcPct val="79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9400" marR="0" lvl="0" indent="-273050" algn="l" rtl="0">
              <a:lnSpc>
                <a:spcPct val="797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l-GR" sz="19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Π</a:t>
            </a:r>
            <a:r>
              <a:rPr lang="el" sz="19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όνοι </a:t>
            </a:r>
            <a:r>
              <a:rPr lang="el" sz="19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στο σώμα, προβλήματα στα μάτια</a:t>
            </a:r>
            <a:r>
              <a:rPr lang="el" sz="1900" dirty="0">
                <a:solidFill>
                  <a:schemeClr val="lt1"/>
                </a:solidFill>
              </a:rPr>
              <a:t>, </a:t>
            </a:r>
            <a:r>
              <a:rPr lang="el" sz="19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υπνηλία τις πρωινές ώρες</a:t>
            </a:r>
            <a:endParaRPr sz="19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l-GR" sz="1900" dirty="0" smtClean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279400" marR="0" lvl="0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l" sz="1900" dirty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Απομόνωση</a:t>
            </a: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l-GR" sz="1900" dirty="0" smtClean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279400" marR="660400" lvl="0" indent="-273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l" sz="1900" dirty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∆ιαταραγµένες οικογενειακές και διαπροσωπικές  σχέσεις</a:t>
            </a: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66040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l-GR" sz="1900" dirty="0" smtClean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66040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279400" marR="0" lvl="0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l" sz="1900" dirty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Χαµηλή ποιότητα </a:t>
            </a:r>
            <a:r>
              <a:rPr lang="el" sz="1900" dirty="0" smtClean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ζωής </a:t>
            </a: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200" y="87375"/>
            <a:ext cx="1627049" cy="10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624" y="1762825"/>
            <a:ext cx="1672776" cy="111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1100" y="1567100"/>
            <a:ext cx="2070874" cy="207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- Εικόνα" descr="tir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600" y="3712970"/>
            <a:ext cx="1954950" cy="130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1197735" y="328488"/>
            <a:ext cx="7463307" cy="5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500"/>
              <a:buFont typeface="Consolas"/>
              <a:buNone/>
            </a:pPr>
            <a:r>
              <a:rPr lang="el" sz="3500" dirty="0" smtClean="0"/>
              <a:t>Τί μπορούμε να κάνουμε;</a:t>
            </a:r>
            <a:endParaRPr sz="3500" dirty="0"/>
          </a:p>
        </p:txBody>
      </p:sp>
      <p:sp>
        <p:nvSpPr>
          <p:cNvPr id="215" name="Google Shape;215;p29"/>
          <p:cNvSpPr txBox="1"/>
          <p:nvPr/>
        </p:nvSpPr>
        <p:spPr>
          <a:xfrm>
            <a:off x="1068039" y="882434"/>
            <a:ext cx="7137600" cy="444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325" rIns="0" bIns="0" anchor="t" anchorCtr="0">
            <a:spAutoFit/>
          </a:bodyPr>
          <a:lstStyle/>
          <a:p>
            <a:pPr marL="279400" marR="330200" lvl="0" indent="-266700" algn="l" rtl="0">
              <a:lnSpc>
                <a:spcPct val="79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9400" marR="0" lvl="0" indent="-273050" algn="l" rtl="0">
              <a:lnSpc>
                <a:spcPct val="797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endParaRPr lang="el-GR" sz="1900" dirty="0" smtClean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79400" marR="0" lvl="0" indent="-273050" algn="l" rtl="0">
              <a:lnSpc>
                <a:spcPct val="797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l-GR" sz="19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Όχι πάνω από </a:t>
            </a:r>
            <a:r>
              <a:rPr lang="en-AU" sz="19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lang="el-GR" sz="190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ώρες την ημέρα σε οθόνη!</a:t>
            </a:r>
            <a:endParaRPr sz="19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l-GR" sz="1900" dirty="0" smtClean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279400" lvl="0" indent="-273050">
              <a:spcBef>
                <a:spcPts val="200"/>
              </a:spcBef>
              <a:buClr>
                <a:schemeClr val="lt1"/>
              </a:buClr>
              <a:buSzPts val="1900"/>
              <a:buFont typeface="Arial"/>
              <a:buChar char="•"/>
            </a:pPr>
            <a:r>
              <a:rPr lang="el-GR" sz="1900" dirty="0" smtClean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Διάλλειμα κάθε 50 λεπτά!</a:t>
            </a: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l-GR" sz="1900" dirty="0" smtClean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279400" marR="660400" lvl="0" indent="-273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l-GR" sz="1900" dirty="0" smtClean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Βάζουμε όρια!</a:t>
            </a: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66040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l-GR" sz="1900" dirty="0" smtClean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66040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279400" marR="0" lvl="0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l-GR" sz="1900" dirty="0" smtClean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Προσπαθούμε να βοηθήσουμε εθισμένους φίλους μας (θυμός/</a:t>
            </a:r>
            <a:r>
              <a:rPr lang="el-GR" sz="1900" dirty="0" err="1" smtClean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νευρικότητα</a:t>
            </a:r>
            <a:r>
              <a:rPr lang="el-GR" sz="1900" dirty="0" smtClean="0">
                <a:solidFill>
                  <a:schemeClr val="l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)!</a:t>
            </a: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pic>
        <p:nvPicPr>
          <p:cNvPr id="8" name="7 - Εικόνα" descr="αρχείο λήψης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01" y="2684053"/>
            <a:ext cx="2369820" cy="1234440"/>
          </a:xfrm>
          <a:prstGeom prst="rect">
            <a:avLst/>
          </a:prstGeom>
        </p:spPr>
      </p:pic>
      <p:pic>
        <p:nvPicPr>
          <p:cNvPr id="9" name="8 - Εικόνα" descr="αρχείο λήψης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821" y="4005974"/>
            <a:ext cx="1450544" cy="965271"/>
          </a:xfrm>
          <a:prstGeom prst="rect">
            <a:avLst/>
          </a:prstGeom>
        </p:spPr>
      </p:pic>
      <p:pic>
        <p:nvPicPr>
          <p:cNvPr id="10" name="9 - Εικόνα" descr="αρχείο λήψης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070" y="974892"/>
            <a:ext cx="1660588" cy="110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870717" y="107421"/>
            <a:ext cx="62687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Η αφίσα μας..</a:t>
            </a:r>
            <a:endParaRPr lang="el-GR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3 - Εικόνα" descr="πικ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24" y="759790"/>
            <a:ext cx="6632620" cy="366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αρχείο λήψης (5)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338" y="95516"/>
            <a:ext cx="3084491" cy="1512967"/>
          </a:xfrm>
          <a:prstGeom prst="rect">
            <a:avLst/>
          </a:prstGeom>
        </p:spPr>
      </p:pic>
      <p:pic>
        <p:nvPicPr>
          <p:cNvPr id="4" name="3 - Εικόνα" descr="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793" y="1581490"/>
            <a:ext cx="2544094" cy="329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949262" y="257577"/>
            <a:ext cx="3309870" cy="43788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848119" y="1114022"/>
            <a:ext cx="1983346" cy="54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464936" y="1053921"/>
            <a:ext cx="1983346" cy="540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08339" y="2298880"/>
            <a:ext cx="1004552" cy="59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721734" y="2309612"/>
            <a:ext cx="1622738" cy="59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045854" y="302654"/>
            <a:ext cx="3039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Εθισμός στο Διαδίκτυο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931831" y="1191296"/>
            <a:ext cx="1725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Επιπτώσεις</a:t>
            </a:r>
            <a:endParaRPr lang="el-GR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766292" y="2427667"/>
            <a:ext cx="66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Υγεία</a:t>
            </a:r>
            <a:endParaRPr lang="el-GR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2833352" y="2369713"/>
            <a:ext cx="138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Ψυχολογία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5121500" y="2204434"/>
            <a:ext cx="1395210" cy="540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6716333" y="2204434"/>
            <a:ext cx="1159098" cy="540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5595871" y="1178417"/>
            <a:ext cx="1738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Τρόποι Πρόληψης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5035640" y="2163652"/>
            <a:ext cx="267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Όρια στο χρόνο </a:t>
            </a:r>
          </a:p>
          <a:p>
            <a:r>
              <a:rPr lang="el-GR" b="1" dirty="0" smtClean="0"/>
              <a:t>χρήσης</a:t>
            </a:r>
            <a:endParaRPr lang="el-GR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6684134" y="2343955"/>
            <a:ext cx="138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Διαλλείματα</a:t>
            </a:r>
            <a:endParaRPr lang="el-GR" b="1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H="1">
            <a:off x="1217054" y="1706451"/>
            <a:ext cx="1107583" cy="515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2504941" y="1706451"/>
            <a:ext cx="753414" cy="553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flipH="1">
            <a:off x="3303431" y="740535"/>
            <a:ext cx="862884" cy="309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>
            <a:off x="4771623" y="727656"/>
            <a:ext cx="663262" cy="309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H="1">
            <a:off x="5898524" y="1661375"/>
            <a:ext cx="495837" cy="476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6529589" y="1661375"/>
            <a:ext cx="534473" cy="502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Δεξιό βέλος"/>
          <p:cNvSpPr/>
          <p:nvPr/>
        </p:nvSpPr>
        <p:spPr>
          <a:xfrm>
            <a:off x="592931" y="3228975"/>
            <a:ext cx="1150144" cy="7143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TextBox"/>
          <p:cNvSpPr txBox="1"/>
          <p:nvPr/>
        </p:nvSpPr>
        <p:spPr>
          <a:xfrm>
            <a:off x="664369" y="3414713"/>
            <a:ext cx="885825" cy="30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πόνοι</a:t>
            </a:r>
            <a:endParaRPr lang="el-GR" b="1" dirty="0"/>
          </a:p>
        </p:txBody>
      </p:sp>
      <p:sp>
        <p:nvSpPr>
          <p:cNvPr id="34" name="33 - Δεξιό βέλος"/>
          <p:cNvSpPr/>
          <p:nvPr/>
        </p:nvSpPr>
        <p:spPr>
          <a:xfrm>
            <a:off x="2728913" y="3331368"/>
            <a:ext cx="1428749" cy="7143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Δεξιό βέλος"/>
          <p:cNvSpPr/>
          <p:nvPr/>
        </p:nvSpPr>
        <p:spPr>
          <a:xfrm>
            <a:off x="5095874" y="3217069"/>
            <a:ext cx="1150144" cy="7143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Δεξιό βέλος"/>
          <p:cNvSpPr/>
          <p:nvPr/>
        </p:nvSpPr>
        <p:spPr>
          <a:xfrm>
            <a:off x="6724650" y="3252788"/>
            <a:ext cx="1150144" cy="7143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Ισοσκελές τρίγωνο"/>
          <p:cNvSpPr/>
          <p:nvPr/>
        </p:nvSpPr>
        <p:spPr>
          <a:xfrm>
            <a:off x="5607844" y="4014787"/>
            <a:ext cx="1728788" cy="9644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TextBox"/>
          <p:cNvSpPr txBox="1"/>
          <p:nvPr/>
        </p:nvSpPr>
        <p:spPr>
          <a:xfrm>
            <a:off x="2821781" y="3521869"/>
            <a:ext cx="1328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απομόνωση</a:t>
            </a:r>
            <a:endParaRPr lang="el-GR" b="1" dirty="0"/>
          </a:p>
        </p:txBody>
      </p:sp>
      <p:sp>
        <p:nvSpPr>
          <p:cNvPr id="39" name="38 - TextBox"/>
          <p:cNvSpPr txBox="1"/>
          <p:nvPr/>
        </p:nvSpPr>
        <p:spPr>
          <a:xfrm>
            <a:off x="5172075" y="3414713"/>
            <a:ext cx="119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&lt; 2 ώρες</a:t>
            </a:r>
            <a:endParaRPr lang="el-GR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6793706" y="3464719"/>
            <a:ext cx="964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Κάθε 50΄</a:t>
            </a:r>
            <a:endParaRPr lang="el-GR" b="1" dirty="0"/>
          </a:p>
        </p:txBody>
      </p:sp>
      <p:sp>
        <p:nvSpPr>
          <p:cNvPr id="41" name="40 - TextBox"/>
          <p:cNvSpPr txBox="1"/>
          <p:nvPr/>
        </p:nvSpPr>
        <p:spPr>
          <a:xfrm>
            <a:off x="6007894" y="4421982"/>
            <a:ext cx="147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Βοηθάμε </a:t>
            </a:r>
          </a:p>
          <a:p>
            <a:r>
              <a:rPr lang="el-GR" b="1" dirty="0" smtClean="0"/>
              <a:t>φίλους</a:t>
            </a:r>
            <a:endParaRPr lang="el-GR" b="1" dirty="0"/>
          </a:p>
        </p:txBody>
      </p:sp>
      <p:cxnSp>
        <p:nvCxnSpPr>
          <p:cNvPr id="43" name="42 - Ευθύγραμμο βέλος σύνδεσης"/>
          <p:cNvCxnSpPr/>
          <p:nvPr/>
        </p:nvCxnSpPr>
        <p:spPr>
          <a:xfrm flipH="1">
            <a:off x="900113" y="2936081"/>
            <a:ext cx="214312" cy="392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/>
          <p:nvPr/>
        </p:nvCxnSpPr>
        <p:spPr>
          <a:xfrm>
            <a:off x="2778784" y="2930414"/>
            <a:ext cx="753414" cy="553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ύγραμμο βέλος σύνδεσης"/>
          <p:cNvCxnSpPr/>
          <p:nvPr/>
        </p:nvCxnSpPr>
        <p:spPr>
          <a:xfrm flipH="1">
            <a:off x="5322261" y="2813900"/>
            <a:ext cx="495837" cy="476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ύγραμμο βέλος σύνδεσης"/>
          <p:cNvCxnSpPr/>
          <p:nvPr/>
        </p:nvCxnSpPr>
        <p:spPr>
          <a:xfrm>
            <a:off x="6917732" y="2785325"/>
            <a:ext cx="534473" cy="502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Μετρό">
  <a:themeElements>
    <a:clrScheme name="Μετρό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274</Words>
  <Application>Microsoft Office PowerPoint</Application>
  <PresentationFormat>Προβολή στην οθόνη (16:9)</PresentationFormat>
  <Paragraphs>71</Paragraphs>
  <Slides>12</Slides>
  <Notes>6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Arial</vt:lpstr>
      <vt:lpstr>Droid Sans Mono</vt:lpstr>
      <vt:lpstr>Consolas</vt:lpstr>
      <vt:lpstr>Tahoma</vt:lpstr>
      <vt:lpstr>Corbel</vt:lpstr>
      <vt:lpstr>Noto Sans Symbols</vt:lpstr>
      <vt:lpstr>Simple Light</vt:lpstr>
      <vt:lpstr>Μετρό</vt:lpstr>
      <vt:lpstr>Διαφάνεια 1</vt:lpstr>
      <vt:lpstr>Διαφάνεια 2</vt:lpstr>
      <vt:lpstr>Εξάρτηση από το διαδίκτυο – Εθισμός..</vt:lpstr>
      <vt:lpstr>Διαφάνεια 4</vt:lpstr>
      <vt:lpstr>Επιπτώσεις</vt:lpstr>
      <vt:lpstr>Τί μπορούμε να κάνουμε;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eleni</dc:creator>
  <cp:lastModifiedBy>eleni</cp:lastModifiedBy>
  <cp:revision>47</cp:revision>
  <dcterms:modified xsi:type="dcterms:W3CDTF">2025-03-12T15:48:23Z</dcterms:modified>
</cp:coreProperties>
</file>