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52"/>
  </p:notesMasterIdLst>
  <p:handoutMasterIdLst>
    <p:handoutMasterId r:id="rId53"/>
  </p:handoutMasterIdLst>
  <p:sldIdLst>
    <p:sldId id="256" r:id="rId3"/>
    <p:sldId id="315" r:id="rId4"/>
    <p:sldId id="316" r:id="rId5"/>
    <p:sldId id="317" r:id="rId6"/>
    <p:sldId id="258" r:id="rId7"/>
    <p:sldId id="333" r:id="rId8"/>
    <p:sldId id="334" r:id="rId9"/>
    <p:sldId id="319" r:id="rId10"/>
    <p:sldId id="320" r:id="rId11"/>
    <p:sldId id="337" r:id="rId12"/>
    <p:sldId id="338" r:id="rId13"/>
    <p:sldId id="339" r:id="rId14"/>
    <p:sldId id="335" r:id="rId15"/>
    <p:sldId id="336" r:id="rId16"/>
    <p:sldId id="332" r:id="rId17"/>
    <p:sldId id="318" r:id="rId18"/>
    <p:sldId id="268" r:id="rId19"/>
    <p:sldId id="272" r:id="rId20"/>
    <p:sldId id="279" r:id="rId21"/>
    <p:sldId id="281" r:id="rId22"/>
    <p:sldId id="283" r:id="rId23"/>
    <p:sldId id="287" r:id="rId24"/>
    <p:sldId id="299" r:id="rId25"/>
    <p:sldId id="288" r:id="rId26"/>
    <p:sldId id="289" r:id="rId27"/>
    <p:sldId id="290" r:id="rId28"/>
    <p:sldId id="291" r:id="rId29"/>
    <p:sldId id="292" r:id="rId30"/>
    <p:sldId id="293" r:id="rId31"/>
    <p:sldId id="303" r:id="rId32"/>
    <p:sldId id="301" r:id="rId33"/>
    <p:sldId id="305" r:id="rId34"/>
    <p:sldId id="306" r:id="rId35"/>
    <p:sldId id="307" r:id="rId36"/>
    <p:sldId id="308" r:id="rId37"/>
    <p:sldId id="309" r:id="rId38"/>
    <p:sldId id="310" r:id="rId39"/>
    <p:sldId id="311" r:id="rId40"/>
    <p:sldId id="312" r:id="rId41"/>
    <p:sldId id="313" r:id="rId42"/>
    <p:sldId id="314" r:id="rId43"/>
    <p:sldId id="327" r:id="rId44"/>
    <p:sldId id="328" r:id="rId45"/>
    <p:sldId id="329" r:id="rId46"/>
    <p:sldId id="326" r:id="rId47"/>
    <p:sldId id="322" r:id="rId48"/>
    <p:sldId id="330" r:id="rId49"/>
    <p:sldId id="331" r:id="rId50"/>
    <p:sldId id="325" r:id="rId5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200" userDrawn="1">
          <p15:clr>
            <a:srgbClr val="A4A3A4"/>
          </p15:clr>
        </p15:guide>
        <p15:guide id="3" orient="horz" pos="3888" userDrawn="1">
          <p15:clr>
            <a:srgbClr val="A4A3A4"/>
          </p15:clr>
        </p15:guide>
        <p15:guide id="4" orient="horz" pos="2880" userDrawn="1">
          <p15:clr>
            <a:srgbClr val="A4A3A4"/>
          </p15:clr>
        </p15:guide>
        <p15:guide id="5" orient="horz" pos="3216" userDrawn="1">
          <p15:clr>
            <a:srgbClr val="A4A3A4"/>
          </p15:clr>
        </p15:guide>
        <p15:guide id="6" orient="horz" pos="816" userDrawn="1">
          <p15:clr>
            <a:srgbClr val="A4A3A4"/>
          </p15:clr>
        </p15:guide>
        <p15:guide id="7" orient="horz" pos="175" userDrawn="1">
          <p15:clr>
            <a:srgbClr val="A4A3A4"/>
          </p15:clr>
        </p15:guide>
        <p15:guide id="8" pos="3120" userDrawn="1">
          <p15:clr>
            <a:srgbClr val="A4A3A4"/>
          </p15:clr>
        </p15:guide>
        <p15:guide id="9" pos="779" userDrawn="1">
          <p15:clr>
            <a:srgbClr val="A4A3A4"/>
          </p15:clr>
        </p15:guide>
        <p15:guide id="10" pos="5461" userDrawn="1">
          <p15:clr>
            <a:srgbClr val="A4A3A4"/>
          </p15:clr>
        </p15:guide>
        <p15:guide id="11" pos="4992" userDrawn="1">
          <p15:clr>
            <a:srgbClr val="A4A3A4"/>
          </p15:clr>
        </p15:guide>
        <p15:guide id="12" pos="230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B87"/>
    <a:srgbClr val="C4D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6163" autoAdjust="0"/>
  </p:normalViewPr>
  <p:slideViewPr>
    <p:cSldViewPr>
      <p:cViewPr varScale="1">
        <p:scale>
          <a:sx n="114" d="100"/>
          <a:sy n="114" d="100"/>
        </p:scale>
        <p:origin x="1284" y="114"/>
      </p:cViewPr>
      <p:guideLst>
        <p:guide orient="horz" pos="2160"/>
        <p:guide orient="horz" pos="1200"/>
        <p:guide orient="horz" pos="3888"/>
        <p:guide orient="horz" pos="2880"/>
        <p:guide orient="horz" pos="3216"/>
        <p:guide orient="horz" pos="816"/>
        <p:guide orient="horz" pos="175"/>
        <p:guide pos="3120"/>
        <p:guide pos="779"/>
        <p:guide pos="5461"/>
        <p:guide pos="4992"/>
        <p:guide pos="230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4/5/2024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4/5/2024</a:t>
            </a:fld>
            <a:endParaRPr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288063" y="4724400"/>
            <a:ext cx="7015275"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grpSp>
      <p:sp>
        <p:nvSpPr>
          <p:cNvPr id="3" name="Subtitle 2"/>
          <p:cNvSpPr>
            <a:spLocks noGrp="1"/>
          </p:cNvSpPr>
          <p:nvPr>
            <p:ph type="subTitle" idx="1"/>
          </p:nvPr>
        </p:nvSpPr>
        <p:spPr>
          <a:xfrm>
            <a:off x="1237283" y="5105400"/>
            <a:ext cx="7431434"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237284" y="1905000"/>
            <a:ext cx="7431435"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237284" y="1514475"/>
            <a:ext cx="8590017"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970827" y="3478592"/>
            <a:ext cx="6492240" cy="52020"/>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
        <p:nvSpPr>
          <p:cNvPr id="3" name="Vertical Text Placeholder 2"/>
          <p:cNvSpPr>
            <a:spLocks noGrp="1"/>
          </p:cNvSpPr>
          <p:nvPr>
            <p:ph type="body" orient="vert" idx="1"/>
          </p:nvPr>
        </p:nvSpPr>
        <p:spPr>
          <a:xfrm>
            <a:off x="494140" y="277816"/>
            <a:ext cx="7431436"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421004" y="274642"/>
            <a:ext cx="1114715" cy="5901747"/>
          </a:xfrm>
        </p:spPr>
        <p:txBody>
          <a:bodyPr vert="eaVert"/>
          <a:lstStyle/>
          <a:p>
            <a:r>
              <a:rPr lang="en-US"/>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237284" y="1514475"/>
            <a:ext cx="8590017"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237283" y="274638"/>
            <a:ext cx="7431434" cy="1020762"/>
          </a:xfrm>
        </p:spPr>
        <p:txBody>
          <a:bodyPr/>
          <a:lstStyle/>
          <a:p>
            <a:r>
              <a:rPr lang="en-US"/>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288063" y="4724400"/>
            <a:ext cx="7015275"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p>
          </p:txBody>
        </p:sp>
      </p:grpSp>
      <p:sp>
        <p:nvSpPr>
          <p:cNvPr id="4" name="Date Placeholder 3"/>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
        <p:nvSpPr>
          <p:cNvPr id="3" name="Text Placeholder 2"/>
          <p:cNvSpPr>
            <a:spLocks noGrp="1"/>
          </p:cNvSpPr>
          <p:nvPr>
            <p:ph type="body" idx="1"/>
          </p:nvPr>
        </p:nvSpPr>
        <p:spPr>
          <a:xfrm>
            <a:off x="1237283" y="5102528"/>
            <a:ext cx="7431434"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37284" y="1905000"/>
            <a:ext cx="7431435"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237284" y="1514475"/>
            <a:ext cx="8590017"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
        <p:nvSpPr>
          <p:cNvPr id="4" name="Content Placeholder 3"/>
          <p:cNvSpPr>
            <a:spLocks noGrp="1"/>
          </p:cNvSpPr>
          <p:nvPr>
            <p:ph sz="half" idx="2"/>
          </p:nvPr>
        </p:nvSpPr>
        <p:spPr>
          <a:xfrm>
            <a:off x="5076859" y="1905000"/>
            <a:ext cx="359185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237283" y="1905000"/>
            <a:ext cx="359186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237283" y="274638"/>
            <a:ext cx="7431434" cy="1020762"/>
          </a:xfrm>
        </p:spPr>
        <p:txBody>
          <a:bodyPr/>
          <a:lstStyle/>
          <a:p>
            <a:r>
              <a:rPr lang="en-US"/>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237284" y="1514475"/>
            <a:ext cx="8590017"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dirty="0"/>
          </a:p>
        </p:txBody>
      </p:sp>
      <p:sp>
        <p:nvSpPr>
          <p:cNvPr id="6" name="Content Placeholder 5"/>
          <p:cNvSpPr>
            <a:spLocks noGrp="1"/>
          </p:cNvSpPr>
          <p:nvPr>
            <p:ph sz="quarter" idx="4"/>
          </p:nvPr>
        </p:nvSpPr>
        <p:spPr>
          <a:xfrm>
            <a:off x="5079334" y="2819402"/>
            <a:ext cx="3589383"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079334" y="1905000"/>
            <a:ext cx="3589383"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37284" y="2819402"/>
            <a:ext cx="3589383"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237284" y="1905000"/>
            <a:ext cx="3589383"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237283" y="274638"/>
            <a:ext cx="7431434"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237284" y="1514475"/>
            <a:ext cx="8590017"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590429" y="1630824"/>
            <a:ext cx="5112792"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
        <p:nvSpPr>
          <p:cNvPr id="3" name="Content Placeholder 2"/>
          <p:cNvSpPr>
            <a:spLocks noGrp="1"/>
          </p:cNvSpPr>
          <p:nvPr>
            <p:ph idx="1"/>
          </p:nvPr>
        </p:nvSpPr>
        <p:spPr>
          <a:xfrm>
            <a:off x="3827890" y="1905000"/>
            <a:ext cx="460749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37284" y="3429000"/>
            <a:ext cx="2229431"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37283" y="274638"/>
            <a:ext cx="7431434"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176400" y="1630824"/>
            <a:ext cx="5112792"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dirty="0">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4/5/2024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
        <p:nvSpPr>
          <p:cNvPr id="3" name="Picture Placeholder 2"/>
          <p:cNvSpPr>
            <a:spLocks noGrp="1"/>
          </p:cNvSpPr>
          <p:nvPr>
            <p:ph type="pic" idx="1"/>
          </p:nvPr>
        </p:nvSpPr>
        <p:spPr>
          <a:xfrm>
            <a:off x="1418863" y="1884311"/>
            <a:ext cx="460749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425266" y="3411748"/>
            <a:ext cx="2229431"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37283" y="274638"/>
            <a:ext cx="7431434"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63145" y="6400801"/>
            <a:ext cx="101089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4/5/2024</a:t>
            </a:fld>
            <a:endParaRPr lang="en-US" dirty="0"/>
          </a:p>
        </p:txBody>
      </p:sp>
      <p:sp>
        <p:nvSpPr>
          <p:cNvPr id="5" name="Footer Placeholder 4"/>
          <p:cNvSpPr>
            <a:spLocks noGrp="1"/>
          </p:cNvSpPr>
          <p:nvPr>
            <p:ph type="ftr" sz="quarter" idx="3"/>
          </p:nvPr>
        </p:nvSpPr>
        <p:spPr>
          <a:xfrm>
            <a:off x="1237284" y="6400801"/>
            <a:ext cx="5140075" cy="276226"/>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4"/>
          </p:nvPr>
        </p:nvSpPr>
        <p:spPr>
          <a:xfrm>
            <a:off x="7739789" y="6400801"/>
            <a:ext cx="928931"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dirty="0"/>
          </a:p>
        </p:txBody>
      </p:sp>
      <p:sp>
        <p:nvSpPr>
          <p:cNvPr id="3" name="Text Placeholder 2"/>
          <p:cNvSpPr>
            <a:spLocks noGrp="1"/>
          </p:cNvSpPr>
          <p:nvPr>
            <p:ph type="body" idx="1"/>
          </p:nvPr>
        </p:nvSpPr>
        <p:spPr>
          <a:xfrm>
            <a:off x="1237285" y="1905000"/>
            <a:ext cx="7431435"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237283" y="274638"/>
            <a:ext cx="7431434"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08584" y="332656"/>
            <a:ext cx="7298793" cy="5386090"/>
          </a:xfrm>
          <a:prstGeom prst="rect">
            <a:avLst/>
          </a:prstGeom>
        </p:spPr>
        <p:txBody>
          <a:bodyPr wrap="none">
            <a:spAutoFit/>
          </a:bodyPr>
          <a:lstStyle/>
          <a:p>
            <a:pPr algn="ctr"/>
            <a:r>
              <a:rPr lang="el-GR" sz="6000" b="1" dirty="0">
                <a:solidFill>
                  <a:schemeClr val="bg1"/>
                </a:solidFill>
              </a:rPr>
              <a:t>Τα μαθηματικά του </a:t>
            </a:r>
          </a:p>
          <a:p>
            <a:pPr algn="ctr"/>
            <a:r>
              <a:rPr lang="el-GR" sz="6000" b="1" dirty="0">
                <a:solidFill>
                  <a:schemeClr val="bg1"/>
                </a:solidFill>
              </a:rPr>
              <a:t>Πλάτωνα και του</a:t>
            </a:r>
          </a:p>
          <a:p>
            <a:pPr algn="ctr"/>
            <a:r>
              <a:rPr lang="el-GR" sz="6000" b="1" dirty="0">
                <a:solidFill>
                  <a:schemeClr val="bg1"/>
                </a:solidFill>
              </a:rPr>
              <a:t>Αριστοτέλη</a:t>
            </a:r>
          </a:p>
          <a:p>
            <a:pPr algn="ctr"/>
            <a:endParaRPr lang="el-GR" sz="3600" b="1" dirty="0">
              <a:solidFill>
                <a:schemeClr val="bg1"/>
              </a:solidFill>
            </a:endParaRPr>
          </a:p>
          <a:p>
            <a:pPr algn="ctr"/>
            <a:endParaRPr lang="el-GR" sz="3600" b="1" dirty="0">
              <a:solidFill>
                <a:schemeClr val="bg1"/>
              </a:solidFill>
            </a:endParaRPr>
          </a:p>
          <a:p>
            <a:pPr algn="ctr"/>
            <a:r>
              <a:rPr lang="el-GR" sz="3600" b="1" dirty="0">
                <a:solidFill>
                  <a:schemeClr val="bg1"/>
                </a:solidFill>
              </a:rPr>
              <a:t>ΑΘΑΝΑΣΙΟΣ Ι. ΜΑΡΓΑΡΗΣ</a:t>
            </a:r>
            <a:endParaRPr lang="en-US" sz="3600" b="1" dirty="0">
              <a:solidFill>
                <a:schemeClr val="bg1"/>
              </a:solidFill>
            </a:endParaRPr>
          </a:p>
          <a:p>
            <a:pPr algn="ctr"/>
            <a:r>
              <a:rPr lang="el-GR" sz="2800" b="1" dirty="0">
                <a:solidFill>
                  <a:schemeClr val="bg1"/>
                </a:solidFill>
              </a:rPr>
              <a:t>Τρίκαλα 6 &amp; 7 Απριλίου 2024</a:t>
            </a:r>
          </a:p>
          <a:p>
            <a:pPr algn="ctr"/>
            <a:r>
              <a:rPr lang="el-GR" sz="2800" b="1" dirty="0">
                <a:solidFill>
                  <a:schemeClr val="bg1"/>
                </a:solidFill>
              </a:rPr>
              <a:t>Μαθηματικό Συμπόσιο</a:t>
            </a:r>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257D3-68DE-1238-5A8B-EE9882464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43854-71F1-8F8E-5C60-9B4896494233}"/>
              </a:ext>
            </a:extLst>
          </p:cNvPr>
          <p:cNvSpPr>
            <a:spLocks noGrp="1"/>
          </p:cNvSpPr>
          <p:nvPr>
            <p:ph type="title"/>
          </p:nvPr>
        </p:nvSpPr>
        <p:spPr>
          <a:xfrm>
            <a:off x="200472" y="260648"/>
            <a:ext cx="9361040" cy="588714"/>
          </a:xfrm>
        </p:spPr>
        <p:txBody>
          <a:bodyPr>
            <a:normAutofit fontScale="90000"/>
          </a:bodyPr>
          <a:lstStyle/>
          <a:p>
            <a:pPr algn="ctr"/>
            <a:r>
              <a:rPr lang="el-GR" b="1" dirty="0"/>
              <a:t>Τα μαθηματικά στους διαλόγους του Πλάτωνα</a:t>
            </a:r>
            <a:br>
              <a:rPr lang="el-GR" b="1" dirty="0"/>
            </a:br>
            <a:r>
              <a:rPr lang="el-GR" sz="2000" b="1" dirty="0"/>
              <a:t>(Πηγή: Ευάγγελος Σ. Σταμάτης)</a:t>
            </a:r>
            <a:endParaRPr lang="en-US" sz="2000" dirty="0"/>
          </a:p>
        </p:txBody>
      </p:sp>
      <p:sp>
        <p:nvSpPr>
          <p:cNvPr id="4" name="TextBox 3">
            <a:extLst>
              <a:ext uri="{FF2B5EF4-FFF2-40B4-BE49-F238E27FC236}">
                <a16:creationId xmlns:a16="http://schemas.microsoft.com/office/drawing/2014/main" id="{93B80366-0954-CFFE-0187-E0BAC39AE930}"/>
              </a:ext>
            </a:extLst>
          </p:cNvPr>
          <p:cNvSpPr txBox="1"/>
          <p:nvPr/>
        </p:nvSpPr>
        <p:spPr>
          <a:xfrm>
            <a:off x="344488" y="980728"/>
            <a:ext cx="9073008" cy="5147948"/>
          </a:xfrm>
          <a:prstGeom prst="rect">
            <a:avLst/>
          </a:prstGeom>
          <a:noFill/>
        </p:spPr>
        <p:txBody>
          <a:bodyPr wrap="square">
            <a:spAutoFit/>
          </a:bodyPr>
          <a:lstStyle/>
          <a:p>
            <a:pPr>
              <a:lnSpc>
                <a:spcPct val="150000"/>
              </a:lnSpc>
            </a:pPr>
            <a:r>
              <a:rPr lang="el-GR" sz="2400" b="1" dirty="0">
                <a:solidFill>
                  <a:schemeClr val="bg1"/>
                </a:solidFill>
              </a:rPr>
              <a:t>ΕΥΘΥΦΡΩΝ </a:t>
            </a:r>
            <a:r>
              <a:rPr lang="el-GR" sz="2400" b="1" dirty="0">
                <a:solidFill>
                  <a:schemeClr val="bg1"/>
                </a:solidFill>
                <a:sym typeface="Wingdings" panose="05000000000000000000" pitchFamily="2" charset="2"/>
              </a:rPr>
              <a:t> </a:t>
            </a:r>
            <a:r>
              <a:rPr lang="el-GR" dirty="0">
                <a:solidFill>
                  <a:schemeClr val="bg1"/>
                </a:solidFill>
              </a:rPr>
              <a:t>Το μεγαλύτερο και το μικρότερο, Άρτιοι και περιττοί αριθμοί.</a:t>
            </a:r>
          </a:p>
          <a:p>
            <a:pPr>
              <a:lnSpc>
                <a:spcPct val="150000"/>
              </a:lnSpc>
            </a:pPr>
            <a:r>
              <a:rPr lang="el-GR" sz="2400" b="1" dirty="0">
                <a:solidFill>
                  <a:schemeClr val="bg1"/>
                </a:solidFill>
              </a:rPr>
              <a:t>ΦΑΙΔΩΝ </a:t>
            </a:r>
            <a:r>
              <a:rPr lang="el-GR" sz="2400" b="1" dirty="0">
                <a:solidFill>
                  <a:schemeClr val="bg1"/>
                </a:solidFill>
                <a:sym typeface="Wingdings" panose="05000000000000000000" pitchFamily="2" charset="2"/>
              </a:rPr>
              <a:t> </a:t>
            </a:r>
            <a:r>
              <a:rPr lang="el-GR" dirty="0">
                <a:solidFill>
                  <a:schemeClr val="bg1"/>
                </a:solidFill>
              </a:rPr>
              <a:t>Η ιδέα του ίσου και η ιδέα του αριθμού.</a:t>
            </a:r>
          </a:p>
          <a:p>
            <a:pPr>
              <a:lnSpc>
                <a:spcPct val="150000"/>
              </a:lnSpc>
            </a:pPr>
            <a:r>
              <a:rPr lang="el-GR" sz="2400" b="1" dirty="0">
                <a:solidFill>
                  <a:schemeClr val="bg1"/>
                </a:solidFill>
                <a:sym typeface="Wingdings" panose="05000000000000000000" pitchFamily="2" charset="2"/>
              </a:rPr>
              <a:t>ΣΟΦΙΣΤΗΣ </a:t>
            </a:r>
            <a:r>
              <a:rPr lang="el-GR" dirty="0">
                <a:solidFill>
                  <a:schemeClr val="bg1"/>
                </a:solidFill>
              </a:rPr>
              <a:t>Στοιχεία θεωρίας συνόλων από οντολογικής απόψεως.</a:t>
            </a:r>
          </a:p>
          <a:p>
            <a:pPr>
              <a:lnSpc>
                <a:spcPct val="150000"/>
              </a:lnSpc>
            </a:pPr>
            <a:r>
              <a:rPr lang="el-GR" sz="2400" b="1" dirty="0">
                <a:solidFill>
                  <a:schemeClr val="bg1"/>
                </a:solidFill>
              </a:rPr>
              <a:t>ΠΟΛΙΤΙΚΟΣ </a:t>
            </a:r>
            <a:r>
              <a:rPr lang="el-GR" sz="2400" b="1" dirty="0">
                <a:solidFill>
                  <a:schemeClr val="bg1"/>
                </a:solidFill>
                <a:sym typeface="Wingdings" panose="05000000000000000000" pitchFamily="2" charset="2"/>
              </a:rPr>
              <a:t> </a:t>
            </a:r>
            <a:r>
              <a:rPr lang="el-GR" dirty="0">
                <a:solidFill>
                  <a:schemeClr val="bg1"/>
                </a:solidFill>
              </a:rPr>
              <a:t>Η λογιστική ανήκει στις γνωστικές τέχνες.</a:t>
            </a:r>
          </a:p>
          <a:p>
            <a:pPr>
              <a:lnSpc>
                <a:spcPct val="150000"/>
              </a:lnSpc>
            </a:pPr>
            <a:r>
              <a:rPr lang="el-GR" sz="2400" b="1" dirty="0">
                <a:solidFill>
                  <a:schemeClr val="bg1"/>
                </a:solidFill>
              </a:rPr>
              <a:t>ΠΑΡΜΕΝΙΔΗΣ </a:t>
            </a:r>
            <a:r>
              <a:rPr lang="el-GR" sz="2400" b="1" dirty="0">
                <a:solidFill>
                  <a:schemeClr val="bg1"/>
                </a:solidFill>
                <a:sym typeface="Wingdings" panose="05000000000000000000" pitchFamily="2" charset="2"/>
              </a:rPr>
              <a:t> </a:t>
            </a:r>
            <a:r>
              <a:rPr lang="el-GR" dirty="0">
                <a:solidFill>
                  <a:schemeClr val="bg1"/>
                </a:solidFill>
              </a:rPr>
              <a:t>Το πλήθος, Το άπειρο, Ο χώρος, Η συνέχεια, </a:t>
            </a:r>
            <a:br>
              <a:rPr lang="el-GR" dirty="0">
                <a:solidFill>
                  <a:schemeClr val="bg1"/>
                </a:solidFill>
              </a:rPr>
            </a:br>
            <a:r>
              <a:rPr lang="el-GR" dirty="0">
                <a:solidFill>
                  <a:schemeClr val="bg1"/>
                </a:solidFill>
              </a:rPr>
              <a:t>                                       Λεπτομερέστερη θεωρία συνόλων από οντολογικής </a:t>
            </a:r>
            <a:br>
              <a:rPr lang="el-GR" dirty="0">
                <a:solidFill>
                  <a:schemeClr val="bg1"/>
                </a:solidFill>
              </a:rPr>
            </a:br>
            <a:r>
              <a:rPr lang="el-GR" dirty="0">
                <a:solidFill>
                  <a:schemeClr val="bg1"/>
                </a:solidFill>
              </a:rPr>
              <a:t>                                       απόψεως, Ορισμός της ευθείας και του κύκλου.</a:t>
            </a:r>
          </a:p>
          <a:p>
            <a:pPr>
              <a:lnSpc>
                <a:spcPct val="150000"/>
              </a:lnSpc>
            </a:pPr>
            <a:r>
              <a:rPr lang="el-GR" sz="2400" b="1" dirty="0">
                <a:solidFill>
                  <a:schemeClr val="bg1"/>
                </a:solidFill>
              </a:rPr>
              <a:t>ΦΙΛΗΒΟΣ </a:t>
            </a:r>
            <a:r>
              <a:rPr lang="el-GR" sz="2400" b="1" dirty="0">
                <a:solidFill>
                  <a:schemeClr val="bg1"/>
                </a:solidFill>
                <a:sym typeface="Wingdings" panose="05000000000000000000" pitchFamily="2" charset="2"/>
              </a:rPr>
              <a:t> </a:t>
            </a:r>
            <a:r>
              <a:rPr lang="el-GR" dirty="0">
                <a:solidFill>
                  <a:schemeClr val="bg1"/>
                </a:solidFill>
              </a:rPr>
              <a:t>Τα μαθηματικά είναι δώρο των θεών στους ανθρώπους, Ιδέες </a:t>
            </a:r>
            <a:br>
              <a:rPr lang="el-GR" dirty="0">
                <a:solidFill>
                  <a:schemeClr val="bg1"/>
                </a:solidFill>
              </a:rPr>
            </a:br>
            <a:r>
              <a:rPr lang="el-GR" dirty="0">
                <a:solidFill>
                  <a:schemeClr val="bg1"/>
                </a:solidFill>
              </a:rPr>
              <a:t>                             και αριθμοί, Η ιδέα του απείρου.</a:t>
            </a:r>
          </a:p>
          <a:p>
            <a:pPr>
              <a:lnSpc>
                <a:spcPct val="150000"/>
              </a:lnSpc>
            </a:pPr>
            <a:r>
              <a:rPr lang="el-GR" sz="2400" b="1" dirty="0">
                <a:solidFill>
                  <a:schemeClr val="bg1"/>
                </a:solidFill>
              </a:rPr>
              <a:t>ΑΛΚΙΒΙΑΔΗΣ </a:t>
            </a:r>
            <a:r>
              <a:rPr lang="el-GR" sz="2400" b="1" dirty="0">
                <a:solidFill>
                  <a:schemeClr val="bg1"/>
                </a:solidFill>
                <a:sym typeface="Wingdings" panose="05000000000000000000" pitchFamily="2" charset="2"/>
              </a:rPr>
              <a:t> </a:t>
            </a:r>
            <a:r>
              <a:rPr lang="el-GR" dirty="0">
                <a:solidFill>
                  <a:schemeClr val="bg1"/>
                </a:solidFill>
              </a:rPr>
              <a:t>Αριθμητική,  Μετρητική, Στατιστική.</a:t>
            </a:r>
          </a:p>
        </p:txBody>
      </p:sp>
    </p:spTree>
    <p:extLst>
      <p:ext uri="{BB962C8B-B14F-4D97-AF65-F5344CB8AC3E}">
        <p14:creationId xmlns:p14="http://schemas.microsoft.com/office/powerpoint/2010/main" val="204079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257D3-68DE-1238-5A8B-EE9882464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43854-71F1-8F8E-5C60-9B4896494233}"/>
              </a:ext>
            </a:extLst>
          </p:cNvPr>
          <p:cNvSpPr>
            <a:spLocks noGrp="1"/>
          </p:cNvSpPr>
          <p:nvPr>
            <p:ph type="title"/>
          </p:nvPr>
        </p:nvSpPr>
        <p:spPr>
          <a:xfrm>
            <a:off x="200472" y="260648"/>
            <a:ext cx="9361040" cy="588714"/>
          </a:xfrm>
        </p:spPr>
        <p:txBody>
          <a:bodyPr>
            <a:normAutofit fontScale="90000"/>
          </a:bodyPr>
          <a:lstStyle/>
          <a:p>
            <a:pPr algn="ctr"/>
            <a:r>
              <a:rPr lang="el-GR" b="1" dirty="0"/>
              <a:t>Τα μαθηματικά στους διαλόγους του Πλάτωνα</a:t>
            </a:r>
            <a:br>
              <a:rPr lang="el-GR" b="1" dirty="0"/>
            </a:br>
            <a:r>
              <a:rPr lang="el-GR" sz="2000" b="1" dirty="0"/>
              <a:t>(Πηγή: Ευάγγελος Σ. Σταμάτης)</a:t>
            </a:r>
            <a:endParaRPr lang="en-US" sz="2000" dirty="0"/>
          </a:p>
        </p:txBody>
      </p:sp>
      <p:sp>
        <p:nvSpPr>
          <p:cNvPr id="4" name="TextBox 3">
            <a:extLst>
              <a:ext uri="{FF2B5EF4-FFF2-40B4-BE49-F238E27FC236}">
                <a16:creationId xmlns:a16="http://schemas.microsoft.com/office/drawing/2014/main" id="{93B80366-0954-CFFE-0187-E0BAC39AE930}"/>
              </a:ext>
            </a:extLst>
          </p:cNvPr>
          <p:cNvSpPr txBox="1"/>
          <p:nvPr/>
        </p:nvSpPr>
        <p:spPr>
          <a:xfrm>
            <a:off x="344488" y="980728"/>
            <a:ext cx="9073008" cy="5586145"/>
          </a:xfrm>
          <a:prstGeom prst="rect">
            <a:avLst/>
          </a:prstGeom>
          <a:noFill/>
        </p:spPr>
        <p:txBody>
          <a:bodyPr wrap="square">
            <a:spAutoFit/>
          </a:bodyPr>
          <a:lstStyle/>
          <a:p>
            <a:pPr>
              <a:lnSpc>
                <a:spcPct val="150000"/>
              </a:lnSpc>
            </a:pPr>
            <a:r>
              <a:rPr lang="el-GR" sz="2400" b="1" dirty="0">
                <a:solidFill>
                  <a:schemeClr val="bg1"/>
                </a:solidFill>
              </a:rPr>
              <a:t>ΙΠΠΑΡΧΟΣ</a:t>
            </a:r>
            <a:r>
              <a:rPr lang="el-GR" b="1" dirty="0">
                <a:solidFill>
                  <a:schemeClr val="bg1"/>
                </a:solidFill>
              </a:rPr>
              <a:t> </a:t>
            </a:r>
            <a:r>
              <a:rPr lang="el-GR" b="1" dirty="0">
                <a:solidFill>
                  <a:schemeClr val="bg1"/>
                </a:solidFill>
                <a:sym typeface="Wingdings" panose="05000000000000000000" pitchFamily="2" charset="2"/>
              </a:rPr>
              <a:t> </a:t>
            </a:r>
            <a:r>
              <a:rPr lang="el-GR" dirty="0">
                <a:solidFill>
                  <a:schemeClr val="bg1"/>
                </a:solidFill>
              </a:rPr>
              <a:t>Διαφορά αξίας των αντικειμένων, αναλόγως της ποιότητας </a:t>
            </a:r>
            <a:br>
              <a:rPr lang="el-GR" dirty="0">
                <a:solidFill>
                  <a:schemeClr val="bg1"/>
                </a:solidFill>
              </a:rPr>
            </a:br>
            <a:r>
              <a:rPr lang="el-GR" dirty="0">
                <a:solidFill>
                  <a:schemeClr val="bg1"/>
                </a:solidFill>
              </a:rPr>
              <a:t>                                και της ποσότητας.</a:t>
            </a:r>
          </a:p>
          <a:p>
            <a:pPr>
              <a:lnSpc>
                <a:spcPct val="150000"/>
              </a:lnSpc>
            </a:pPr>
            <a:r>
              <a:rPr lang="el-GR" sz="2400" b="1" dirty="0">
                <a:solidFill>
                  <a:schemeClr val="bg1"/>
                </a:solidFill>
              </a:rPr>
              <a:t>ΧΑΡΜΙΔΗΣ</a:t>
            </a:r>
            <a:r>
              <a:rPr lang="el-GR" b="1" dirty="0">
                <a:solidFill>
                  <a:schemeClr val="bg1"/>
                </a:solidFill>
              </a:rPr>
              <a:t> </a:t>
            </a:r>
            <a:r>
              <a:rPr lang="el-GR" b="1" dirty="0">
                <a:solidFill>
                  <a:schemeClr val="bg1"/>
                </a:solidFill>
                <a:sym typeface="Wingdings" panose="05000000000000000000" pitchFamily="2" charset="2"/>
              </a:rPr>
              <a:t> </a:t>
            </a:r>
            <a:r>
              <a:rPr lang="el-GR" dirty="0">
                <a:solidFill>
                  <a:schemeClr val="bg1"/>
                </a:solidFill>
              </a:rPr>
              <a:t>Η λογιστική είναι επιστήμη του αρτίου και του περιττού, ενώ η </a:t>
            </a:r>
            <a:br>
              <a:rPr lang="el-GR" dirty="0">
                <a:solidFill>
                  <a:schemeClr val="bg1"/>
                </a:solidFill>
              </a:rPr>
            </a:br>
            <a:r>
              <a:rPr lang="el-GR" dirty="0">
                <a:solidFill>
                  <a:schemeClr val="bg1"/>
                </a:solidFill>
              </a:rPr>
              <a:t>                                στατική είναι επιστήμη του ελαφρύτερου και του βαρύτερου</a:t>
            </a:r>
          </a:p>
          <a:p>
            <a:pPr>
              <a:lnSpc>
                <a:spcPct val="150000"/>
              </a:lnSpc>
            </a:pPr>
            <a:r>
              <a:rPr lang="el-GR" sz="2400" b="1" dirty="0">
                <a:solidFill>
                  <a:schemeClr val="bg1"/>
                </a:solidFill>
              </a:rPr>
              <a:t>ΕΥΘΥΔΗΜΟΣ</a:t>
            </a:r>
            <a:r>
              <a:rPr lang="el-GR" b="1" dirty="0">
                <a:solidFill>
                  <a:schemeClr val="bg1"/>
                </a:solidFill>
              </a:rPr>
              <a:t> </a:t>
            </a:r>
            <a:r>
              <a:rPr lang="el-GR" b="1" dirty="0">
                <a:solidFill>
                  <a:schemeClr val="bg1"/>
                </a:solidFill>
                <a:sym typeface="Wingdings" panose="05000000000000000000" pitchFamily="2" charset="2"/>
              </a:rPr>
              <a:t> </a:t>
            </a:r>
            <a:r>
              <a:rPr lang="el-GR" dirty="0">
                <a:solidFill>
                  <a:schemeClr val="bg1"/>
                </a:solidFill>
              </a:rPr>
              <a:t>Γεωμέτρες, αστρονόμοι, λογιστικοί, διαλεκτικοί.</a:t>
            </a:r>
            <a:endParaRPr lang="el-GR" dirty="0"/>
          </a:p>
          <a:p>
            <a:pPr>
              <a:lnSpc>
                <a:spcPct val="150000"/>
              </a:lnSpc>
            </a:pPr>
            <a:r>
              <a:rPr lang="el-GR" sz="2400" b="1" dirty="0">
                <a:solidFill>
                  <a:schemeClr val="bg1"/>
                </a:solidFill>
              </a:rPr>
              <a:t>ΠΡΩΤΑΓΟΡΑΣ </a:t>
            </a:r>
            <a:r>
              <a:rPr lang="el-GR" sz="2400" b="1" dirty="0">
                <a:solidFill>
                  <a:schemeClr val="bg1"/>
                </a:solidFill>
                <a:sym typeface="Wingdings" panose="05000000000000000000" pitchFamily="2" charset="2"/>
              </a:rPr>
              <a:t> </a:t>
            </a:r>
            <a:r>
              <a:rPr lang="el-GR" dirty="0">
                <a:solidFill>
                  <a:schemeClr val="bg1"/>
                </a:solidFill>
              </a:rPr>
              <a:t>Η σημασία της επιστήμης της αριθμητικής και της </a:t>
            </a:r>
            <a:br>
              <a:rPr lang="el-GR" dirty="0">
                <a:solidFill>
                  <a:schemeClr val="bg1"/>
                </a:solidFill>
              </a:rPr>
            </a:br>
            <a:r>
              <a:rPr lang="el-GR" dirty="0">
                <a:solidFill>
                  <a:schemeClr val="bg1"/>
                </a:solidFill>
              </a:rPr>
              <a:t>                                       μετρητικής δια τον βίον</a:t>
            </a:r>
          </a:p>
          <a:p>
            <a:r>
              <a:rPr lang="el-GR" sz="2400" b="1" dirty="0">
                <a:solidFill>
                  <a:schemeClr val="bg1"/>
                </a:solidFill>
              </a:rPr>
              <a:t>ΓΟΡΓΙΑΣ </a:t>
            </a:r>
            <a:r>
              <a:rPr lang="el-GR" sz="2400" b="1" dirty="0">
                <a:solidFill>
                  <a:schemeClr val="bg1"/>
                </a:solidFill>
                <a:sym typeface="Wingdings" panose="05000000000000000000" pitchFamily="2" charset="2"/>
              </a:rPr>
              <a:t> </a:t>
            </a:r>
            <a:r>
              <a:rPr lang="el-GR" dirty="0">
                <a:solidFill>
                  <a:schemeClr val="bg1"/>
                </a:solidFill>
              </a:rPr>
              <a:t>Η αριθμητική, η λογιστική τέχνη, η αστρονομία</a:t>
            </a:r>
          </a:p>
          <a:p>
            <a:r>
              <a:rPr lang="el-GR" sz="2400" b="1" dirty="0">
                <a:solidFill>
                  <a:srgbClr val="FF0000"/>
                </a:solidFill>
              </a:rPr>
              <a:t>ΜΕΝΩΝ</a:t>
            </a:r>
            <a:r>
              <a:rPr lang="el-GR" sz="2400" b="1" dirty="0">
                <a:solidFill>
                  <a:schemeClr val="bg1"/>
                </a:solidFill>
              </a:rPr>
              <a:t> </a:t>
            </a:r>
            <a:r>
              <a:rPr lang="el-GR" sz="2400" b="1" dirty="0">
                <a:solidFill>
                  <a:schemeClr val="bg1"/>
                </a:solidFill>
                <a:sym typeface="Wingdings" panose="05000000000000000000" pitchFamily="2" charset="2"/>
              </a:rPr>
              <a:t> </a:t>
            </a:r>
            <a:r>
              <a:rPr lang="el-GR" dirty="0">
                <a:solidFill>
                  <a:schemeClr val="bg1"/>
                </a:solidFill>
              </a:rPr>
              <a:t>Μήκος πλευράς διπλάσιου τετραγώνου, Ικανή και αναγκαία </a:t>
            </a:r>
            <a:br>
              <a:rPr lang="el-GR" dirty="0">
                <a:solidFill>
                  <a:schemeClr val="bg1"/>
                </a:solidFill>
              </a:rPr>
            </a:br>
            <a:r>
              <a:rPr lang="el-GR" dirty="0">
                <a:solidFill>
                  <a:schemeClr val="bg1"/>
                </a:solidFill>
              </a:rPr>
              <a:t>                          συνθήκη για την εγγραφή επίπεδης επιφάνειας σε κύκλο, </a:t>
            </a:r>
            <a:br>
              <a:rPr lang="el-GR" dirty="0">
                <a:solidFill>
                  <a:schemeClr val="bg1"/>
                </a:solidFill>
              </a:rPr>
            </a:br>
            <a:r>
              <a:rPr lang="el-GR" dirty="0">
                <a:solidFill>
                  <a:schemeClr val="bg1"/>
                </a:solidFill>
              </a:rPr>
              <a:t>                          Ορισμός σχήματος</a:t>
            </a:r>
          </a:p>
          <a:p>
            <a:r>
              <a:rPr lang="el-GR" sz="2400" b="1" dirty="0">
                <a:solidFill>
                  <a:schemeClr val="bg1"/>
                </a:solidFill>
              </a:rPr>
              <a:t>ΙΠΠΙΑΣ ΜΕΙΖΩΝ </a:t>
            </a:r>
            <a:r>
              <a:rPr lang="el-GR" sz="2400" b="1" dirty="0">
                <a:solidFill>
                  <a:schemeClr val="bg1"/>
                </a:solidFill>
                <a:sym typeface="Wingdings" panose="05000000000000000000" pitchFamily="2" charset="2"/>
              </a:rPr>
              <a:t> </a:t>
            </a:r>
            <a:r>
              <a:rPr lang="el-GR" dirty="0">
                <a:solidFill>
                  <a:schemeClr val="bg1"/>
                </a:solidFill>
              </a:rPr>
              <a:t>Αστρονομία, γεωμετρία και Λάκωνες, Άρτιο και περιττό</a:t>
            </a:r>
          </a:p>
          <a:p>
            <a:r>
              <a:rPr lang="el-GR" sz="2400" b="1" dirty="0">
                <a:solidFill>
                  <a:schemeClr val="bg1"/>
                </a:solidFill>
              </a:rPr>
              <a:t>ΙΠΠΙΑΣ ΕΛΑΤΤΩΝ </a:t>
            </a:r>
            <a:r>
              <a:rPr lang="el-GR" sz="2400" b="1" dirty="0">
                <a:solidFill>
                  <a:schemeClr val="bg1"/>
                </a:solidFill>
                <a:sym typeface="Wingdings" panose="05000000000000000000" pitchFamily="2" charset="2"/>
              </a:rPr>
              <a:t> </a:t>
            </a:r>
            <a:r>
              <a:rPr lang="el-GR" dirty="0">
                <a:solidFill>
                  <a:schemeClr val="bg1"/>
                </a:solidFill>
              </a:rPr>
              <a:t>Ο ικανός και σοφός γεωμέτρης.</a:t>
            </a:r>
          </a:p>
        </p:txBody>
      </p:sp>
    </p:spTree>
    <p:extLst>
      <p:ext uri="{BB962C8B-B14F-4D97-AF65-F5344CB8AC3E}">
        <p14:creationId xmlns:p14="http://schemas.microsoft.com/office/powerpoint/2010/main" val="148422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257D3-68DE-1238-5A8B-EE9882464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43854-71F1-8F8E-5C60-9B4896494233}"/>
              </a:ext>
            </a:extLst>
          </p:cNvPr>
          <p:cNvSpPr>
            <a:spLocks noGrp="1"/>
          </p:cNvSpPr>
          <p:nvPr>
            <p:ph type="title"/>
          </p:nvPr>
        </p:nvSpPr>
        <p:spPr>
          <a:xfrm>
            <a:off x="200472" y="260648"/>
            <a:ext cx="9361040" cy="588714"/>
          </a:xfrm>
        </p:spPr>
        <p:txBody>
          <a:bodyPr>
            <a:normAutofit fontScale="90000"/>
          </a:bodyPr>
          <a:lstStyle/>
          <a:p>
            <a:pPr algn="ctr"/>
            <a:r>
              <a:rPr lang="el-GR" b="1" dirty="0"/>
              <a:t>Τα μαθηματικά στους διαλόγους του Πλάτωνα</a:t>
            </a:r>
            <a:br>
              <a:rPr lang="el-GR" b="1" dirty="0"/>
            </a:br>
            <a:r>
              <a:rPr lang="el-GR" sz="2000" b="1" dirty="0"/>
              <a:t>(Πηγή: Ευάγγελος Σ. Σταμάτης &amp; </a:t>
            </a:r>
            <a:r>
              <a:rPr lang="en-US" sz="2000" b="1" dirty="0"/>
              <a:t>Burnet I: Platonis Opera, Vols I – V, Oxford, 1963</a:t>
            </a:r>
            <a:r>
              <a:rPr lang="el-GR" sz="2000" b="1" dirty="0"/>
              <a:t>)</a:t>
            </a:r>
            <a:endParaRPr lang="en-US" sz="2000" dirty="0"/>
          </a:p>
        </p:txBody>
      </p:sp>
      <p:sp>
        <p:nvSpPr>
          <p:cNvPr id="4" name="TextBox 3">
            <a:extLst>
              <a:ext uri="{FF2B5EF4-FFF2-40B4-BE49-F238E27FC236}">
                <a16:creationId xmlns:a16="http://schemas.microsoft.com/office/drawing/2014/main" id="{93B80366-0954-CFFE-0187-E0BAC39AE930}"/>
              </a:ext>
            </a:extLst>
          </p:cNvPr>
          <p:cNvSpPr txBox="1"/>
          <p:nvPr/>
        </p:nvSpPr>
        <p:spPr>
          <a:xfrm>
            <a:off x="344488" y="980728"/>
            <a:ext cx="9073008" cy="5579476"/>
          </a:xfrm>
          <a:prstGeom prst="rect">
            <a:avLst/>
          </a:prstGeom>
          <a:noFill/>
        </p:spPr>
        <p:txBody>
          <a:bodyPr wrap="square">
            <a:spAutoFit/>
          </a:bodyPr>
          <a:lstStyle/>
          <a:p>
            <a:pPr>
              <a:lnSpc>
                <a:spcPct val="150000"/>
              </a:lnSpc>
            </a:pPr>
            <a:r>
              <a:rPr lang="el-GR" sz="2400" b="1" dirty="0">
                <a:solidFill>
                  <a:srgbClr val="FF0000"/>
                </a:solidFill>
              </a:rPr>
              <a:t>ΠΟΛΙΤΕΙΑ</a:t>
            </a:r>
            <a:r>
              <a:rPr lang="el-GR" sz="2400" b="1" dirty="0">
                <a:solidFill>
                  <a:schemeClr val="bg1"/>
                </a:solidFill>
              </a:rPr>
              <a:t> </a:t>
            </a:r>
            <a:r>
              <a:rPr lang="el-GR" sz="2400" b="1" dirty="0">
                <a:solidFill>
                  <a:schemeClr val="bg1"/>
                </a:solidFill>
                <a:sym typeface="Wingdings" panose="05000000000000000000" pitchFamily="2" charset="2"/>
              </a:rPr>
              <a:t> </a:t>
            </a:r>
            <a:r>
              <a:rPr lang="el-GR" dirty="0">
                <a:solidFill>
                  <a:schemeClr val="bg1"/>
                </a:solidFill>
              </a:rPr>
              <a:t>Ο αρχές των μαθηματικών και της γεωμετρίας, Οι υποθέσεις, Το </a:t>
            </a:r>
            <a:br>
              <a:rPr lang="el-GR" dirty="0">
                <a:solidFill>
                  <a:schemeClr val="bg1"/>
                </a:solidFill>
              </a:rPr>
            </a:br>
            <a:r>
              <a:rPr lang="el-GR" dirty="0">
                <a:solidFill>
                  <a:schemeClr val="bg1"/>
                </a:solidFill>
              </a:rPr>
              <a:t>                              ανυπόθετον, Το μέγα και το μικρόν, Το εν, Η λογιστική και η </a:t>
            </a:r>
            <a:br>
              <a:rPr lang="el-GR" dirty="0">
                <a:solidFill>
                  <a:schemeClr val="bg1"/>
                </a:solidFill>
              </a:rPr>
            </a:br>
            <a:r>
              <a:rPr lang="el-GR" dirty="0">
                <a:solidFill>
                  <a:schemeClr val="bg1"/>
                </a:solidFill>
              </a:rPr>
              <a:t>                              αριθμητική, Ο σκοπός των μαθηματικών, Η συνεισφορά των </a:t>
            </a:r>
            <a:br>
              <a:rPr lang="el-GR" dirty="0">
                <a:solidFill>
                  <a:schemeClr val="bg1"/>
                </a:solidFill>
              </a:rPr>
            </a:br>
            <a:r>
              <a:rPr lang="el-GR" dirty="0">
                <a:solidFill>
                  <a:schemeClr val="bg1"/>
                </a:solidFill>
              </a:rPr>
              <a:t>                              μαθηματικών στην κατανόηση του Αγαθού, Ο γεωμετρικός </a:t>
            </a:r>
            <a:br>
              <a:rPr lang="el-GR" dirty="0">
                <a:solidFill>
                  <a:schemeClr val="bg1"/>
                </a:solidFill>
              </a:rPr>
            </a:br>
            <a:r>
              <a:rPr lang="el-GR" dirty="0">
                <a:solidFill>
                  <a:schemeClr val="bg1"/>
                </a:solidFill>
              </a:rPr>
              <a:t>                              αριθμός, Απόσταση τυράννου και βασιλέως.</a:t>
            </a:r>
          </a:p>
          <a:p>
            <a:pPr>
              <a:lnSpc>
                <a:spcPct val="150000"/>
              </a:lnSpc>
            </a:pPr>
            <a:r>
              <a:rPr lang="el-GR" sz="2400" b="1" dirty="0">
                <a:solidFill>
                  <a:srgbClr val="FF0000"/>
                </a:solidFill>
              </a:rPr>
              <a:t>ΤΙΜΑΙΟΣ</a:t>
            </a:r>
            <a:r>
              <a:rPr lang="el-GR" sz="2400" b="1" dirty="0">
                <a:solidFill>
                  <a:schemeClr val="bg1"/>
                </a:solidFill>
              </a:rPr>
              <a:t> </a:t>
            </a:r>
            <a:r>
              <a:rPr lang="el-GR" sz="2400" b="1" dirty="0">
                <a:solidFill>
                  <a:schemeClr val="bg1"/>
                </a:solidFill>
                <a:sym typeface="Wingdings" panose="05000000000000000000" pitchFamily="2" charset="2"/>
              </a:rPr>
              <a:t> </a:t>
            </a:r>
            <a:r>
              <a:rPr lang="el-GR" dirty="0">
                <a:solidFill>
                  <a:schemeClr val="bg1"/>
                </a:solidFill>
              </a:rPr>
              <a:t>Γεωμετρικό μέσο, Οι δύο μεσότητες, Ορισμός της σφαίρας, Μουσικές κλίμακες κατά τη δημιουργία του κόσμου, Μουσικό διάστημα, Τα πέντε κανονικά πολύεδρα, Τα αρχικά τρίγωνα ως ελάχιστα υλικά σωματίδια.</a:t>
            </a:r>
          </a:p>
          <a:p>
            <a:pPr>
              <a:lnSpc>
                <a:spcPct val="150000"/>
              </a:lnSpc>
            </a:pPr>
            <a:r>
              <a:rPr lang="el-GR" sz="2400" b="1" dirty="0">
                <a:solidFill>
                  <a:schemeClr val="bg1"/>
                </a:solidFill>
                <a:sym typeface="Wingdings" panose="05000000000000000000" pitchFamily="2" charset="2"/>
              </a:rPr>
              <a:t>ΝΟΜΟΙ  </a:t>
            </a:r>
            <a:r>
              <a:rPr lang="el-GR" dirty="0">
                <a:solidFill>
                  <a:schemeClr val="bg1"/>
                </a:solidFill>
              </a:rPr>
              <a:t>Το πλήθος των διαιρετών του 5040, Η παιδευτική σημασία της </a:t>
            </a:r>
            <a:br>
              <a:rPr lang="el-GR" dirty="0">
                <a:solidFill>
                  <a:schemeClr val="bg1"/>
                </a:solidFill>
              </a:rPr>
            </a:br>
            <a:r>
              <a:rPr lang="el-GR" dirty="0">
                <a:solidFill>
                  <a:schemeClr val="bg1"/>
                </a:solidFill>
              </a:rPr>
              <a:t>                         αριθμητικής και της αστρονομίας, Σύμμετροι, ασύμμετροι, άρτιοι</a:t>
            </a:r>
          </a:p>
          <a:p>
            <a:pPr>
              <a:lnSpc>
                <a:spcPct val="150000"/>
              </a:lnSpc>
            </a:pPr>
            <a:r>
              <a:rPr lang="el-GR" sz="2400" b="1" dirty="0">
                <a:solidFill>
                  <a:schemeClr val="bg1"/>
                </a:solidFill>
                <a:sym typeface="Wingdings" panose="05000000000000000000" pitchFamily="2" charset="2"/>
              </a:rPr>
              <a:t>ΕΠΙΝΟΜΙΣ  </a:t>
            </a:r>
            <a:r>
              <a:rPr lang="el-GR" dirty="0">
                <a:solidFill>
                  <a:schemeClr val="bg1"/>
                </a:solidFill>
              </a:rPr>
              <a:t>Η σημασία των μαθηματικών στην αγωγή, Διπλάσιο και υποδιπλάσιο, Αρμονικός μέσος, Η μουσική αναλογία 6 : 8 = 9 : 12</a:t>
            </a:r>
            <a:endParaRPr lang="el-GR" b="1" dirty="0">
              <a:solidFill>
                <a:schemeClr val="bg1"/>
              </a:solidFill>
            </a:endParaRPr>
          </a:p>
        </p:txBody>
      </p:sp>
    </p:spTree>
    <p:extLst>
      <p:ext uri="{BB962C8B-B14F-4D97-AF65-F5344CB8AC3E}">
        <p14:creationId xmlns:p14="http://schemas.microsoft.com/office/powerpoint/2010/main" val="7692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3E076-59AD-80D2-5919-4555B9BF37BF}"/>
            </a:ext>
          </a:extLst>
        </p:cNvPr>
        <p:cNvGrpSpPr/>
        <p:nvPr/>
      </p:nvGrpSpPr>
      <p:grpSpPr>
        <a:xfrm>
          <a:off x="0" y="0"/>
          <a:ext cx="0" cy="0"/>
          <a:chOff x="0" y="0"/>
          <a:chExt cx="0" cy="0"/>
        </a:xfrm>
      </p:grpSpPr>
      <p:pic>
        <p:nvPicPr>
          <p:cNvPr id="8" name="Εικόνα 7" descr="Εικόνα που περιέχει ζωγραφική, εκκλησία, τέχνη, άτομο&#10;&#10;Περιγραφή που δημιουργήθηκε αυτόματα">
            <a:extLst>
              <a:ext uri="{FF2B5EF4-FFF2-40B4-BE49-F238E27FC236}">
                <a16:creationId xmlns:a16="http://schemas.microsoft.com/office/drawing/2014/main" id="{BB3036DF-E6B3-72A3-2C1E-DCB3A5984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3" y="908720"/>
            <a:ext cx="9734474" cy="5688632"/>
          </a:xfrm>
          <a:prstGeom prst="rect">
            <a:avLst/>
          </a:prstGeom>
        </p:spPr>
      </p:pic>
      <p:sp>
        <p:nvSpPr>
          <p:cNvPr id="11" name="TextBox 10">
            <a:extLst>
              <a:ext uri="{FF2B5EF4-FFF2-40B4-BE49-F238E27FC236}">
                <a16:creationId xmlns:a16="http://schemas.microsoft.com/office/drawing/2014/main" id="{8E42696F-F97F-1F7E-6C44-6ED81F233D53}"/>
              </a:ext>
            </a:extLst>
          </p:cNvPr>
          <p:cNvSpPr txBox="1"/>
          <p:nvPr/>
        </p:nvSpPr>
        <p:spPr>
          <a:xfrm>
            <a:off x="2288704" y="0"/>
            <a:ext cx="5472608" cy="830997"/>
          </a:xfrm>
          <a:prstGeom prst="rect">
            <a:avLst/>
          </a:prstGeom>
          <a:noFill/>
        </p:spPr>
        <p:txBody>
          <a:bodyPr wrap="square">
            <a:spAutoFit/>
          </a:bodyPr>
          <a:lstStyle/>
          <a:p>
            <a:r>
              <a:rPr lang="el-GR" sz="2400" b="1" dirty="0">
                <a:solidFill>
                  <a:schemeClr val="bg1"/>
                </a:solidFill>
              </a:rPr>
              <a:t>Ραφαήλ </a:t>
            </a:r>
            <a:r>
              <a:rPr lang="el-GR" sz="2400" b="1" dirty="0">
                <a:solidFill>
                  <a:schemeClr val="bg1"/>
                </a:solidFill>
                <a:sym typeface="Wingdings" panose="05000000000000000000" pitchFamily="2" charset="2"/>
              </a:rPr>
              <a:t> Η Σχολή των Αθηνών (</a:t>
            </a:r>
            <a:r>
              <a:rPr lang="en-US" sz="2400" b="1" i="1" dirty="0">
                <a:solidFill>
                  <a:schemeClr val="bg1"/>
                </a:solidFill>
              </a:rPr>
              <a:t>Stanza della Segnatura</a:t>
            </a:r>
            <a:r>
              <a:rPr lang="el-GR" sz="2400" b="1" i="1" dirty="0">
                <a:solidFill>
                  <a:schemeClr val="bg1"/>
                </a:solidFill>
              </a:rPr>
              <a:t>, Βατικανό</a:t>
            </a:r>
            <a:r>
              <a:rPr lang="el-GR" sz="2400" b="1" dirty="0">
                <a:solidFill>
                  <a:schemeClr val="bg1"/>
                </a:solidFill>
                <a:sym typeface="Wingdings" panose="05000000000000000000" pitchFamily="2" charset="2"/>
              </a:rPr>
              <a:t>)</a:t>
            </a:r>
            <a:endParaRPr lang="el-GR" sz="2400" b="1" dirty="0">
              <a:solidFill>
                <a:schemeClr val="bg1"/>
              </a:solidFill>
            </a:endParaRPr>
          </a:p>
        </p:txBody>
      </p:sp>
    </p:spTree>
    <p:extLst>
      <p:ext uri="{BB962C8B-B14F-4D97-AF65-F5344CB8AC3E}">
        <p14:creationId xmlns:p14="http://schemas.microsoft.com/office/powerpoint/2010/main" val="276477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941C1-FA8B-E528-4360-B2510A15565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914CAD68-8250-8411-C5EF-F0A558B184A1}"/>
              </a:ext>
            </a:extLst>
          </p:cNvPr>
          <p:cNvSpPr txBox="1"/>
          <p:nvPr/>
        </p:nvSpPr>
        <p:spPr>
          <a:xfrm>
            <a:off x="1928664" y="188640"/>
            <a:ext cx="6264696" cy="830997"/>
          </a:xfrm>
          <a:prstGeom prst="rect">
            <a:avLst/>
          </a:prstGeom>
          <a:noFill/>
        </p:spPr>
        <p:txBody>
          <a:bodyPr wrap="square">
            <a:spAutoFit/>
          </a:bodyPr>
          <a:lstStyle/>
          <a:p>
            <a:pPr algn="ctr"/>
            <a:r>
              <a:rPr lang="el-GR" sz="2400" b="1" dirty="0">
                <a:solidFill>
                  <a:schemeClr val="bg1"/>
                </a:solidFill>
              </a:rPr>
              <a:t>Ραφαήλ </a:t>
            </a:r>
            <a:r>
              <a:rPr lang="el-GR" sz="2400" b="1" dirty="0">
                <a:solidFill>
                  <a:schemeClr val="bg1"/>
                </a:solidFill>
                <a:sym typeface="Wingdings" panose="05000000000000000000" pitchFamily="2" charset="2"/>
              </a:rPr>
              <a:t> Η Σχολή των Αθηνών (Πλάτων και</a:t>
            </a:r>
            <a:r>
              <a:rPr lang="en-US" sz="2400" b="1" dirty="0">
                <a:solidFill>
                  <a:schemeClr val="bg1"/>
                </a:solidFill>
                <a:sym typeface="Wingdings" panose="05000000000000000000" pitchFamily="2" charset="2"/>
              </a:rPr>
              <a:t> </a:t>
            </a:r>
            <a:r>
              <a:rPr lang="el-GR" sz="2400" b="1" dirty="0">
                <a:solidFill>
                  <a:schemeClr val="bg1"/>
                </a:solidFill>
                <a:sym typeface="Wingdings" panose="05000000000000000000" pitchFamily="2" charset="2"/>
              </a:rPr>
              <a:t>Αριστοτέλης)</a:t>
            </a:r>
            <a:endParaRPr lang="el-GR" sz="2400" dirty="0">
              <a:solidFill>
                <a:schemeClr val="bg1"/>
              </a:solidFill>
            </a:endParaRPr>
          </a:p>
        </p:txBody>
      </p:sp>
      <p:pic>
        <p:nvPicPr>
          <p:cNvPr id="3" name="Εικόνα 2" descr="Εικόνα που περιέχει ζωγραφική, ρουχισμός, μυθολογία, Προφήτης&#10;&#10;Περιγραφή που δημιουργήθηκε αυτόματα">
            <a:extLst>
              <a:ext uri="{FF2B5EF4-FFF2-40B4-BE49-F238E27FC236}">
                <a16:creationId xmlns:a16="http://schemas.microsoft.com/office/drawing/2014/main" id="{F3923808-6DB8-5A73-4ABC-4A372B3BF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772" y="1188693"/>
            <a:ext cx="4320480" cy="5514583"/>
          </a:xfrm>
          <a:prstGeom prst="rect">
            <a:avLst/>
          </a:prstGeom>
        </p:spPr>
      </p:pic>
    </p:spTree>
    <p:extLst>
      <p:ext uri="{BB962C8B-B14F-4D97-AF65-F5344CB8AC3E}">
        <p14:creationId xmlns:p14="http://schemas.microsoft.com/office/powerpoint/2010/main" val="31459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60B74-C9A6-63BA-8759-2D856929D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78691-1CA9-7C9D-DCAE-64EBB7F86F57}"/>
              </a:ext>
            </a:extLst>
          </p:cNvPr>
          <p:cNvSpPr>
            <a:spLocks noGrp="1"/>
          </p:cNvSpPr>
          <p:nvPr>
            <p:ph type="title"/>
          </p:nvPr>
        </p:nvSpPr>
        <p:spPr>
          <a:xfrm>
            <a:off x="7003954" y="0"/>
            <a:ext cx="2096109" cy="602704"/>
          </a:xfrm>
        </p:spPr>
        <p:txBody>
          <a:bodyPr>
            <a:normAutofit/>
          </a:bodyPr>
          <a:lstStyle/>
          <a:p>
            <a:r>
              <a:rPr lang="el-GR" sz="2400" b="1" dirty="0"/>
              <a:t>ΑΡΙΣΤΟΤΕΛΗΣ </a:t>
            </a:r>
            <a:endParaRPr lang="en-US" sz="2400" b="1" dirty="0"/>
          </a:p>
        </p:txBody>
      </p:sp>
      <p:sp>
        <p:nvSpPr>
          <p:cNvPr id="9" name="TextBox 8">
            <a:extLst>
              <a:ext uri="{FF2B5EF4-FFF2-40B4-BE49-F238E27FC236}">
                <a16:creationId xmlns:a16="http://schemas.microsoft.com/office/drawing/2014/main" id="{A6ED86EB-C188-C6F5-D336-B8F54FA07949}"/>
              </a:ext>
            </a:extLst>
          </p:cNvPr>
          <p:cNvSpPr txBox="1"/>
          <p:nvPr/>
        </p:nvSpPr>
        <p:spPr>
          <a:xfrm>
            <a:off x="200472" y="188640"/>
            <a:ext cx="5904656" cy="4247317"/>
          </a:xfrm>
          <a:prstGeom prst="rect">
            <a:avLst/>
          </a:prstGeom>
          <a:noFill/>
        </p:spPr>
        <p:txBody>
          <a:bodyPr wrap="square">
            <a:spAutoFit/>
          </a:bodyPr>
          <a:lstStyle/>
          <a:p>
            <a:pPr algn="ctr"/>
            <a:r>
              <a:rPr lang="el-GR" b="1" dirty="0">
                <a:solidFill>
                  <a:schemeClr val="bg1"/>
                </a:solidFill>
                <a:sym typeface="Wingdings" panose="05000000000000000000" pitchFamily="2" charset="2"/>
              </a:rPr>
              <a:t>ΒΙΟΓΡΑΦΙΚΑ ΣΤΟΙΧΕΙΑ</a:t>
            </a:r>
          </a:p>
          <a:p>
            <a:pPr algn="just"/>
            <a:endParaRPr lang="el-GR"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Γέννηση: Στάγειρα Χαλκιδικής, 384 π.Χ</a:t>
            </a:r>
          </a:p>
          <a:p>
            <a:pPr algn="just"/>
            <a:r>
              <a:rPr lang="el-GR" b="1" dirty="0">
                <a:solidFill>
                  <a:schemeClr val="bg1"/>
                </a:solidFill>
                <a:sym typeface="Wingdings" panose="05000000000000000000" pitchFamily="2" charset="2"/>
              </a:rPr>
              <a:t>Θάνατος: Χαλκίδα, Οκτώβριος 322 π.Χ</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Σε ηλικία 17 ετών εισέρχεται στην Ακαδημία του Πλάτωνα όπου παραμένει για 20 χρόνια και συνδέεται με τους Πλάτωνα, Εύδοξο και Ξενοκράτη.</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Μετά τον θάνατο του Πλάτωνα, το 347 π.Χ, μεταβαίνει στην Άσσο και μετά στην Λέσβο όπου δίδαξε από το 347 π.Χ ως το 343 π.Χ</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Το 343 π.Χ αναλαμβάνει την μόρφωση του Μ. Αλεξάνδρου κατ’ εντολήν του Φιλίππου</a:t>
            </a:r>
          </a:p>
        </p:txBody>
      </p:sp>
      <p:pic>
        <p:nvPicPr>
          <p:cNvPr id="5" name="Εικόνα 4" descr="Εικόνα που περιέχει άγαλμα, ανθρώπινο πρόσωπο, Τεχνούργημα, προτομή&#10;&#10;Περιγραφή που δημιουργήθηκε αυτόματα">
            <a:extLst>
              <a:ext uri="{FF2B5EF4-FFF2-40B4-BE49-F238E27FC236}">
                <a16:creationId xmlns:a16="http://schemas.microsoft.com/office/drawing/2014/main" id="{13616AD1-513A-C6A4-1CB3-534B4C364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499" y="692696"/>
            <a:ext cx="3163021" cy="3798165"/>
          </a:xfrm>
          <a:prstGeom prst="rect">
            <a:avLst/>
          </a:prstGeom>
        </p:spPr>
      </p:pic>
      <p:sp>
        <p:nvSpPr>
          <p:cNvPr id="7" name="TextBox 6">
            <a:extLst>
              <a:ext uri="{FF2B5EF4-FFF2-40B4-BE49-F238E27FC236}">
                <a16:creationId xmlns:a16="http://schemas.microsoft.com/office/drawing/2014/main" id="{FAE81C51-65F6-B3BC-D6A2-EF8CEC414B0B}"/>
              </a:ext>
            </a:extLst>
          </p:cNvPr>
          <p:cNvSpPr txBox="1"/>
          <p:nvPr/>
        </p:nvSpPr>
        <p:spPr>
          <a:xfrm>
            <a:off x="185660" y="4653136"/>
            <a:ext cx="9591876" cy="2031325"/>
          </a:xfrm>
          <a:prstGeom prst="rect">
            <a:avLst/>
          </a:prstGeom>
          <a:noFill/>
        </p:spPr>
        <p:txBody>
          <a:bodyPr wrap="square">
            <a:spAutoFit/>
          </a:bodyPr>
          <a:lstStyle/>
          <a:p>
            <a:pPr algn="just"/>
            <a:r>
              <a:rPr lang="el-GR" b="1" dirty="0">
                <a:solidFill>
                  <a:schemeClr val="bg1"/>
                </a:solidFill>
                <a:sym typeface="Wingdings" panose="05000000000000000000" pitchFamily="2" charset="2"/>
              </a:rPr>
              <a:t>Το 335 π.Χ επιστρέφει στην Αθήνα όπου ιδρύει το Λύκειο σε μία τοποθεσία ανάμεσα στον Λυκαβηττό και στον Ιλισό, το οποίο οργανώθηκε στα πρότυπα της Ακαδημίας.</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Το 323 π.Χ μετά τον θάνατο του Μ. Αλεξάνδρου μετακινήθηκε στην Χαλκίδα όπου και απεβίωσε τον Οκτώβριο του 322 π.Χ από στομαχικό νόσημα.</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Διάδοχός του στο Λύκειο ορίστηκε ο Θεόφραστος.</a:t>
            </a:r>
            <a:endParaRPr lang="el-GR" b="1" dirty="0"/>
          </a:p>
        </p:txBody>
      </p:sp>
    </p:spTree>
    <p:extLst>
      <p:ext uri="{BB962C8B-B14F-4D97-AF65-F5344CB8AC3E}">
        <p14:creationId xmlns:p14="http://schemas.microsoft.com/office/powerpoint/2010/main" val="281705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536F4-232B-CC0F-D455-0E929B130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3A860-7C4E-1FDD-3D00-45905D689C1F}"/>
              </a:ext>
            </a:extLst>
          </p:cNvPr>
          <p:cNvSpPr>
            <a:spLocks noGrp="1"/>
          </p:cNvSpPr>
          <p:nvPr>
            <p:ph type="title"/>
          </p:nvPr>
        </p:nvSpPr>
        <p:spPr>
          <a:xfrm>
            <a:off x="2136811" y="0"/>
            <a:ext cx="5760640" cy="602704"/>
          </a:xfrm>
        </p:spPr>
        <p:txBody>
          <a:bodyPr>
            <a:normAutofit/>
          </a:bodyPr>
          <a:lstStyle/>
          <a:p>
            <a:r>
              <a:rPr lang="el-GR" sz="2400" b="1" dirty="0"/>
              <a:t>Ο Αριστοτέλης δεν ήταν μαθηματικός</a:t>
            </a:r>
            <a:endParaRPr lang="en-US" sz="2400" b="1" dirty="0"/>
          </a:p>
        </p:txBody>
      </p:sp>
      <p:sp>
        <p:nvSpPr>
          <p:cNvPr id="4" name="TextBox 3">
            <a:extLst>
              <a:ext uri="{FF2B5EF4-FFF2-40B4-BE49-F238E27FC236}">
                <a16:creationId xmlns:a16="http://schemas.microsoft.com/office/drawing/2014/main" id="{50EC1679-BC18-0F9C-3CF8-E75074BFC021}"/>
              </a:ext>
            </a:extLst>
          </p:cNvPr>
          <p:cNvSpPr txBox="1"/>
          <p:nvPr/>
        </p:nvSpPr>
        <p:spPr>
          <a:xfrm>
            <a:off x="0" y="1037432"/>
            <a:ext cx="9361040" cy="1200329"/>
          </a:xfrm>
          <a:prstGeom prst="rect">
            <a:avLst/>
          </a:prstGeom>
          <a:noFill/>
        </p:spPr>
        <p:txBody>
          <a:bodyPr wrap="square">
            <a:spAutoFit/>
          </a:bodyPr>
          <a:lstStyle/>
          <a:p>
            <a:pPr lvl="1" algn="just"/>
            <a:r>
              <a:rPr lang="el-GR" sz="1800" dirty="0">
                <a:solidFill>
                  <a:schemeClr val="bg1"/>
                </a:solidFill>
                <a:sym typeface="Wingdings" panose="05000000000000000000" pitchFamily="2" charset="2"/>
              </a:rPr>
              <a:t>Ωστόσο γνώριζε καλά τα μαθηματικά της εποχής του λόγω της θητείας του στην Ακαδημία, όπως ήταν η θεωρία των αναλογιών του Ευδόξου (Στοιχεία, Βιβλίο </a:t>
            </a:r>
            <a:r>
              <a:rPr lang="en-US" sz="1800" dirty="0">
                <a:solidFill>
                  <a:schemeClr val="bg1"/>
                </a:solidFill>
                <a:sym typeface="Wingdings" panose="05000000000000000000" pitchFamily="2" charset="2"/>
              </a:rPr>
              <a:t>V</a:t>
            </a:r>
            <a:r>
              <a:rPr lang="el-GR" sz="1800" dirty="0">
                <a:solidFill>
                  <a:schemeClr val="bg1"/>
                </a:solidFill>
                <a:sym typeface="Wingdings" panose="05000000000000000000" pitchFamily="2" charset="2"/>
              </a:rPr>
              <a:t>)</a:t>
            </a:r>
            <a:r>
              <a:rPr lang="en-US" sz="1800" dirty="0">
                <a:solidFill>
                  <a:schemeClr val="bg1"/>
                </a:solidFill>
                <a:sym typeface="Wingdings" panose="05000000000000000000" pitchFamily="2" charset="2"/>
              </a:rPr>
              <a:t> </a:t>
            </a:r>
            <a:r>
              <a:rPr lang="el-GR" sz="1800" dirty="0">
                <a:solidFill>
                  <a:schemeClr val="bg1"/>
                </a:solidFill>
                <a:sym typeface="Wingdings" panose="05000000000000000000" pitchFamily="2" charset="2"/>
              </a:rPr>
              <a:t>καθώς και των ομόκεντρων σφαιρών για την κίνηση του ηλίου, της σελήνης και των πλανητών (Εύδοξος, Κάλλιπος)</a:t>
            </a:r>
          </a:p>
        </p:txBody>
      </p:sp>
      <p:sp>
        <p:nvSpPr>
          <p:cNvPr id="8" name="TextBox 7">
            <a:extLst>
              <a:ext uri="{FF2B5EF4-FFF2-40B4-BE49-F238E27FC236}">
                <a16:creationId xmlns:a16="http://schemas.microsoft.com/office/drawing/2014/main" id="{018B2DEA-E50C-9C81-0299-EF29647D0D98}"/>
              </a:ext>
            </a:extLst>
          </p:cNvPr>
          <p:cNvSpPr txBox="1"/>
          <p:nvPr/>
        </p:nvSpPr>
        <p:spPr>
          <a:xfrm>
            <a:off x="488504" y="2617196"/>
            <a:ext cx="9073008" cy="1477328"/>
          </a:xfrm>
          <a:prstGeom prst="rect">
            <a:avLst/>
          </a:prstGeom>
          <a:noFill/>
        </p:spPr>
        <p:txBody>
          <a:bodyPr wrap="square">
            <a:spAutoFit/>
          </a:bodyPr>
          <a:lstStyle/>
          <a:p>
            <a:pPr algn="just"/>
            <a:r>
              <a:rPr lang="el-GR" sz="1800" dirty="0">
                <a:solidFill>
                  <a:schemeClr val="bg1"/>
                </a:solidFill>
                <a:sym typeface="Wingdings" panose="05000000000000000000" pitchFamily="2" charset="2"/>
              </a:rPr>
              <a:t>Όλες οι δραστηριότητες περί διδασκαλίας και μάθησης ξεκινούν από προ-υπάρχουσα γνώση και αυ</a:t>
            </a:r>
            <a:r>
              <a:rPr lang="el-GR" dirty="0">
                <a:solidFill>
                  <a:schemeClr val="bg1"/>
                </a:solidFill>
                <a:sym typeface="Wingdings" panose="05000000000000000000" pitchFamily="2" charset="2"/>
              </a:rPr>
              <a:t>τό είναι κάτι που διαφαίνεται τόσο στα μαθηματικά όσο και στις άλλες επιστήμες οι οποίες γεννιούνται με αυτόν τον τρόπο.</a:t>
            </a:r>
          </a:p>
          <a:p>
            <a:pPr algn="just"/>
            <a:endParaRPr lang="el-GR" dirty="0">
              <a:solidFill>
                <a:schemeClr val="bg1"/>
              </a:solidFill>
              <a:sym typeface="Wingdings" panose="05000000000000000000" pitchFamily="2" charset="2"/>
            </a:endParaRPr>
          </a:p>
          <a:p>
            <a:pPr algn="r"/>
            <a:r>
              <a:rPr lang="el-GR" b="1" dirty="0">
                <a:solidFill>
                  <a:schemeClr val="bg1"/>
                </a:solidFill>
                <a:sym typeface="Wingdings" panose="05000000000000000000" pitchFamily="2" charset="2"/>
              </a:rPr>
              <a:t>Αναλυτικά Ύστερα, Α,  Ι, 71</a:t>
            </a:r>
            <a:r>
              <a:rPr lang="el-GR" b="1" baseline="30000" dirty="0">
                <a:solidFill>
                  <a:schemeClr val="bg1"/>
                </a:solidFill>
                <a:sym typeface="Wingdings" panose="05000000000000000000" pitchFamily="2" charset="2"/>
              </a:rPr>
              <a:t>α</a:t>
            </a:r>
            <a:r>
              <a:rPr lang="el-GR" b="1" dirty="0">
                <a:solidFill>
                  <a:schemeClr val="bg1"/>
                </a:solidFill>
                <a:sym typeface="Wingdings" panose="05000000000000000000" pitchFamily="2" charset="2"/>
              </a:rPr>
              <a:t>1-4</a:t>
            </a:r>
            <a:endParaRPr lang="el-GR" dirty="0"/>
          </a:p>
        </p:txBody>
      </p:sp>
      <p:sp>
        <p:nvSpPr>
          <p:cNvPr id="9" name="TextBox 8">
            <a:extLst>
              <a:ext uri="{FF2B5EF4-FFF2-40B4-BE49-F238E27FC236}">
                <a16:creationId xmlns:a16="http://schemas.microsoft.com/office/drawing/2014/main" id="{4CFB4A30-AA2C-A863-E9D1-D24A505239D3}"/>
              </a:ext>
            </a:extLst>
          </p:cNvPr>
          <p:cNvSpPr txBox="1"/>
          <p:nvPr/>
        </p:nvSpPr>
        <p:spPr>
          <a:xfrm>
            <a:off x="480627" y="4226312"/>
            <a:ext cx="9073008" cy="1477328"/>
          </a:xfrm>
          <a:prstGeom prst="rect">
            <a:avLst/>
          </a:prstGeom>
          <a:noFill/>
        </p:spPr>
        <p:txBody>
          <a:bodyPr wrap="square">
            <a:spAutoFit/>
          </a:bodyPr>
          <a:lstStyle/>
          <a:p>
            <a:pPr algn="just"/>
            <a:r>
              <a:rPr lang="el-GR" sz="1800" dirty="0">
                <a:solidFill>
                  <a:schemeClr val="bg1"/>
                </a:solidFill>
                <a:sym typeface="Wingdings" panose="05000000000000000000" pitchFamily="2" charset="2"/>
              </a:rPr>
              <a:t>Από τις επιστ</a:t>
            </a:r>
            <a:r>
              <a:rPr lang="el-GR" dirty="0">
                <a:solidFill>
                  <a:schemeClr val="bg1"/>
                </a:solidFill>
                <a:sym typeface="Wingdings" panose="05000000000000000000" pitchFamily="2" charset="2"/>
              </a:rPr>
              <a:t>ήμες οι πιο ακριβείς είναι εκείνες οι οποίες πραγματεύονται τις πρώτες αρχές. Αυτές οι επιστήμες οι οποίες στηρίζονται σε λιγότερες αρχές, είναι πιο ακριβείς από τις υπόλοιπες. Η αριθμητική είναι πιο ακριβής από τη γεωμετρία.</a:t>
            </a:r>
          </a:p>
          <a:p>
            <a:pPr algn="just"/>
            <a:endParaRPr lang="el-GR" dirty="0">
              <a:solidFill>
                <a:schemeClr val="bg1"/>
              </a:solidFill>
              <a:sym typeface="Wingdings" panose="05000000000000000000" pitchFamily="2" charset="2"/>
            </a:endParaRPr>
          </a:p>
          <a:p>
            <a:pPr algn="r"/>
            <a:r>
              <a:rPr lang="el-GR" b="1" dirty="0">
                <a:solidFill>
                  <a:schemeClr val="bg1"/>
                </a:solidFill>
                <a:sym typeface="Wingdings" panose="05000000000000000000" pitchFamily="2" charset="2"/>
              </a:rPr>
              <a:t>Μετά τα Φυσικά, Α, ΙΙ, 982</a:t>
            </a:r>
            <a:r>
              <a:rPr lang="el-GR" b="1" baseline="30000" dirty="0">
                <a:solidFill>
                  <a:schemeClr val="bg1"/>
                </a:solidFill>
                <a:sym typeface="Wingdings" panose="05000000000000000000" pitchFamily="2" charset="2"/>
              </a:rPr>
              <a:t>α</a:t>
            </a:r>
            <a:r>
              <a:rPr lang="el-GR" b="1" dirty="0">
                <a:solidFill>
                  <a:schemeClr val="bg1"/>
                </a:solidFill>
                <a:sym typeface="Wingdings" panose="05000000000000000000" pitchFamily="2" charset="2"/>
              </a:rPr>
              <a:t>25-8</a:t>
            </a:r>
            <a:endParaRPr lang="el-GR" dirty="0"/>
          </a:p>
        </p:txBody>
      </p:sp>
    </p:spTree>
    <p:extLst>
      <p:ext uri="{BB962C8B-B14F-4D97-AF65-F5344CB8AC3E}">
        <p14:creationId xmlns:p14="http://schemas.microsoft.com/office/powerpoint/2010/main" val="19606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60648"/>
            <a:ext cx="10440142" cy="602704"/>
          </a:xfrm>
        </p:spPr>
        <p:txBody>
          <a:bodyPr>
            <a:normAutofit/>
          </a:bodyPr>
          <a:lstStyle/>
          <a:p>
            <a:r>
              <a:rPr lang="el-GR" sz="2400" b="1" dirty="0"/>
              <a:t>Οι λογικές πραγματείες του Αριστοτέλη (</a:t>
            </a:r>
            <a:r>
              <a:rPr lang="en-US" sz="2400" b="1" dirty="0"/>
              <a:t>Bekker coding</a:t>
            </a:r>
            <a:r>
              <a:rPr lang="el-GR" sz="2400" b="1" dirty="0"/>
              <a:t>)</a:t>
            </a:r>
            <a:endParaRPr lang="en-US" sz="2400" b="1" dirty="0"/>
          </a:p>
        </p:txBody>
      </p:sp>
      <p:sp>
        <p:nvSpPr>
          <p:cNvPr id="12" name="Rectangle 11"/>
          <p:cNvSpPr/>
          <p:nvPr/>
        </p:nvSpPr>
        <p:spPr>
          <a:xfrm>
            <a:off x="-152836" y="901036"/>
            <a:ext cx="9714348" cy="2862322"/>
          </a:xfrm>
          <a:prstGeom prst="rect">
            <a:avLst/>
          </a:prstGeom>
        </p:spPr>
        <p:txBody>
          <a:bodyPr wrap="square">
            <a:spAutoFit/>
          </a:bodyPr>
          <a:lstStyle/>
          <a:p>
            <a:pPr marL="914400" lvl="1" indent="-457200">
              <a:lnSpc>
                <a:spcPct val="150000"/>
              </a:lnSpc>
              <a:buFont typeface="+mj-lt"/>
              <a:buAutoNum type="arabicPeriod"/>
            </a:pPr>
            <a:r>
              <a:rPr lang="el-GR" sz="2000" b="1" dirty="0">
                <a:solidFill>
                  <a:schemeClr val="bg1"/>
                </a:solidFill>
                <a:sym typeface="Wingdings" panose="05000000000000000000" pitchFamily="2" charset="2"/>
              </a:rPr>
              <a:t>Κατηγορίες (</a:t>
            </a:r>
            <a:r>
              <a:rPr lang="en-US" sz="2000" b="1" dirty="0">
                <a:solidFill>
                  <a:schemeClr val="bg1"/>
                </a:solidFill>
                <a:sym typeface="Wingdings" panose="05000000000000000000" pitchFamily="2" charset="2"/>
              </a:rPr>
              <a:t>1a</a:t>
            </a:r>
            <a:r>
              <a:rPr lang="el-GR" sz="2000" b="1" dirty="0">
                <a:solidFill>
                  <a:schemeClr val="bg1"/>
                </a:solidFill>
                <a:sym typeface="Wingdings" panose="05000000000000000000" pitchFamily="2" charset="2"/>
              </a:rPr>
              <a:t>) </a:t>
            </a:r>
            <a:r>
              <a:rPr lang="el-GR" sz="2000" dirty="0">
                <a:solidFill>
                  <a:schemeClr val="bg1"/>
                </a:solidFill>
                <a:sym typeface="Wingdings" panose="05000000000000000000" pitchFamily="2" charset="2"/>
              </a:rPr>
              <a:t>(Ταξινόμηση τύπων μεταβολής)</a:t>
            </a:r>
          </a:p>
          <a:p>
            <a:pPr marL="914400" lvl="1" indent="-457200">
              <a:lnSpc>
                <a:spcPct val="150000"/>
              </a:lnSpc>
              <a:buFont typeface="+mj-lt"/>
              <a:buAutoNum type="arabicPeriod"/>
            </a:pPr>
            <a:r>
              <a:rPr lang="el-GR" sz="2000" b="1" dirty="0">
                <a:solidFill>
                  <a:schemeClr val="bg1"/>
                </a:solidFill>
                <a:sym typeface="Wingdings" panose="05000000000000000000" pitchFamily="2" charset="2"/>
              </a:rPr>
              <a:t>Περί Ερμηνείας </a:t>
            </a:r>
            <a:r>
              <a:rPr lang="en-US" sz="2000" b="1" dirty="0">
                <a:solidFill>
                  <a:schemeClr val="bg1"/>
                </a:solidFill>
                <a:sym typeface="Wingdings" panose="05000000000000000000" pitchFamily="2" charset="2"/>
              </a:rPr>
              <a:t>(16a) </a:t>
            </a:r>
            <a:r>
              <a:rPr lang="el-GR" sz="2000" dirty="0">
                <a:solidFill>
                  <a:schemeClr val="bg1"/>
                </a:solidFill>
                <a:sym typeface="Wingdings" panose="05000000000000000000" pitchFamily="2" charset="2"/>
              </a:rPr>
              <a:t>(Γραμματική της ελληνικής γλώσσας)</a:t>
            </a:r>
          </a:p>
          <a:p>
            <a:pPr marL="914400" lvl="1" indent="-457200">
              <a:lnSpc>
                <a:spcPct val="150000"/>
              </a:lnSpc>
              <a:buFont typeface="+mj-lt"/>
              <a:buAutoNum type="arabicPeriod"/>
            </a:pPr>
            <a:r>
              <a:rPr lang="el-GR" sz="2000" b="1" dirty="0">
                <a:solidFill>
                  <a:schemeClr val="bg1"/>
                </a:solidFill>
                <a:sym typeface="Wingdings" panose="05000000000000000000" pitchFamily="2" charset="2"/>
              </a:rPr>
              <a:t>Αναλυτικά Πρότερα, Βιβλία Α και Β </a:t>
            </a:r>
            <a:r>
              <a:rPr lang="en-US" sz="2000" b="1" dirty="0">
                <a:solidFill>
                  <a:schemeClr val="bg1"/>
                </a:solidFill>
                <a:sym typeface="Wingdings" panose="05000000000000000000" pitchFamily="2" charset="2"/>
              </a:rPr>
              <a:t>(24a) </a:t>
            </a:r>
            <a:r>
              <a:rPr lang="el-GR" sz="2000" dirty="0">
                <a:solidFill>
                  <a:schemeClr val="bg1"/>
                </a:solidFill>
                <a:sym typeface="Wingdings" panose="05000000000000000000" pitchFamily="2" charset="2"/>
              </a:rPr>
              <a:t>(Θεωρία συλλογισμών)</a:t>
            </a:r>
          </a:p>
          <a:p>
            <a:pPr marL="914400" lvl="1" indent="-457200">
              <a:lnSpc>
                <a:spcPct val="150000"/>
              </a:lnSpc>
              <a:buFont typeface="+mj-lt"/>
              <a:buAutoNum type="arabicPeriod"/>
            </a:pPr>
            <a:r>
              <a:rPr lang="el-GR" sz="2000" b="1" dirty="0">
                <a:solidFill>
                  <a:schemeClr val="bg1"/>
                </a:solidFill>
                <a:sym typeface="Wingdings" panose="05000000000000000000" pitchFamily="2" charset="2"/>
              </a:rPr>
              <a:t>Αναλυτικά Ύστερα </a:t>
            </a:r>
            <a:r>
              <a:rPr lang="en-US" sz="2000" b="1" dirty="0">
                <a:solidFill>
                  <a:schemeClr val="bg1"/>
                </a:solidFill>
                <a:sym typeface="Wingdings" panose="05000000000000000000" pitchFamily="2" charset="2"/>
              </a:rPr>
              <a:t>(71a) </a:t>
            </a:r>
            <a:r>
              <a:rPr lang="el-GR" sz="2000" dirty="0">
                <a:solidFill>
                  <a:schemeClr val="bg1"/>
                </a:solidFill>
                <a:sym typeface="Wingdings" panose="05000000000000000000" pitchFamily="2" charset="2"/>
              </a:rPr>
              <a:t>(Ορισμός και απόδειξη, επιστήμες)</a:t>
            </a:r>
          </a:p>
          <a:p>
            <a:pPr marL="914400" lvl="1" indent="-457200">
              <a:lnSpc>
                <a:spcPct val="150000"/>
              </a:lnSpc>
              <a:buFont typeface="+mj-lt"/>
              <a:buAutoNum type="arabicPeriod"/>
            </a:pPr>
            <a:r>
              <a:rPr lang="el-GR" sz="2000" b="1" dirty="0">
                <a:solidFill>
                  <a:schemeClr val="bg1"/>
                </a:solidFill>
                <a:sym typeface="Wingdings" panose="05000000000000000000" pitchFamily="2" charset="2"/>
              </a:rPr>
              <a:t>Τοπικά </a:t>
            </a:r>
            <a:r>
              <a:rPr lang="en-US" sz="2000" b="1" dirty="0">
                <a:solidFill>
                  <a:schemeClr val="bg1"/>
                </a:solidFill>
                <a:sym typeface="Wingdings" panose="05000000000000000000" pitchFamily="2" charset="2"/>
              </a:rPr>
              <a:t>(100a) </a:t>
            </a:r>
            <a:r>
              <a:rPr lang="el-GR" sz="2000" dirty="0">
                <a:solidFill>
                  <a:schemeClr val="bg1"/>
                </a:solidFill>
                <a:sym typeface="Wingdings" panose="05000000000000000000" pitchFamily="2" charset="2"/>
              </a:rPr>
              <a:t>(Διαλεκτικά επιχειρήματα)</a:t>
            </a:r>
          </a:p>
          <a:p>
            <a:pPr marL="914400" lvl="1" indent="-457200">
              <a:lnSpc>
                <a:spcPct val="150000"/>
              </a:lnSpc>
              <a:buFont typeface="+mj-lt"/>
              <a:buAutoNum type="arabicPeriod"/>
            </a:pPr>
            <a:r>
              <a:rPr lang="el-GR" sz="2000" b="1" dirty="0">
                <a:solidFill>
                  <a:schemeClr val="bg1"/>
                </a:solidFill>
                <a:sym typeface="Wingdings" panose="05000000000000000000" pitchFamily="2" charset="2"/>
              </a:rPr>
              <a:t>Περί Σοφιστικών ελέγχων (164α) </a:t>
            </a:r>
            <a:r>
              <a:rPr lang="el-GR" sz="2000" dirty="0">
                <a:solidFill>
                  <a:schemeClr val="bg1"/>
                </a:solidFill>
                <a:sym typeface="Wingdings" panose="05000000000000000000" pitchFamily="2" charset="2"/>
              </a:rPr>
              <a:t>(Διαλεκτική)</a:t>
            </a:r>
          </a:p>
        </p:txBody>
      </p:sp>
      <p:sp>
        <p:nvSpPr>
          <p:cNvPr id="5" name="Rectangle 4"/>
          <p:cNvSpPr/>
          <p:nvPr/>
        </p:nvSpPr>
        <p:spPr>
          <a:xfrm>
            <a:off x="272480" y="3975447"/>
            <a:ext cx="8366393" cy="461665"/>
          </a:xfrm>
          <a:prstGeom prst="rect">
            <a:avLst/>
          </a:prstGeom>
        </p:spPr>
        <p:txBody>
          <a:bodyPr wrap="none">
            <a:spAutoFit/>
          </a:bodyPr>
          <a:lstStyle/>
          <a:p>
            <a:r>
              <a:rPr lang="el-GR" sz="2400" b="1" dirty="0">
                <a:solidFill>
                  <a:schemeClr val="bg1"/>
                </a:solidFill>
                <a:sym typeface="Wingdings" panose="05000000000000000000" pitchFamily="2" charset="2"/>
              </a:rPr>
              <a:t>Όργανον 30 π.Χ (Ανδρόνικος ο Ρόδιος 1</a:t>
            </a:r>
            <a:r>
              <a:rPr lang="el-GR" sz="2400" b="1" baseline="30000" dirty="0">
                <a:solidFill>
                  <a:schemeClr val="bg1"/>
                </a:solidFill>
                <a:sym typeface="Wingdings" panose="05000000000000000000" pitchFamily="2" charset="2"/>
              </a:rPr>
              <a:t>ος</a:t>
            </a:r>
            <a:r>
              <a:rPr lang="el-GR" sz="2400" b="1" dirty="0">
                <a:solidFill>
                  <a:schemeClr val="bg1"/>
                </a:solidFill>
                <a:sym typeface="Wingdings" panose="05000000000000000000" pitchFamily="2" charset="2"/>
              </a:rPr>
              <a:t> αιώνας π.Χ)</a:t>
            </a:r>
            <a:endParaRPr lang="el-GR" sz="2400" dirty="0"/>
          </a:p>
        </p:txBody>
      </p:sp>
      <p:sp>
        <p:nvSpPr>
          <p:cNvPr id="6" name="Rectangle 5"/>
          <p:cNvSpPr/>
          <p:nvPr/>
        </p:nvSpPr>
        <p:spPr>
          <a:xfrm>
            <a:off x="184719" y="4581128"/>
            <a:ext cx="9664825" cy="2031325"/>
          </a:xfrm>
          <a:prstGeom prst="rect">
            <a:avLst/>
          </a:prstGeom>
        </p:spPr>
        <p:txBody>
          <a:bodyPr wrap="none">
            <a:spAutoFit/>
          </a:bodyPr>
          <a:lstStyle/>
          <a:p>
            <a:r>
              <a:rPr lang="el-GR" b="1" dirty="0">
                <a:solidFill>
                  <a:schemeClr val="bg1"/>
                </a:solidFill>
                <a:sym typeface="Wingdings" panose="05000000000000000000" pitchFamily="2" charset="2"/>
              </a:rPr>
              <a:t>Η Λογική αποτελεί όργανο (εργαλείο της επιστήμης) και δεν εντάσσεται σε καμία από </a:t>
            </a:r>
          </a:p>
          <a:p>
            <a:r>
              <a:rPr lang="el-GR" b="1" dirty="0">
                <a:solidFill>
                  <a:schemeClr val="bg1"/>
                </a:solidFill>
                <a:sym typeface="Wingdings" panose="05000000000000000000" pitchFamily="2" charset="2"/>
              </a:rPr>
              <a:t>τις τρεις κατηγορίες των επιστημών κατά Αριστοτέλη που είναι οι </a:t>
            </a:r>
            <a:r>
              <a:rPr lang="el-GR" b="1" u="sng" dirty="0">
                <a:solidFill>
                  <a:schemeClr val="bg1"/>
                </a:solidFill>
                <a:sym typeface="Wingdings" panose="05000000000000000000" pitchFamily="2" charset="2"/>
              </a:rPr>
              <a:t>θεωρητικές</a:t>
            </a:r>
            <a:r>
              <a:rPr lang="el-GR" b="1" dirty="0">
                <a:solidFill>
                  <a:schemeClr val="bg1"/>
                </a:solidFill>
                <a:sym typeface="Wingdings" panose="05000000000000000000" pitchFamily="2" charset="2"/>
              </a:rPr>
              <a:t> </a:t>
            </a:r>
          </a:p>
          <a:p>
            <a:r>
              <a:rPr lang="el-GR" b="1" dirty="0">
                <a:solidFill>
                  <a:schemeClr val="bg1"/>
                </a:solidFill>
                <a:sym typeface="Wingdings" panose="05000000000000000000" pitchFamily="2" charset="2"/>
              </a:rPr>
              <a:t>(μαθηματικά, φυσική, θεολογία), </a:t>
            </a:r>
            <a:r>
              <a:rPr lang="el-GR" b="1" u="sng" dirty="0">
                <a:solidFill>
                  <a:schemeClr val="bg1"/>
                </a:solidFill>
                <a:sym typeface="Wingdings" panose="05000000000000000000" pitchFamily="2" charset="2"/>
              </a:rPr>
              <a:t>πρακτικές</a:t>
            </a:r>
            <a:r>
              <a:rPr lang="el-GR" b="1" dirty="0">
                <a:solidFill>
                  <a:schemeClr val="bg1"/>
                </a:solidFill>
                <a:sym typeface="Wingdings" panose="05000000000000000000" pitchFamily="2" charset="2"/>
              </a:rPr>
              <a:t> (ηθική, πολιτική) και </a:t>
            </a:r>
            <a:r>
              <a:rPr lang="el-GR" b="1" u="sng" dirty="0">
                <a:solidFill>
                  <a:schemeClr val="bg1"/>
                </a:solidFill>
                <a:sym typeface="Wingdings" panose="05000000000000000000" pitchFamily="2" charset="2"/>
              </a:rPr>
              <a:t>ποιητικές</a:t>
            </a:r>
            <a:r>
              <a:rPr lang="el-GR" b="1" dirty="0">
                <a:solidFill>
                  <a:schemeClr val="bg1"/>
                </a:solidFill>
                <a:sym typeface="Wingdings" panose="05000000000000000000" pitchFamily="2" charset="2"/>
              </a:rPr>
              <a:t> </a:t>
            </a:r>
          </a:p>
          <a:p>
            <a:r>
              <a:rPr lang="el-GR" b="1" dirty="0">
                <a:solidFill>
                  <a:schemeClr val="bg1"/>
                </a:solidFill>
                <a:sym typeface="Wingdings" panose="05000000000000000000" pitchFamily="2" charset="2"/>
              </a:rPr>
              <a:t>(τέχνη, ποίηση, δράμα).</a:t>
            </a:r>
          </a:p>
          <a:p>
            <a:endParaRPr lang="el-GR" b="1" dirty="0">
              <a:solidFill>
                <a:schemeClr val="bg1"/>
              </a:solidFill>
              <a:sym typeface="Wingdings" panose="05000000000000000000" pitchFamily="2" charset="2"/>
            </a:endParaRPr>
          </a:p>
          <a:p>
            <a:r>
              <a:rPr lang="el-GR" b="1" dirty="0">
                <a:solidFill>
                  <a:schemeClr val="bg1"/>
                </a:solidFill>
                <a:sym typeface="Wingdings" panose="05000000000000000000" pitchFamily="2" charset="2"/>
              </a:rPr>
              <a:t>Η λογική αποτελεί αυθύπαρκτη επιστήμη και μέρος μιας γενικότερης παιδείας που </a:t>
            </a:r>
          </a:p>
          <a:p>
            <a:r>
              <a:rPr lang="el-GR" b="1" dirty="0">
                <a:solidFill>
                  <a:schemeClr val="bg1"/>
                </a:solidFill>
                <a:sym typeface="Wingdings" panose="05000000000000000000" pitchFamily="2" charset="2"/>
              </a:rPr>
              <a:t>αποτελεί προαπαιτούμενο για την εμβάθυνση σε οποιαδήποτε άλλη επιστήμη.</a:t>
            </a:r>
            <a:endParaRPr lang="el-GR" dirty="0"/>
          </a:p>
        </p:txBody>
      </p:sp>
    </p:spTree>
    <p:extLst>
      <p:ext uri="{BB962C8B-B14F-4D97-AF65-F5344CB8AC3E}">
        <p14:creationId xmlns:p14="http://schemas.microsoft.com/office/powerpoint/2010/main" val="415211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576" y="332656"/>
            <a:ext cx="7116842" cy="602704"/>
          </a:xfrm>
        </p:spPr>
        <p:txBody>
          <a:bodyPr>
            <a:noAutofit/>
          </a:bodyPr>
          <a:lstStyle/>
          <a:p>
            <a:pPr algn="ctr"/>
            <a:r>
              <a:rPr lang="el-GR" sz="4000" b="1" dirty="0"/>
              <a:t>Κατηγορίες</a:t>
            </a:r>
            <a:endParaRPr lang="en-US" sz="4000" b="1" dirty="0"/>
          </a:p>
        </p:txBody>
      </p:sp>
      <p:sp>
        <p:nvSpPr>
          <p:cNvPr id="6" name="Rectangle 5"/>
          <p:cNvSpPr/>
          <p:nvPr/>
        </p:nvSpPr>
        <p:spPr>
          <a:xfrm>
            <a:off x="272480" y="1052736"/>
            <a:ext cx="9038052" cy="3785652"/>
          </a:xfrm>
          <a:prstGeom prst="rect">
            <a:avLst/>
          </a:prstGeom>
        </p:spPr>
        <p:txBody>
          <a:bodyPr wrap="none">
            <a:spAutoFit/>
          </a:bodyPr>
          <a:lstStyle/>
          <a:p>
            <a:r>
              <a:rPr lang="el-GR" sz="2000" dirty="0">
                <a:solidFill>
                  <a:schemeClr val="bg1"/>
                </a:solidFill>
                <a:sym typeface="Wingdings" panose="05000000000000000000" pitchFamily="2" charset="2"/>
              </a:rPr>
              <a:t>Κατάταξη όλων των ασύνδετων και ασυσχέτιστων</a:t>
            </a:r>
          </a:p>
          <a:p>
            <a:r>
              <a:rPr lang="el-GR" sz="2000" dirty="0">
                <a:solidFill>
                  <a:schemeClr val="bg1"/>
                </a:solidFill>
                <a:sym typeface="Wingdings" panose="05000000000000000000" pitchFamily="2" charset="2"/>
              </a:rPr>
              <a:t>μεταξύ τους απλών λέξεων σε κάποια από τις επόμενες δέκα κατηγορίες:</a:t>
            </a:r>
          </a:p>
          <a:p>
            <a:endParaRPr lang="el-GR" sz="2000" dirty="0">
              <a:solidFill>
                <a:schemeClr val="bg1"/>
              </a:solidFill>
              <a:sym typeface="Wingdings" panose="05000000000000000000" pitchFamily="2" charset="2"/>
            </a:endParaRPr>
          </a:p>
          <a:p>
            <a:pPr marL="1257300" lvl="2" indent="-342900">
              <a:buFont typeface="Arial" panose="020B0604020202020204" pitchFamily="34" charset="0"/>
              <a:buChar char="•"/>
            </a:pPr>
            <a:r>
              <a:rPr lang="el-GR" b="1" dirty="0">
                <a:solidFill>
                  <a:schemeClr val="bg1"/>
                </a:solidFill>
                <a:sym typeface="Wingdings" panose="05000000000000000000" pitchFamily="2" charset="2"/>
              </a:rPr>
              <a:t>Ουσία</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Ποσότητα (ποσόν)</a:t>
            </a:r>
            <a:r>
              <a:rPr lang="el-GR" dirty="0">
                <a:solidFill>
                  <a:schemeClr val="bg1"/>
                </a:solidFill>
                <a:sym typeface="Wingdings" panose="05000000000000000000" pitchFamily="2" charset="2"/>
              </a:rPr>
              <a:t>, π.χ. «δύο πήχες μήκος»</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Ποιότητα (ποιόν)</a:t>
            </a:r>
            <a:r>
              <a:rPr lang="el-GR" dirty="0">
                <a:solidFill>
                  <a:schemeClr val="bg1"/>
                </a:solidFill>
                <a:sym typeface="Wingdings" panose="05000000000000000000" pitchFamily="2" charset="2"/>
              </a:rPr>
              <a:t>, π.χ. «άσπρο», «γραμμικό»</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Σχέση (προς τι)</a:t>
            </a:r>
            <a:r>
              <a:rPr lang="el-GR" dirty="0">
                <a:solidFill>
                  <a:schemeClr val="bg1"/>
                </a:solidFill>
                <a:sym typeface="Wingdings" panose="05000000000000000000" pitchFamily="2" charset="2"/>
              </a:rPr>
              <a:t>, π.χ. «μισό», «διπλάσιο»</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Τόπος (που)</a:t>
            </a:r>
            <a:r>
              <a:rPr lang="el-GR" dirty="0">
                <a:solidFill>
                  <a:schemeClr val="bg1"/>
                </a:solidFill>
                <a:sym typeface="Wingdings" panose="05000000000000000000" pitchFamily="2" charset="2"/>
              </a:rPr>
              <a:t>, π.χ. «στην αγορά», «στο Λύκειο»</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Χρόνος (πότε)</a:t>
            </a:r>
            <a:r>
              <a:rPr lang="el-GR" dirty="0">
                <a:solidFill>
                  <a:schemeClr val="bg1"/>
                </a:solidFill>
                <a:sym typeface="Wingdings" panose="05000000000000000000" pitchFamily="2" charset="2"/>
              </a:rPr>
              <a:t>, π.χ. «χτες», «πέρυσι»</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Τοποθέτηση (κείσθαι)</a:t>
            </a:r>
            <a:r>
              <a:rPr lang="el-GR" dirty="0">
                <a:solidFill>
                  <a:schemeClr val="bg1"/>
                </a:solidFill>
                <a:sym typeface="Wingdings" panose="05000000000000000000" pitchFamily="2" charset="2"/>
              </a:rPr>
              <a:t>, π.χ. «κάθομαι»</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Κατάσταση / κατοχή (έχειν)</a:t>
            </a:r>
            <a:r>
              <a:rPr lang="el-GR" dirty="0">
                <a:solidFill>
                  <a:schemeClr val="bg1"/>
                </a:solidFill>
                <a:sym typeface="Wingdings" panose="05000000000000000000" pitchFamily="2" charset="2"/>
              </a:rPr>
              <a:t>, π.χ. «είμαι οπλισμένος»</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Ενέργεια (ποιειν)</a:t>
            </a:r>
            <a:r>
              <a:rPr lang="el-GR" dirty="0">
                <a:solidFill>
                  <a:schemeClr val="bg1"/>
                </a:solidFill>
                <a:sym typeface="Wingdings" panose="05000000000000000000" pitchFamily="2" charset="2"/>
              </a:rPr>
              <a:t>, π.χ. «κόβει», «καίει»</a:t>
            </a:r>
          </a:p>
          <a:p>
            <a:pPr marL="1257300" lvl="2" indent="-342900">
              <a:buFont typeface="Arial" panose="020B0604020202020204" pitchFamily="34" charset="0"/>
              <a:buChar char="•"/>
            </a:pPr>
            <a:r>
              <a:rPr lang="el-GR" b="1" dirty="0">
                <a:solidFill>
                  <a:schemeClr val="bg1"/>
                </a:solidFill>
                <a:sym typeface="Wingdings" panose="05000000000000000000" pitchFamily="2" charset="2"/>
              </a:rPr>
              <a:t>Πάθος (πάσχειν)</a:t>
            </a:r>
            <a:r>
              <a:rPr lang="el-GR" dirty="0">
                <a:solidFill>
                  <a:schemeClr val="bg1"/>
                </a:solidFill>
                <a:sym typeface="Wingdings" panose="05000000000000000000" pitchFamily="2" charset="2"/>
              </a:rPr>
              <a:t>, π.χ. «κόβει», «καίγεται».</a:t>
            </a:r>
          </a:p>
        </p:txBody>
      </p:sp>
    </p:spTree>
    <p:extLst>
      <p:ext uri="{BB962C8B-B14F-4D97-AF65-F5344CB8AC3E}">
        <p14:creationId xmlns:p14="http://schemas.microsoft.com/office/powerpoint/2010/main" val="215298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56" y="476672"/>
            <a:ext cx="11449272" cy="602704"/>
          </a:xfrm>
        </p:spPr>
        <p:txBody>
          <a:bodyPr>
            <a:noAutofit/>
          </a:bodyPr>
          <a:lstStyle/>
          <a:p>
            <a:pPr algn="ctr"/>
            <a:r>
              <a:rPr lang="el-GR" sz="2800" b="1" dirty="0"/>
              <a:t>Περί Ερμηνείας – Η θεωρία των Προτάσεων</a:t>
            </a:r>
            <a:endParaRPr lang="en-US" sz="2800" b="1" dirty="0"/>
          </a:p>
        </p:txBody>
      </p:sp>
      <p:sp>
        <p:nvSpPr>
          <p:cNvPr id="3" name="Rectangle 2"/>
          <p:cNvSpPr/>
          <p:nvPr/>
        </p:nvSpPr>
        <p:spPr>
          <a:xfrm>
            <a:off x="187521" y="1700808"/>
            <a:ext cx="9956572" cy="4708981"/>
          </a:xfrm>
          <a:prstGeom prst="rect">
            <a:avLst/>
          </a:prstGeom>
        </p:spPr>
        <p:txBody>
          <a:bodyPr wrap="none">
            <a:spAutoFit/>
          </a:bodyPr>
          <a:lstStyle/>
          <a:p>
            <a:pPr algn="just"/>
            <a:r>
              <a:rPr lang="el-GR" sz="2000" b="1" dirty="0">
                <a:solidFill>
                  <a:schemeClr val="bg1"/>
                </a:solidFill>
                <a:sym typeface="Wingdings" panose="05000000000000000000" pitchFamily="2" charset="2"/>
              </a:rPr>
              <a:t>Πρόταση  </a:t>
            </a:r>
            <a:r>
              <a:rPr lang="el-GR" sz="2000" dirty="0">
                <a:solidFill>
                  <a:schemeClr val="bg1"/>
                </a:solidFill>
                <a:sym typeface="Wingdings" panose="05000000000000000000" pitchFamily="2" charset="2"/>
              </a:rPr>
              <a:t>Λεκτική διατύπωση μιας κρίσης που προσδιορίζει τη λογική </a:t>
            </a:r>
          </a:p>
          <a:p>
            <a:pPr algn="just"/>
            <a:r>
              <a:rPr lang="el-GR" sz="2000" dirty="0">
                <a:solidFill>
                  <a:schemeClr val="bg1"/>
                </a:solidFill>
                <a:sym typeface="Wingdings" panose="05000000000000000000" pitchFamily="2" charset="2"/>
              </a:rPr>
              <a:t>                      σύνδεση μεταξύ δύο εννοιών (Περί Ψυχής)</a:t>
            </a:r>
          </a:p>
          <a:p>
            <a:pPr algn="just"/>
            <a:endParaRPr lang="el-GR" sz="2000" dirty="0">
              <a:solidFill>
                <a:schemeClr val="bg1"/>
              </a:solidFill>
              <a:sym typeface="Wingdings" panose="05000000000000000000" pitchFamily="2" charset="2"/>
            </a:endParaRPr>
          </a:p>
          <a:p>
            <a:pPr algn="just"/>
            <a:r>
              <a:rPr lang="el-GR" sz="2000" b="1" dirty="0">
                <a:solidFill>
                  <a:schemeClr val="bg1"/>
                </a:solidFill>
                <a:sym typeface="Wingdings" panose="05000000000000000000" pitchFamily="2" charset="2"/>
              </a:rPr>
              <a:t>Δηλωτική πρόταση (απόφανσις ή λόγος αποφατικός)  </a:t>
            </a:r>
            <a:r>
              <a:rPr lang="el-GR" sz="2000" dirty="0">
                <a:solidFill>
                  <a:schemeClr val="bg1"/>
                </a:solidFill>
                <a:sym typeface="Wingdings" panose="05000000000000000000" pitchFamily="2" charset="2"/>
              </a:rPr>
              <a:t>Λογική πρόταση</a:t>
            </a:r>
          </a:p>
          <a:p>
            <a:pPr algn="just"/>
            <a:r>
              <a:rPr lang="el-GR" sz="2000" dirty="0">
                <a:solidFill>
                  <a:schemeClr val="bg1"/>
                </a:solidFill>
                <a:sym typeface="Wingdings" panose="05000000000000000000" pitchFamily="2" charset="2"/>
              </a:rPr>
              <a:t>                  που χαρακτηρίζεται ως αληθής ή ψευδής</a:t>
            </a:r>
          </a:p>
          <a:p>
            <a:pPr algn="just"/>
            <a:endParaRPr lang="el-GR" sz="2000" dirty="0">
              <a:solidFill>
                <a:schemeClr val="bg1"/>
              </a:solidFill>
              <a:sym typeface="Wingdings" panose="05000000000000000000" pitchFamily="2" charset="2"/>
            </a:endParaRPr>
          </a:p>
          <a:p>
            <a:pPr algn="just"/>
            <a:r>
              <a:rPr lang="el-GR" sz="2000" b="1" dirty="0">
                <a:solidFill>
                  <a:schemeClr val="bg1"/>
                </a:solidFill>
                <a:sym typeface="Wingdings" panose="05000000000000000000" pitchFamily="2" charset="2"/>
              </a:rPr>
              <a:t>Κατάφαση</a:t>
            </a:r>
            <a:r>
              <a:rPr lang="el-GR" sz="2000" dirty="0">
                <a:solidFill>
                  <a:schemeClr val="bg1"/>
                </a:solidFill>
                <a:sym typeface="Wingdings" panose="05000000000000000000" pitchFamily="2" charset="2"/>
              </a:rPr>
              <a:t>  Δημιουργία συσχετίσεων ανάμεσα σε έννοιες </a:t>
            </a:r>
          </a:p>
          <a:p>
            <a:pPr algn="just"/>
            <a:r>
              <a:rPr lang="el-GR" sz="2000" dirty="0">
                <a:solidFill>
                  <a:schemeClr val="bg1"/>
                </a:solidFill>
                <a:sym typeface="Wingdings" panose="05000000000000000000" pitchFamily="2" charset="2"/>
              </a:rPr>
              <a:t>                        (το κατηγορούμενο αποδίδεται στο υποκείμενο με θετικό τρόπο)</a:t>
            </a:r>
          </a:p>
          <a:p>
            <a:pPr algn="just"/>
            <a:r>
              <a:rPr lang="el-GR" sz="2000" dirty="0">
                <a:solidFill>
                  <a:schemeClr val="bg1"/>
                </a:solidFill>
                <a:sym typeface="Wingdings" panose="05000000000000000000" pitchFamily="2" charset="2"/>
              </a:rPr>
              <a:t>                              </a:t>
            </a:r>
            <a:r>
              <a:rPr lang="el-GR" sz="2000" b="1" dirty="0">
                <a:solidFill>
                  <a:schemeClr val="bg1"/>
                </a:solidFill>
                <a:sym typeface="Wingdings" panose="05000000000000000000" pitchFamily="2" charset="2"/>
              </a:rPr>
              <a:t>Ο Σωκράτης είναι Αθηναίος</a:t>
            </a:r>
          </a:p>
          <a:p>
            <a:pPr algn="just"/>
            <a:endParaRPr lang="el-GR" sz="2000" dirty="0">
              <a:solidFill>
                <a:schemeClr val="bg1"/>
              </a:solidFill>
              <a:sym typeface="Wingdings" panose="05000000000000000000" pitchFamily="2" charset="2"/>
            </a:endParaRPr>
          </a:p>
          <a:p>
            <a:pPr algn="just"/>
            <a:r>
              <a:rPr lang="el-GR" sz="2000" b="1" dirty="0">
                <a:solidFill>
                  <a:schemeClr val="bg1"/>
                </a:solidFill>
                <a:sym typeface="Wingdings" panose="05000000000000000000" pitchFamily="2" charset="2"/>
              </a:rPr>
              <a:t>Άρνηση</a:t>
            </a:r>
            <a:r>
              <a:rPr lang="el-GR" sz="2000" dirty="0">
                <a:solidFill>
                  <a:schemeClr val="bg1"/>
                </a:solidFill>
                <a:sym typeface="Wingdings" panose="05000000000000000000" pitchFamily="2" charset="2"/>
              </a:rPr>
              <a:t>  Διαίρεση / διαχωρισμός εννοιών και νοημάτων </a:t>
            </a:r>
          </a:p>
          <a:p>
            <a:pPr algn="just"/>
            <a:r>
              <a:rPr lang="el-GR" sz="2000" dirty="0">
                <a:solidFill>
                  <a:schemeClr val="bg1"/>
                </a:solidFill>
                <a:sym typeface="Wingdings" panose="05000000000000000000" pitchFamily="2" charset="2"/>
              </a:rPr>
              <a:t>                    (το κατηγορούμενο αποδίδεται στο υποκείμενο με αρνητικό τρόπο)</a:t>
            </a:r>
          </a:p>
          <a:p>
            <a:pPr algn="just"/>
            <a:r>
              <a:rPr lang="el-GR" sz="2000" dirty="0">
                <a:solidFill>
                  <a:schemeClr val="bg1"/>
                </a:solidFill>
                <a:sym typeface="Wingdings" panose="05000000000000000000" pitchFamily="2" charset="2"/>
              </a:rPr>
              <a:t>                              </a:t>
            </a:r>
            <a:r>
              <a:rPr lang="el-GR" sz="2000" b="1" dirty="0">
                <a:solidFill>
                  <a:schemeClr val="bg1"/>
                </a:solidFill>
                <a:sym typeface="Wingdings" panose="05000000000000000000" pitchFamily="2" charset="2"/>
              </a:rPr>
              <a:t>Ο Πρωταγόρας δεν είναι Αθηναίος</a:t>
            </a:r>
          </a:p>
          <a:p>
            <a:pPr algn="just"/>
            <a:endParaRPr lang="el-GR" sz="2000" dirty="0">
              <a:sym typeface="Wingdings" panose="05000000000000000000" pitchFamily="2" charset="2"/>
            </a:endParaRPr>
          </a:p>
          <a:p>
            <a:pPr algn="just"/>
            <a:endParaRPr lang="el-GR" sz="2000" dirty="0">
              <a:solidFill>
                <a:schemeClr val="bg1"/>
              </a:solidFill>
              <a:sym typeface="Wingdings" panose="05000000000000000000" pitchFamily="2" charset="2"/>
            </a:endParaRPr>
          </a:p>
        </p:txBody>
      </p:sp>
    </p:spTree>
    <p:extLst>
      <p:ext uri="{BB962C8B-B14F-4D97-AF65-F5344CB8AC3E}">
        <p14:creationId xmlns:p14="http://schemas.microsoft.com/office/powerpoint/2010/main" val="62453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941A9-263D-1719-B8DD-236AAB9A5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65595-E936-7F69-C712-A28CB6724DAB}"/>
              </a:ext>
            </a:extLst>
          </p:cNvPr>
          <p:cNvSpPr>
            <a:spLocks noGrp="1"/>
          </p:cNvSpPr>
          <p:nvPr>
            <p:ph type="title"/>
          </p:nvPr>
        </p:nvSpPr>
        <p:spPr>
          <a:xfrm>
            <a:off x="1359138" y="722310"/>
            <a:ext cx="7721430" cy="588714"/>
          </a:xfrm>
        </p:spPr>
        <p:txBody>
          <a:bodyPr>
            <a:normAutofit/>
          </a:bodyPr>
          <a:lstStyle/>
          <a:p>
            <a:r>
              <a:rPr lang="el-GR" b="1" dirty="0"/>
              <a:t>Πυθαγόρειοι και πλατωνική Ακαδημία</a:t>
            </a:r>
            <a:endParaRPr lang="en-US" b="1" dirty="0"/>
          </a:p>
        </p:txBody>
      </p:sp>
      <p:sp>
        <p:nvSpPr>
          <p:cNvPr id="4" name="TextBox 3">
            <a:extLst>
              <a:ext uri="{FF2B5EF4-FFF2-40B4-BE49-F238E27FC236}">
                <a16:creationId xmlns:a16="http://schemas.microsoft.com/office/drawing/2014/main" id="{5550C96D-287D-CFCE-9986-6CFF481876A9}"/>
              </a:ext>
            </a:extLst>
          </p:cNvPr>
          <p:cNvSpPr txBox="1"/>
          <p:nvPr/>
        </p:nvSpPr>
        <p:spPr>
          <a:xfrm>
            <a:off x="1465454" y="1487686"/>
            <a:ext cx="7272808" cy="1077218"/>
          </a:xfrm>
          <a:prstGeom prst="rect">
            <a:avLst/>
          </a:prstGeom>
          <a:noFill/>
        </p:spPr>
        <p:txBody>
          <a:bodyPr wrap="square">
            <a:spAutoFit/>
          </a:bodyPr>
          <a:lstStyle/>
          <a:p>
            <a:pPr algn="ctr"/>
            <a:r>
              <a:rPr lang="el-GR" sz="2800" b="1" dirty="0">
                <a:solidFill>
                  <a:schemeClr val="bg1"/>
                </a:solidFill>
              </a:rPr>
              <a:t>Πυθαγόρας (580-496)</a:t>
            </a:r>
          </a:p>
          <a:p>
            <a:pPr algn="ctr"/>
            <a:r>
              <a:rPr lang="el-GR" b="1" dirty="0">
                <a:solidFill>
                  <a:schemeClr val="bg1"/>
                </a:solidFill>
              </a:rPr>
              <a:t>Αναξαγόρας ο Κλαζομένιος (500-430) – γεωμετρία</a:t>
            </a:r>
          </a:p>
          <a:p>
            <a:pPr algn="ctr"/>
            <a:r>
              <a:rPr lang="el-GR" b="1" dirty="0">
                <a:solidFill>
                  <a:schemeClr val="bg1"/>
                </a:solidFill>
              </a:rPr>
              <a:t>Οινοπίδης ο Χίος (490-420) – τετραγωνισμός του μηνίσκου</a:t>
            </a:r>
            <a:endParaRPr lang="el-GR" dirty="0"/>
          </a:p>
        </p:txBody>
      </p:sp>
      <p:sp>
        <p:nvSpPr>
          <p:cNvPr id="6" name="TextBox 5">
            <a:extLst>
              <a:ext uri="{FF2B5EF4-FFF2-40B4-BE49-F238E27FC236}">
                <a16:creationId xmlns:a16="http://schemas.microsoft.com/office/drawing/2014/main" id="{ED7821B8-B20F-198E-D867-CD69209E07B7}"/>
              </a:ext>
            </a:extLst>
          </p:cNvPr>
          <p:cNvSpPr txBox="1"/>
          <p:nvPr/>
        </p:nvSpPr>
        <p:spPr>
          <a:xfrm>
            <a:off x="1287252" y="3632827"/>
            <a:ext cx="7272808" cy="830997"/>
          </a:xfrm>
          <a:prstGeom prst="rect">
            <a:avLst/>
          </a:prstGeom>
          <a:noFill/>
        </p:spPr>
        <p:txBody>
          <a:bodyPr wrap="square">
            <a:spAutoFit/>
          </a:bodyPr>
          <a:lstStyle/>
          <a:p>
            <a:pPr algn="ctr"/>
            <a:r>
              <a:rPr lang="el-GR" sz="2400" b="1" dirty="0">
                <a:solidFill>
                  <a:schemeClr val="bg1"/>
                </a:solidFill>
              </a:rPr>
              <a:t>Θεόδωρος ο Κυρηναίος</a:t>
            </a:r>
          </a:p>
          <a:p>
            <a:pPr algn="ctr"/>
            <a:r>
              <a:rPr lang="el-GR" sz="2400" b="1" dirty="0">
                <a:solidFill>
                  <a:schemeClr val="bg1"/>
                </a:solidFill>
              </a:rPr>
              <a:t>(465-398)</a:t>
            </a:r>
            <a:endParaRPr lang="el-GR" sz="2400" dirty="0"/>
          </a:p>
        </p:txBody>
      </p:sp>
      <p:sp>
        <p:nvSpPr>
          <p:cNvPr id="8" name="TextBox 7">
            <a:extLst>
              <a:ext uri="{FF2B5EF4-FFF2-40B4-BE49-F238E27FC236}">
                <a16:creationId xmlns:a16="http://schemas.microsoft.com/office/drawing/2014/main" id="{DF3ADEB5-491F-F6F1-AC53-D09E4C26CD41}"/>
              </a:ext>
            </a:extLst>
          </p:cNvPr>
          <p:cNvSpPr txBox="1"/>
          <p:nvPr/>
        </p:nvSpPr>
        <p:spPr>
          <a:xfrm>
            <a:off x="1316596" y="5571222"/>
            <a:ext cx="7272808" cy="646331"/>
          </a:xfrm>
          <a:prstGeom prst="rect">
            <a:avLst/>
          </a:prstGeom>
          <a:noFill/>
        </p:spPr>
        <p:txBody>
          <a:bodyPr wrap="square">
            <a:spAutoFit/>
          </a:bodyPr>
          <a:lstStyle/>
          <a:p>
            <a:pPr algn="ctr"/>
            <a:r>
              <a:rPr lang="el-GR" b="1" dirty="0">
                <a:solidFill>
                  <a:schemeClr val="bg1"/>
                </a:solidFill>
              </a:rPr>
              <a:t>Πλάτων (427-347) </a:t>
            </a:r>
          </a:p>
          <a:p>
            <a:pPr algn="ctr"/>
            <a:r>
              <a:rPr lang="el-GR" b="1" dirty="0">
                <a:solidFill>
                  <a:schemeClr val="bg1"/>
                </a:solidFill>
              </a:rPr>
              <a:t>Θεαίτητος, Λεωδάμας</a:t>
            </a:r>
            <a:endParaRPr lang="el-GR" dirty="0"/>
          </a:p>
        </p:txBody>
      </p:sp>
      <p:sp>
        <p:nvSpPr>
          <p:cNvPr id="10" name="TextBox 9">
            <a:extLst>
              <a:ext uri="{FF2B5EF4-FFF2-40B4-BE49-F238E27FC236}">
                <a16:creationId xmlns:a16="http://schemas.microsoft.com/office/drawing/2014/main" id="{21B19C61-8411-2680-8D5C-9ABA7968797F}"/>
              </a:ext>
            </a:extLst>
          </p:cNvPr>
          <p:cNvSpPr txBox="1"/>
          <p:nvPr/>
        </p:nvSpPr>
        <p:spPr>
          <a:xfrm>
            <a:off x="128464" y="3401994"/>
            <a:ext cx="3024336" cy="923330"/>
          </a:xfrm>
          <a:prstGeom prst="rect">
            <a:avLst/>
          </a:prstGeom>
          <a:noFill/>
        </p:spPr>
        <p:txBody>
          <a:bodyPr wrap="square">
            <a:spAutoFit/>
          </a:bodyPr>
          <a:lstStyle/>
          <a:p>
            <a:pPr algn="ctr"/>
            <a:r>
              <a:rPr lang="el-GR" b="1" dirty="0">
                <a:solidFill>
                  <a:schemeClr val="bg1"/>
                </a:solidFill>
              </a:rPr>
              <a:t>Αρχύτας ο </a:t>
            </a:r>
          </a:p>
          <a:p>
            <a:pPr algn="ctr"/>
            <a:r>
              <a:rPr lang="el-GR" b="1" dirty="0">
                <a:solidFill>
                  <a:schemeClr val="bg1"/>
                </a:solidFill>
              </a:rPr>
              <a:t>Ταραντίνος (428-347)</a:t>
            </a:r>
          </a:p>
          <a:p>
            <a:pPr algn="ctr"/>
            <a:r>
              <a:rPr lang="el-GR" b="1" dirty="0">
                <a:solidFill>
                  <a:schemeClr val="bg1"/>
                </a:solidFill>
              </a:rPr>
              <a:t>2</a:t>
            </a:r>
            <a:r>
              <a:rPr lang="el-GR" b="1" baseline="30000" dirty="0">
                <a:solidFill>
                  <a:schemeClr val="bg1"/>
                </a:solidFill>
              </a:rPr>
              <a:t>η</a:t>
            </a:r>
            <a:r>
              <a:rPr lang="el-GR" b="1" dirty="0">
                <a:solidFill>
                  <a:schemeClr val="bg1"/>
                </a:solidFill>
              </a:rPr>
              <a:t> γενιά Πυθαγόρειων</a:t>
            </a:r>
            <a:endParaRPr lang="el-GR" dirty="0"/>
          </a:p>
        </p:txBody>
      </p:sp>
      <p:sp>
        <p:nvSpPr>
          <p:cNvPr id="11" name="Βέλος: Ραβδωτό δεξιό 10">
            <a:extLst>
              <a:ext uri="{FF2B5EF4-FFF2-40B4-BE49-F238E27FC236}">
                <a16:creationId xmlns:a16="http://schemas.microsoft.com/office/drawing/2014/main" id="{DFA8F0BC-A9B2-B95B-855D-C062D76F46C8}"/>
              </a:ext>
            </a:extLst>
          </p:cNvPr>
          <p:cNvSpPr/>
          <p:nvPr/>
        </p:nvSpPr>
        <p:spPr>
          <a:xfrm rot="5400000">
            <a:off x="4348417" y="2696723"/>
            <a:ext cx="1080120" cy="923330"/>
          </a:xfrm>
          <a:prstGeom prst="stripedRightArrow">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Βέλος: Ραβδωτό δεξιό 11">
            <a:extLst>
              <a:ext uri="{FF2B5EF4-FFF2-40B4-BE49-F238E27FC236}">
                <a16:creationId xmlns:a16="http://schemas.microsoft.com/office/drawing/2014/main" id="{AC37453D-F380-82C4-F18D-817E953681A6}"/>
              </a:ext>
            </a:extLst>
          </p:cNvPr>
          <p:cNvSpPr/>
          <p:nvPr/>
        </p:nvSpPr>
        <p:spPr>
          <a:xfrm rot="5400000">
            <a:off x="4348417" y="4549739"/>
            <a:ext cx="1080120" cy="923330"/>
          </a:xfrm>
          <a:prstGeom prst="stripedRightArrow">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TextBox 13">
            <a:extLst>
              <a:ext uri="{FF2B5EF4-FFF2-40B4-BE49-F238E27FC236}">
                <a16:creationId xmlns:a16="http://schemas.microsoft.com/office/drawing/2014/main" id="{EE7CAF1D-92F1-FC0C-4FB8-92CD3471407B}"/>
              </a:ext>
            </a:extLst>
          </p:cNvPr>
          <p:cNvSpPr txBox="1"/>
          <p:nvPr/>
        </p:nvSpPr>
        <p:spPr>
          <a:xfrm>
            <a:off x="677019" y="5014474"/>
            <a:ext cx="1683693" cy="369332"/>
          </a:xfrm>
          <a:prstGeom prst="rect">
            <a:avLst/>
          </a:prstGeom>
          <a:noFill/>
        </p:spPr>
        <p:txBody>
          <a:bodyPr wrap="square">
            <a:spAutoFit/>
          </a:bodyPr>
          <a:lstStyle/>
          <a:p>
            <a:pPr algn="ctr"/>
            <a:r>
              <a:rPr lang="el-GR" b="1" dirty="0">
                <a:solidFill>
                  <a:schemeClr val="bg1"/>
                </a:solidFill>
              </a:rPr>
              <a:t>Εύδοξος</a:t>
            </a:r>
          </a:p>
        </p:txBody>
      </p:sp>
      <p:sp>
        <p:nvSpPr>
          <p:cNvPr id="15" name="Βέλος: Κάτω 14">
            <a:extLst>
              <a:ext uri="{FF2B5EF4-FFF2-40B4-BE49-F238E27FC236}">
                <a16:creationId xmlns:a16="http://schemas.microsoft.com/office/drawing/2014/main" id="{3A5110D3-F8C6-32B0-224F-A8E1ECF392A1}"/>
              </a:ext>
            </a:extLst>
          </p:cNvPr>
          <p:cNvSpPr/>
          <p:nvPr/>
        </p:nvSpPr>
        <p:spPr>
          <a:xfrm>
            <a:off x="1316596" y="4463824"/>
            <a:ext cx="324036" cy="550650"/>
          </a:xfrm>
          <a:prstGeom prst="downArrow">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Βέλος: Επάνω-κάτω 16">
            <a:extLst>
              <a:ext uri="{FF2B5EF4-FFF2-40B4-BE49-F238E27FC236}">
                <a16:creationId xmlns:a16="http://schemas.microsoft.com/office/drawing/2014/main" id="{A3FC0348-7165-E756-73AB-E6613B3928F3}"/>
              </a:ext>
            </a:extLst>
          </p:cNvPr>
          <p:cNvSpPr/>
          <p:nvPr/>
        </p:nvSpPr>
        <p:spPr>
          <a:xfrm rot="19164386">
            <a:off x="3157036" y="4166363"/>
            <a:ext cx="387641" cy="1656249"/>
          </a:xfrm>
          <a:prstGeom prst="upDownArrow">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TextBox 17">
            <a:extLst>
              <a:ext uri="{FF2B5EF4-FFF2-40B4-BE49-F238E27FC236}">
                <a16:creationId xmlns:a16="http://schemas.microsoft.com/office/drawing/2014/main" id="{DB35157E-27C2-FD30-EDE0-BFBAE06D27E4}"/>
              </a:ext>
            </a:extLst>
          </p:cNvPr>
          <p:cNvSpPr txBox="1"/>
          <p:nvPr/>
        </p:nvSpPr>
        <p:spPr>
          <a:xfrm>
            <a:off x="1144239" y="1487686"/>
            <a:ext cx="496393" cy="1006429"/>
          </a:xfrm>
          <a:prstGeom prst="rect">
            <a:avLst/>
          </a:prstGeom>
          <a:noFill/>
          <a:ln>
            <a:noFill/>
          </a:ln>
        </p:spPr>
        <p:txBody>
          <a:bodyPr wrap="square" rtlCol="0">
            <a:spAutoFit/>
          </a:bodyPr>
          <a:lstStyle/>
          <a:p>
            <a:pPr>
              <a:lnSpc>
                <a:spcPct val="90000"/>
              </a:lnSpc>
            </a:pPr>
            <a:r>
              <a:rPr lang="el-GR" sz="6600" dirty="0">
                <a:solidFill>
                  <a:schemeClr val="bg1"/>
                </a:solidFill>
              </a:rPr>
              <a:t>{</a:t>
            </a:r>
          </a:p>
        </p:txBody>
      </p:sp>
      <p:sp>
        <p:nvSpPr>
          <p:cNvPr id="20" name="TextBox 19">
            <a:extLst>
              <a:ext uri="{FF2B5EF4-FFF2-40B4-BE49-F238E27FC236}">
                <a16:creationId xmlns:a16="http://schemas.microsoft.com/office/drawing/2014/main" id="{C9544D88-FA48-D796-1D58-B7905D39E51D}"/>
              </a:ext>
            </a:extLst>
          </p:cNvPr>
          <p:cNvSpPr txBox="1"/>
          <p:nvPr/>
        </p:nvSpPr>
        <p:spPr>
          <a:xfrm>
            <a:off x="-16818" y="1667734"/>
            <a:ext cx="1325091" cy="646331"/>
          </a:xfrm>
          <a:prstGeom prst="rect">
            <a:avLst/>
          </a:prstGeom>
          <a:noFill/>
        </p:spPr>
        <p:txBody>
          <a:bodyPr wrap="square">
            <a:spAutoFit/>
          </a:bodyPr>
          <a:lstStyle/>
          <a:p>
            <a:pPr algn="ctr"/>
            <a:r>
              <a:rPr lang="el-GR" b="1" dirty="0">
                <a:solidFill>
                  <a:schemeClr val="bg1"/>
                </a:solidFill>
              </a:rPr>
              <a:t>Πριν την </a:t>
            </a:r>
          </a:p>
          <a:p>
            <a:pPr algn="ctr"/>
            <a:r>
              <a:rPr lang="el-GR" b="1" dirty="0">
                <a:solidFill>
                  <a:schemeClr val="bg1"/>
                </a:solidFill>
              </a:rPr>
              <a:t>Ακαδημία</a:t>
            </a:r>
            <a:endParaRPr lang="el-GR" dirty="0"/>
          </a:p>
        </p:txBody>
      </p:sp>
      <p:sp>
        <p:nvSpPr>
          <p:cNvPr id="21" name="Βέλος: Κάτω 20">
            <a:extLst>
              <a:ext uri="{FF2B5EF4-FFF2-40B4-BE49-F238E27FC236}">
                <a16:creationId xmlns:a16="http://schemas.microsoft.com/office/drawing/2014/main" id="{FFB509BA-E2F6-6474-3B22-2270FCD5517E}"/>
              </a:ext>
            </a:extLst>
          </p:cNvPr>
          <p:cNvSpPr/>
          <p:nvPr/>
        </p:nvSpPr>
        <p:spPr>
          <a:xfrm rot="16200000">
            <a:off x="6663190" y="5180516"/>
            <a:ext cx="324036" cy="1152128"/>
          </a:xfrm>
          <a:prstGeom prst="downArrow">
            <a:avLst/>
          </a:prstGeom>
          <a:solidFill>
            <a:schemeClr val="bg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3" name="TextBox 22">
            <a:extLst>
              <a:ext uri="{FF2B5EF4-FFF2-40B4-BE49-F238E27FC236}">
                <a16:creationId xmlns:a16="http://schemas.microsoft.com/office/drawing/2014/main" id="{11FC2284-533C-C984-F709-2940BA666A81}"/>
              </a:ext>
            </a:extLst>
          </p:cNvPr>
          <p:cNvSpPr txBox="1"/>
          <p:nvPr/>
        </p:nvSpPr>
        <p:spPr>
          <a:xfrm>
            <a:off x="7300580" y="5531747"/>
            <a:ext cx="2394954" cy="646331"/>
          </a:xfrm>
          <a:prstGeom prst="rect">
            <a:avLst/>
          </a:prstGeom>
          <a:noFill/>
        </p:spPr>
        <p:txBody>
          <a:bodyPr wrap="square">
            <a:spAutoFit/>
          </a:bodyPr>
          <a:lstStyle/>
          <a:p>
            <a:pPr algn="ctr"/>
            <a:r>
              <a:rPr lang="el-GR" b="1" dirty="0">
                <a:solidFill>
                  <a:schemeClr val="bg1"/>
                </a:solidFill>
              </a:rPr>
              <a:t>ΑΚΑΔΗΜΙΑ</a:t>
            </a:r>
          </a:p>
          <a:p>
            <a:pPr algn="ctr"/>
            <a:r>
              <a:rPr lang="el-GR" b="1" dirty="0">
                <a:solidFill>
                  <a:schemeClr val="bg1"/>
                </a:solidFill>
              </a:rPr>
              <a:t>(387 π.Χ – 529 μ.Χ)</a:t>
            </a:r>
            <a:endParaRPr lang="el-GR" dirty="0"/>
          </a:p>
        </p:txBody>
      </p:sp>
      <p:cxnSp>
        <p:nvCxnSpPr>
          <p:cNvPr id="27" name="Ευθύγραμμο βέλος σύνδεσης 26">
            <a:extLst>
              <a:ext uri="{FF2B5EF4-FFF2-40B4-BE49-F238E27FC236}">
                <a16:creationId xmlns:a16="http://schemas.microsoft.com/office/drawing/2014/main" id="{01A15F88-1E1E-E308-2046-366EE170CFCE}"/>
              </a:ext>
            </a:extLst>
          </p:cNvPr>
          <p:cNvCxnSpPr>
            <a:cxnSpLocks/>
          </p:cNvCxnSpPr>
          <p:nvPr/>
        </p:nvCxnSpPr>
        <p:spPr>
          <a:xfrm>
            <a:off x="1712640" y="1772816"/>
            <a:ext cx="0" cy="1656184"/>
          </a:xfrm>
          <a:prstGeom prst="straightConnector1">
            <a:avLst/>
          </a:prstGeom>
          <a:ln w="41275">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a:extLst>
              <a:ext uri="{FF2B5EF4-FFF2-40B4-BE49-F238E27FC236}">
                <a16:creationId xmlns:a16="http://schemas.microsoft.com/office/drawing/2014/main" id="{B92943DA-7A0C-3685-606E-D5A72EA8B900}"/>
              </a:ext>
            </a:extLst>
          </p:cNvPr>
          <p:cNvCxnSpPr/>
          <p:nvPr/>
        </p:nvCxnSpPr>
        <p:spPr>
          <a:xfrm>
            <a:off x="1712640" y="1772816"/>
            <a:ext cx="1440160" cy="0"/>
          </a:xfrm>
          <a:prstGeom prst="line">
            <a:avLst/>
          </a:prstGeom>
          <a:ln w="2540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A085D6B-091B-8ADF-E4B9-D1F37413412C}"/>
              </a:ext>
            </a:extLst>
          </p:cNvPr>
          <p:cNvSpPr txBox="1"/>
          <p:nvPr/>
        </p:nvSpPr>
        <p:spPr>
          <a:xfrm>
            <a:off x="2325675" y="349218"/>
            <a:ext cx="6048934" cy="369332"/>
          </a:xfrm>
          <a:prstGeom prst="rect">
            <a:avLst/>
          </a:prstGeom>
          <a:noFill/>
        </p:spPr>
        <p:txBody>
          <a:bodyPr wrap="square">
            <a:spAutoFit/>
          </a:bodyPr>
          <a:lstStyle/>
          <a:p>
            <a:r>
              <a:rPr lang="el-GR" b="1" dirty="0">
                <a:solidFill>
                  <a:schemeClr val="bg1"/>
                </a:solidFill>
              </a:rPr>
              <a:t>Σχολή Μιλήτου </a:t>
            </a:r>
            <a:r>
              <a:rPr lang="el-GR" b="1" dirty="0">
                <a:solidFill>
                  <a:schemeClr val="bg1"/>
                </a:solidFill>
                <a:sym typeface="Wingdings" panose="05000000000000000000" pitchFamily="2" charset="2"/>
              </a:rPr>
              <a:t> Θαλής, Αναξίμανδρος, Αναξιμένης</a:t>
            </a:r>
            <a:endParaRPr lang="el-GR" dirty="0"/>
          </a:p>
        </p:txBody>
      </p:sp>
    </p:spTree>
    <p:extLst>
      <p:ext uri="{BB962C8B-B14F-4D97-AF65-F5344CB8AC3E}">
        <p14:creationId xmlns:p14="http://schemas.microsoft.com/office/powerpoint/2010/main" val="90611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8021"/>
            <a:ext cx="9577064" cy="602704"/>
          </a:xfrm>
        </p:spPr>
        <p:txBody>
          <a:bodyPr>
            <a:noAutofit/>
          </a:bodyPr>
          <a:lstStyle/>
          <a:p>
            <a:pPr algn="ctr"/>
            <a:r>
              <a:rPr lang="el-GR" b="1" dirty="0"/>
              <a:t>Περί Ερμηνείας – Η θεωρία των Προτάσεων</a:t>
            </a:r>
            <a:endParaRPr lang="en-US" b="1" dirty="0"/>
          </a:p>
        </p:txBody>
      </p:sp>
      <p:sp>
        <p:nvSpPr>
          <p:cNvPr id="3" name="Rectangle 2"/>
          <p:cNvSpPr/>
          <p:nvPr/>
        </p:nvSpPr>
        <p:spPr>
          <a:xfrm>
            <a:off x="40004" y="1700808"/>
            <a:ext cx="9999853" cy="3785652"/>
          </a:xfrm>
          <a:prstGeom prst="rect">
            <a:avLst/>
          </a:prstGeom>
        </p:spPr>
        <p:txBody>
          <a:bodyPr wrap="none">
            <a:spAutoFit/>
          </a:bodyPr>
          <a:lstStyle/>
          <a:p>
            <a:pPr algn="just"/>
            <a:r>
              <a:rPr lang="el-GR" sz="2000" dirty="0">
                <a:solidFill>
                  <a:schemeClr val="bg1"/>
                </a:solidFill>
                <a:sym typeface="Wingdings" panose="05000000000000000000" pitchFamily="2" charset="2"/>
              </a:rPr>
              <a:t>Δύο προτάσεις χαρακτηρίζονται ως </a:t>
            </a:r>
            <a:r>
              <a:rPr lang="el-GR" sz="2000" b="1" u="sng" dirty="0">
                <a:solidFill>
                  <a:schemeClr val="bg1"/>
                </a:solidFill>
                <a:sym typeface="Wingdings" panose="05000000000000000000" pitchFamily="2" charset="2"/>
              </a:rPr>
              <a:t>αντιφατικές</a:t>
            </a:r>
            <a:r>
              <a:rPr lang="el-GR" sz="2000" dirty="0">
                <a:solidFill>
                  <a:schemeClr val="bg1"/>
                </a:solidFill>
                <a:sym typeface="Wingdings" panose="05000000000000000000" pitchFamily="2" charset="2"/>
              </a:rPr>
              <a:t> όταν διαθέτουν </a:t>
            </a:r>
            <a:r>
              <a:rPr lang="el-GR" sz="2000" b="1" dirty="0">
                <a:solidFill>
                  <a:schemeClr val="bg1"/>
                </a:solidFill>
                <a:sym typeface="Wingdings" panose="05000000000000000000" pitchFamily="2" charset="2"/>
              </a:rPr>
              <a:t>το ίδιο </a:t>
            </a:r>
          </a:p>
          <a:p>
            <a:pPr algn="just"/>
            <a:r>
              <a:rPr lang="el-GR" sz="2000" b="1" dirty="0">
                <a:solidFill>
                  <a:schemeClr val="bg1"/>
                </a:solidFill>
                <a:sym typeface="Wingdings" panose="05000000000000000000" pitchFamily="2" charset="2"/>
              </a:rPr>
              <a:t>υποκείμενο και το ίδιο κατηγορούμενο</a:t>
            </a:r>
            <a:r>
              <a:rPr lang="el-GR" sz="2000" dirty="0">
                <a:solidFill>
                  <a:schemeClr val="bg1"/>
                </a:solidFill>
                <a:sym typeface="Wingdings" panose="05000000000000000000" pitchFamily="2" charset="2"/>
              </a:rPr>
              <a:t> και η μία πρόταση καταφάσκει αυτό που </a:t>
            </a:r>
          </a:p>
          <a:p>
            <a:pPr algn="just"/>
            <a:r>
              <a:rPr lang="el-GR" sz="2000" dirty="0">
                <a:solidFill>
                  <a:schemeClr val="bg1"/>
                </a:solidFill>
                <a:sym typeface="Wingdings" panose="05000000000000000000" pitchFamily="2" charset="2"/>
              </a:rPr>
              <a:t>αρνείται η άλλη  πρόταση</a:t>
            </a:r>
          </a:p>
          <a:p>
            <a:pPr algn="just"/>
            <a:endParaRPr lang="el-GR" sz="2000" dirty="0">
              <a:solidFill>
                <a:schemeClr val="bg1"/>
              </a:solidFill>
              <a:sym typeface="Wingdings" panose="05000000000000000000" pitchFamily="2" charset="2"/>
            </a:endParaRPr>
          </a:p>
          <a:p>
            <a:pPr algn="just"/>
            <a:r>
              <a:rPr lang="el-GR" sz="2000" dirty="0">
                <a:solidFill>
                  <a:schemeClr val="bg1"/>
                </a:solidFill>
                <a:sym typeface="Wingdings" panose="05000000000000000000" pitchFamily="2" charset="2"/>
              </a:rPr>
              <a:t>Υπάρχουν τρία είδη προτάσεων ως προς τη γενικότητά τους:</a:t>
            </a:r>
          </a:p>
          <a:p>
            <a:pPr algn="just"/>
            <a:endParaRPr lang="el-GR" sz="2000" dirty="0">
              <a:solidFill>
                <a:schemeClr val="bg1"/>
              </a:solidFill>
              <a:sym typeface="Wingdings" panose="05000000000000000000" pitchFamily="2" charset="2"/>
            </a:endParaRPr>
          </a:p>
          <a:p>
            <a:pPr algn="just"/>
            <a:r>
              <a:rPr lang="el-GR" sz="2000" b="1" dirty="0">
                <a:solidFill>
                  <a:schemeClr val="bg1"/>
                </a:solidFill>
                <a:sym typeface="Wingdings" panose="05000000000000000000" pitchFamily="2" charset="2"/>
              </a:rPr>
              <a:t>Καθολικές προτάσεις </a:t>
            </a:r>
            <a:r>
              <a:rPr lang="el-GR" sz="2000" dirty="0">
                <a:solidFill>
                  <a:schemeClr val="bg1"/>
                </a:solidFill>
                <a:sym typeface="Wingdings" panose="05000000000000000000" pitchFamily="2" charset="2"/>
              </a:rPr>
              <a:t>  Κάθε </a:t>
            </a:r>
            <a:r>
              <a:rPr lang="el-GR" sz="2000" b="1" dirty="0">
                <a:solidFill>
                  <a:schemeClr val="bg1"/>
                </a:solidFill>
                <a:sym typeface="Wingdings" panose="05000000000000000000" pitchFamily="2" charset="2"/>
              </a:rPr>
              <a:t>άνθρωπος</a:t>
            </a:r>
            <a:r>
              <a:rPr lang="el-GR" sz="2000" dirty="0">
                <a:solidFill>
                  <a:schemeClr val="bg1"/>
                </a:solidFill>
                <a:sym typeface="Wingdings" panose="05000000000000000000" pitchFamily="2" charset="2"/>
              </a:rPr>
              <a:t> είναι θνητός</a:t>
            </a:r>
          </a:p>
          <a:p>
            <a:pPr algn="just"/>
            <a:r>
              <a:rPr lang="el-GR" sz="2000" b="1" dirty="0">
                <a:solidFill>
                  <a:schemeClr val="bg1"/>
                </a:solidFill>
                <a:sym typeface="Wingdings" panose="05000000000000000000" pitchFamily="2" charset="2"/>
              </a:rPr>
              <a:t>Μερικές προτάσεις </a:t>
            </a:r>
            <a:r>
              <a:rPr lang="el-GR" sz="2000" dirty="0">
                <a:solidFill>
                  <a:schemeClr val="bg1"/>
                </a:solidFill>
                <a:sym typeface="Wingdings" panose="05000000000000000000" pitchFamily="2" charset="2"/>
              </a:rPr>
              <a:t> Κάποιος άνθρωπος είναι θνητός</a:t>
            </a:r>
          </a:p>
          <a:p>
            <a:pPr algn="just"/>
            <a:r>
              <a:rPr lang="el-GR" sz="2000" b="1" dirty="0">
                <a:solidFill>
                  <a:schemeClr val="bg1"/>
                </a:solidFill>
                <a:sym typeface="Wingdings" panose="05000000000000000000" pitchFamily="2" charset="2"/>
              </a:rPr>
              <a:t>Ενικές (ατομικές) προτάσεις </a:t>
            </a:r>
            <a:r>
              <a:rPr lang="el-GR" sz="2000" dirty="0">
                <a:solidFill>
                  <a:schemeClr val="bg1"/>
                </a:solidFill>
                <a:sym typeface="Wingdings" panose="05000000000000000000" pitchFamily="2" charset="2"/>
              </a:rPr>
              <a:t> Ο </a:t>
            </a:r>
            <a:r>
              <a:rPr lang="el-GR" sz="2000" b="1" dirty="0">
                <a:solidFill>
                  <a:schemeClr val="bg1"/>
                </a:solidFill>
                <a:sym typeface="Wingdings" panose="05000000000000000000" pitchFamily="2" charset="2"/>
              </a:rPr>
              <a:t>Σωκράτης</a:t>
            </a:r>
            <a:r>
              <a:rPr lang="el-GR" sz="2000" dirty="0">
                <a:solidFill>
                  <a:schemeClr val="bg1"/>
                </a:solidFill>
                <a:sym typeface="Wingdings" panose="05000000000000000000" pitchFamily="2" charset="2"/>
              </a:rPr>
              <a:t> είναι θνητός</a:t>
            </a:r>
          </a:p>
          <a:p>
            <a:pPr algn="just"/>
            <a:endParaRPr lang="el-GR" sz="2000" dirty="0">
              <a:solidFill>
                <a:schemeClr val="bg1"/>
              </a:solidFill>
              <a:sym typeface="Wingdings" panose="05000000000000000000" pitchFamily="2" charset="2"/>
            </a:endParaRPr>
          </a:p>
          <a:p>
            <a:pPr algn="just"/>
            <a:r>
              <a:rPr lang="el-GR" sz="2000" b="1" dirty="0">
                <a:solidFill>
                  <a:schemeClr val="bg1"/>
                </a:solidFill>
                <a:sym typeface="Wingdings" panose="05000000000000000000" pitchFamily="2" charset="2"/>
              </a:rPr>
              <a:t>ΝΟΜΟΣ ΑΝΤΙΦΑΤΙΚΩΝ ΖΕΥΓΩΝ </a:t>
            </a:r>
            <a:r>
              <a:rPr lang="el-GR" sz="2000" dirty="0">
                <a:solidFill>
                  <a:schemeClr val="bg1"/>
                </a:solidFill>
                <a:sym typeface="Wingdings" panose="05000000000000000000" pitchFamily="2" charset="2"/>
              </a:rPr>
              <a:t>: σε ένα ζεύγος αντιφατικών προτάσεων, η μία</a:t>
            </a:r>
          </a:p>
          <a:p>
            <a:pPr algn="just"/>
            <a:r>
              <a:rPr lang="el-GR" sz="2000" dirty="0">
                <a:solidFill>
                  <a:schemeClr val="bg1"/>
                </a:solidFill>
                <a:sym typeface="Wingdings" panose="05000000000000000000" pitchFamily="2" charset="2"/>
              </a:rPr>
              <a:t>πρόταση είναι υποχρεωτικά αληθής ενώ η άλλη πρόταση είναι ψευδής.</a:t>
            </a:r>
          </a:p>
        </p:txBody>
      </p:sp>
    </p:spTree>
    <p:extLst>
      <p:ext uri="{BB962C8B-B14F-4D97-AF65-F5344CB8AC3E}">
        <p14:creationId xmlns:p14="http://schemas.microsoft.com/office/powerpoint/2010/main" val="5021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391" y="353498"/>
            <a:ext cx="11449272" cy="602704"/>
          </a:xfrm>
        </p:spPr>
        <p:txBody>
          <a:bodyPr>
            <a:noAutofit/>
          </a:bodyPr>
          <a:lstStyle/>
          <a:p>
            <a:pPr algn="ctr"/>
            <a:r>
              <a:rPr lang="el-GR" b="1" dirty="0"/>
              <a:t>Περί Ερμηνείας – Η θεωρία των Προτάσεων</a:t>
            </a:r>
            <a:endParaRPr lang="en-US" b="1" dirty="0"/>
          </a:p>
        </p:txBody>
      </p:sp>
      <p:sp>
        <p:nvSpPr>
          <p:cNvPr id="9" name="Rectangle 8"/>
          <p:cNvSpPr/>
          <p:nvPr/>
        </p:nvSpPr>
        <p:spPr>
          <a:xfrm>
            <a:off x="2072681" y="1124744"/>
            <a:ext cx="4955203" cy="400110"/>
          </a:xfrm>
          <a:prstGeom prst="rect">
            <a:avLst/>
          </a:prstGeom>
        </p:spPr>
        <p:txBody>
          <a:bodyPr wrap="none">
            <a:spAutoFit/>
          </a:bodyPr>
          <a:lstStyle/>
          <a:p>
            <a:r>
              <a:rPr lang="el-GR" sz="2000" b="1" dirty="0">
                <a:solidFill>
                  <a:schemeClr val="bg1"/>
                </a:solidFill>
                <a:sym typeface="Wingdings" panose="05000000000000000000" pitchFamily="2" charset="2"/>
              </a:rPr>
              <a:t>ΑΝΤΙΦΑΤΙΚΕΣ ΚΑΙ ΑΝΤΙΘΕΤΕΣ ΠΡΟΤΑΣΕΙΣ</a:t>
            </a:r>
            <a:endParaRPr lang="el-GR" sz="2000" b="1" dirty="0"/>
          </a:p>
        </p:txBody>
      </p:sp>
      <p:sp>
        <p:nvSpPr>
          <p:cNvPr id="10" name="Rectangle 9"/>
          <p:cNvSpPr/>
          <p:nvPr/>
        </p:nvSpPr>
        <p:spPr>
          <a:xfrm>
            <a:off x="416496" y="1833469"/>
            <a:ext cx="8908208" cy="584775"/>
          </a:xfrm>
          <a:prstGeom prst="rect">
            <a:avLst/>
          </a:prstGeom>
        </p:spPr>
        <p:txBody>
          <a:bodyPr wrap="none">
            <a:spAutoFit/>
          </a:bodyPr>
          <a:lstStyle/>
          <a:p>
            <a:r>
              <a:rPr lang="el-GR" sz="1600" dirty="0">
                <a:solidFill>
                  <a:schemeClr val="bg1"/>
                </a:solidFill>
                <a:sym typeface="Wingdings" panose="05000000000000000000" pitchFamily="2" charset="2"/>
              </a:rPr>
              <a:t>Δύο προτάσεις είναι </a:t>
            </a:r>
            <a:r>
              <a:rPr lang="el-GR" sz="1600" b="1" dirty="0">
                <a:solidFill>
                  <a:schemeClr val="bg1"/>
                </a:solidFill>
                <a:sym typeface="Wingdings" panose="05000000000000000000" pitchFamily="2" charset="2"/>
              </a:rPr>
              <a:t>αντίθετες</a:t>
            </a:r>
            <a:r>
              <a:rPr lang="el-GR" sz="1600" dirty="0">
                <a:solidFill>
                  <a:schemeClr val="bg1"/>
                </a:solidFill>
                <a:sym typeface="Wingdings" panose="05000000000000000000" pitchFamily="2" charset="2"/>
              </a:rPr>
              <a:t> ή </a:t>
            </a:r>
            <a:r>
              <a:rPr lang="el-GR" sz="1600" b="1" dirty="0">
                <a:solidFill>
                  <a:schemeClr val="bg1"/>
                </a:solidFill>
                <a:sym typeface="Wingdings" panose="05000000000000000000" pitchFamily="2" charset="2"/>
              </a:rPr>
              <a:t>ενάντιες</a:t>
            </a:r>
            <a:r>
              <a:rPr lang="el-GR" sz="1600" dirty="0">
                <a:solidFill>
                  <a:schemeClr val="bg1"/>
                </a:solidFill>
                <a:sym typeface="Wingdings" panose="05000000000000000000" pitchFamily="2" charset="2"/>
              </a:rPr>
              <a:t> </a:t>
            </a:r>
            <a:r>
              <a:rPr lang="el-GR" sz="1600" b="1" dirty="0">
                <a:solidFill>
                  <a:schemeClr val="bg1"/>
                </a:solidFill>
                <a:sym typeface="Wingdings" panose="05000000000000000000" pitchFamily="2" charset="2"/>
              </a:rPr>
              <a:t>(υπενάντιες) </a:t>
            </a:r>
            <a:r>
              <a:rPr lang="el-GR" sz="1600" dirty="0">
                <a:solidFill>
                  <a:schemeClr val="bg1"/>
                </a:solidFill>
                <a:sym typeface="Wingdings" panose="05000000000000000000" pitchFamily="2" charset="2"/>
              </a:rPr>
              <a:t>εάν </a:t>
            </a:r>
            <a:r>
              <a:rPr lang="el-GR" sz="1600" b="1" dirty="0">
                <a:solidFill>
                  <a:schemeClr val="bg1"/>
                </a:solidFill>
                <a:sym typeface="Wingdings" panose="05000000000000000000" pitchFamily="2" charset="2"/>
              </a:rPr>
              <a:t>δεν μπορεί </a:t>
            </a:r>
            <a:r>
              <a:rPr lang="el-GR" sz="1600" dirty="0">
                <a:solidFill>
                  <a:schemeClr val="bg1"/>
                </a:solidFill>
                <a:sym typeface="Wingdings" panose="05000000000000000000" pitchFamily="2" charset="2"/>
              </a:rPr>
              <a:t>να είναι αμφότερες </a:t>
            </a:r>
          </a:p>
          <a:p>
            <a:r>
              <a:rPr lang="el-GR" sz="1600" b="1" dirty="0">
                <a:solidFill>
                  <a:schemeClr val="bg1"/>
                </a:solidFill>
                <a:sym typeface="Wingdings" panose="05000000000000000000" pitchFamily="2" charset="2"/>
              </a:rPr>
              <a:t>αληθείς (ψευδείς)</a:t>
            </a:r>
            <a:r>
              <a:rPr lang="el-GR" sz="1600" dirty="0">
                <a:solidFill>
                  <a:schemeClr val="bg1"/>
                </a:solidFill>
                <a:sym typeface="Wingdings" panose="05000000000000000000" pitchFamily="2" charset="2"/>
              </a:rPr>
              <a:t>, αλλά ωστόσο μπορεί να είναι αμφότερες </a:t>
            </a:r>
            <a:r>
              <a:rPr lang="el-GR" sz="1600" b="1" dirty="0">
                <a:solidFill>
                  <a:schemeClr val="bg1"/>
                </a:solidFill>
                <a:sym typeface="Wingdings" panose="05000000000000000000" pitchFamily="2" charset="2"/>
              </a:rPr>
              <a:t>ψευδείς (αληθείς)</a:t>
            </a:r>
            <a:endParaRPr lang="el-GR" sz="1600" dirty="0"/>
          </a:p>
        </p:txBody>
      </p:sp>
      <p:sp>
        <p:nvSpPr>
          <p:cNvPr id="12" name="Rectangle 11"/>
          <p:cNvSpPr/>
          <p:nvPr/>
        </p:nvSpPr>
        <p:spPr>
          <a:xfrm>
            <a:off x="13833" y="2636912"/>
            <a:ext cx="9475671" cy="830997"/>
          </a:xfrm>
          <a:prstGeom prst="rect">
            <a:avLst/>
          </a:prstGeom>
        </p:spPr>
        <p:txBody>
          <a:bodyPr wrap="none">
            <a:spAutoFit/>
          </a:bodyPr>
          <a:lstStyle/>
          <a:p>
            <a:pPr algn="ctr"/>
            <a:r>
              <a:rPr lang="el-GR" sz="1600" dirty="0">
                <a:solidFill>
                  <a:schemeClr val="bg1"/>
                </a:solidFill>
                <a:sym typeface="Wingdings" panose="05000000000000000000" pitchFamily="2" charset="2"/>
              </a:rPr>
              <a:t>Μία πρόταση Α είναι </a:t>
            </a:r>
            <a:r>
              <a:rPr lang="el-GR" sz="1600" b="1" dirty="0">
                <a:solidFill>
                  <a:schemeClr val="bg1"/>
                </a:solidFill>
                <a:sym typeface="Wingdings" panose="05000000000000000000" pitchFamily="2" charset="2"/>
              </a:rPr>
              <a:t>υπάλληλη</a:t>
            </a:r>
            <a:r>
              <a:rPr lang="el-GR" sz="1600" dirty="0">
                <a:solidFill>
                  <a:schemeClr val="bg1"/>
                </a:solidFill>
                <a:sym typeface="Wingdings" panose="05000000000000000000" pitchFamily="2" charset="2"/>
              </a:rPr>
              <a:t> μιας πρότασης Β αν και μόνο αν η πρόταση Β </a:t>
            </a:r>
            <a:r>
              <a:rPr lang="el-GR" sz="1600" b="1" dirty="0">
                <a:solidFill>
                  <a:schemeClr val="bg1"/>
                </a:solidFill>
                <a:sym typeface="Wingdings" panose="05000000000000000000" pitchFamily="2" charset="2"/>
              </a:rPr>
              <a:t>συνεπάγεται</a:t>
            </a:r>
            <a:r>
              <a:rPr lang="el-GR" sz="1600" dirty="0">
                <a:solidFill>
                  <a:schemeClr val="bg1"/>
                </a:solidFill>
                <a:sym typeface="Wingdings" panose="05000000000000000000" pitchFamily="2" charset="2"/>
              </a:rPr>
              <a:t> την</a:t>
            </a:r>
          </a:p>
          <a:p>
            <a:pPr algn="ctr"/>
            <a:r>
              <a:rPr lang="el-GR" sz="1600" dirty="0">
                <a:solidFill>
                  <a:schemeClr val="bg1"/>
                </a:solidFill>
                <a:sym typeface="Wingdings" panose="05000000000000000000" pitchFamily="2" charset="2"/>
              </a:rPr>
              <a:t>πρόταση Α, δηλαδή αν και μόνο αν η πρόταση Α πρέπει να είναι αληθής, </a:t>
            </a:r>
          </a:p>
          <a:p>
            <a:pPr algn="ctr"/>
            <a:r>
              <a:rPr lang="el-GR" sz="1600" dirty="0">
                <a:solidFill>
                  <a:schemeClr val="bg1"/>
                </a:solidFill>
                <a:sym typeface="Wingdings" panose="05000000000000000000" pitchFamily="2" charset="2"/>
              </a:rPr>
              <a:t>αν η πρόταση Β είναι αληθής</a:t>
            </a:r>
            <a:endParaRPr lang="el-GR" sz="1600" dirty="0"/>
          </a:p>
        </p:txBody>
      </p:sp>
      <p:sp>
        <p:nvSpPr>
          <p:cNvPr id="13" name="Rectangle 3"/>
          <p:cNvSpPr/>
          <p:nvPr/>
        </p:nvSpPr>
        <p:spPr>
          <a:xfrm>
            <a:off x="261743" y="3519006"/>
            <a:ext cx="9397124" cy="2862322"/>
          </a:xfrm>
          <a:prstGeom prst="rect">
            <a:avLst/>
          </a:prstGeom>
        </p:spPr>
        <p:txBody>
          <a:bodyPr wrap="none">
            <a:spAutoFit/>
          </a:bodyPr>
          <a:lstStyle/>
          <a:p>
            <a:r>
              <a:rPr lang="el-GR" dirty="0">
                <a:solidFill>
                  <a:schemeClr val="bg1"/>
                </a:solidFill>
                <a:sym typeface="Wingdings" panose="05000000000000000000" pitchFamily="2" charset="2"/>
              </a:rPr>
              <a:t>Μία πρόταση αποτελείται από ένα </a:t>
            </a:r>
            <a:r>
              <a:rPr lang="el-GR" b="1" dirty="0">
                <a:solidFill>
                  <a:schemeClr val="bg1"/>
                </a:solidFill>
                <a:sym typeface="Wingdings" panose="05000000000000000000" pitchFamily="2" charset="2"/>
              </a:rPr>
              <a:t>Υποκείμενο</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(Υ)</a:t>
            </a:r>
            <a:r>
              <a:rPr lang="el-GR" dirty="0">
                <a:solidFill>
                  <a:schemeClr val="bg1"/>
                </a:solidFill>
                <a:sym typeface="Wingdings" panose="05000000000000000000" pitchFamily="2" charset="2"/>
              </a:rPr>
              <a:t> και από ένα </a:t>
            </a:r>
            <a:r>
              <a:rPr lang="el-GR" b="1" dirty="0">
                <a:solidFill>
                  <a:schemeClr val="bg1"/>
                </a:solidFill>
                <a:sym typeface="Wingdings" panose="05000000000000000000" pitchFamily="2" charset="2"/>
              </a:rPr>
              <a:t>Κατηγορούμενο</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(Κ)</a:t>
            </a:r>
          </a:p>
          <a:p>
            <a:endParaRPr lang="el-GR" b="1" dirty="0">
              <a:solidFill>
                <a:schemeClr val="bg1"/>
              </a:solidFill>
              <a:sym typeface="Wingdings" panose="05000000000000000000" pitchFamily="2" charset="2"/>
            </a:endParaRPr>
          </a:p>
          <a:p>
            <a:r>
              <a:rPr lang="el-GR" dirty="0">
                <a:solidFill>
                  <a:schemeClr val="bg1"/>
                </a:solidFill>
                <a:sym typeface="Wingdings" panose="05000000000000000000" pitchFamily="2" charset="2"/>
              </a:rPr>
              <a:t>Επομένως υπάρχουν </a:t>
            </a:r>
            <a:r>
              <a:rPr lang="el-GR" b="1" dirty="0">
                <a:solidFill>
                  <a:schemeClr val="bg1"/>
                </a:solidFill>
                <a:sym typeface="Wingdings" panose="05000000000000000000" pitchFamily="2" charset="2"/>
              </a:rPr>
              <a:t>τέσσερα είδη</a:t>
            </a:r>
            <a:r>
              <a:rPr lang="el-GR" dirty="0">
                <a:solidFill>
                  <a:schemeClr val="bg1"/>
                </a:solidFill>
                <a:sym typeface="Wingdings" panose="05000000000000000000" pitchFamily="2" charset="2"/>
              </a:rPr>
              <a:t> κατηγόρησης:</a:t>
            </a:r>
          </a:p>
          <a:p>
            <a:endParaRPr lang="el-GR" dirty="0">
              <a:solidFill>
                <a:schemeClr val="bg1"/>
              </a:solidFill>
              <a:sym typeface="Wingdings" panose="05000000000000000000" pitchFamily="2" charset="2"/>
            </a:endParaRPr>
          </a:p>
          <a:p>
            <a:r>
              <a:rPr lang="el-GR" b="1" dirty="0">
                <a:solidFill>
                  <a:schemeClr val="bg1"/>
                </a:solidFill>
                <a:sym typeface="Wingdings" panose="05000000000000000000" pitchFamily="2" charset="2"/>
              </a:rPr>
              <a:t>Κάθε Α είναι Β </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Καθολική καταφατική </a:t>
            </a:r>
            <a:r>
              <a:rPr lang="el-GR" dirty="0">
                <a:solidFill>
                  <a:schemeClr val="bg1"/>
                </a:solidFill>
                <a:sym typeface="Wingdings" panose="05000000000000000000" pitchFamily="2" charset="2"/>
              </a:rPr>
              <a:t>πρόταση (Πρόταση τύπου </a:t>
            </a:r>
            <a:r>
              <a:rPr lang="el-GR" b="1" dirty="0">
                <a:solidFill>
                  <a:schemeClr val="bg1"/>
                </a:solidFill>
                <a:sym typeface="Wingdings" panose="05000000000000000000" pitchFamily="2" charset="2"/>
              </a:rPr>
              <a:t>Α</a:t>
            </a:r>
            <a:r>
              <a:rPr lang="el-GR" dirty="0">
                <a:solidFill>
                  <a:schemeClr val="bg1"/>
                </a:solidFill>
                <a:sym typeface="Wingdings" panose="05000000000000000000" pitchFamily="2" charset="2"/>
              </a:rPr>
              <a:t>) (Π</a:t>
            </a:r>
            <a:r>
              <a:rPr lang="el-GR" b="1" dirty="0">
                <a:solidFill>
                  <a:schemeClr val="bg1"/>
                </a:solidFill>
                <a:sym typeface="Wingdings" panose="05000000000000000000" pitchFamily="2" charset="2"/>
              </a:rPr>
              <a:t>Α</a:t>
            </a:r>
            <a:r>
              <a:rPr lang="el-GR" dirty="0">
                <a:solidFill>
                  <a:schemeClr val="bg1"/>
                </a:solidFill>
                <a:sym typeface="Wingdings" panose="05000000000000000000" pitchFamily="2" charset="2"/>
              </a:rPr>
              <a:t>Σ)</a:t>
            </a:r>
          </a:p>
          <a:p>
            <a:r>
              <a:rPr lang="el-GR" b="1" dirty="0">
                <a:solidFill>
                  <a:schemeClr val="bg1"/>
                </a:solidFill>
                <a:sym typeface="Wingdings" panose="05000000000000000000" pitchFamily="2" charset="2"/>
              </a:rPr>
              <a:t>Κάποιο Α είναι Β </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Μερική καταφατική </a:t>
            </a:r>
            <a:r>
              <a:rPr lang="el-GR" dirty="0">
                <a:solidFill>
                  <a:schemeClr val="bg1"/>
                </a:solidFill>
                <a:sym typeface="Wingdings" panose="05000000000000000000" pitchFamily="2" charset="2"/>
              </a:rPr>
              <a:t>πρόταση (Πρόταση τύπου </a:t>
            </a:r>
            <a:r>
              <a:rPr lang="el-GR" b="1" dirty="0">
                <a:solidFill>
                  <a:schemeClr val="bg1"/>
                </a:solidFill>
                <a:sym typeface="Wingdings" panose="05000000000000000000" pitchFamily="2" charset="2"/>
              </a:rPr>
              <a:t>Ι</a:t>
            </a:r>
            <a:r>
              <a:rPr lang="el-GR" dirty="0">
                <a:solidFill>
                  <a:schemeClr val="bg1"/>
                </a:solidFill>
                <a:sym typeface="Wingdings" panose="05000000000000000000" pitchFamily="2" charset="2"/>
              </a:rPr>
              <a:t>) (Τ</a:t>
            </a:r>
            <a:r>
              <a:rPr lang="el-GR" b="1" dirty="0">
                <a:solidFill>
                  <a:schemeClr val="bg1"/>
                </a:solidFill>
                <a:sym typeface="Wingdings" panose="05000000000000000000" pitchFamily="2" charset="2"/>
              </a:rPr>
              <a:t>Ι</a:t>
            </a:r>
            <a:r>
              <a:rPr lang="el-GR" dirty="0">
                <a:solidFill>
                  <a:schemeClr val="bg1"/>
                </a:solidFill>
                <a:sym typeface="Wingdings" panose="05000000000000000000" pitchFamily="2" charset="2"/>
              </a:rPr>
              <a:t>Σ)</a:t>
            </a:r>
          </a:p>
          <a:p>
            <a:r>
              <a:rPr lang="el-GR" b="1" dirty="0">
                <a:solidFill>
                  <a:schemeClr val="bg1"/>
                </a:solidFill>
                <a:sym typeface="Wingdings" panose="05000000000000000000" pitchFamily="2" charset="2"/>
              </a:rPr>
              <a:t>Κανένα Α δεν είναι Β </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Καθολική αποφατική </a:t>
            </a:r>
            <a:r>
              <a:rPr lang="el-GR" dirty="0">
                <a:solidFill>
                  <a:schemeClr val="bg1"/>
                </a:solidFill>
                <a:sym typeface="Wingdings" panose="05000000000000000000" pitchFamily="2" charset="2"/>
              </a:rPr>
              <a:t>πρόταση (Πρόταση τύπου </a:t>
            </a:r>
            <a:r>
              <a:rPr lang="el-GR" b="1" dirty="0">
                <a:solidFill>
                  <a:schemeClr val="bg1"/>
                </a:solidFill>
                <a:sym typeface="Wingdings" panose="05000000000000000000" pitchFamily="2" charset="2"/>
              </a:rPr>
              <a:t>Ε</a:t>
            </a:r>
            <a:r>
              <a:rPr lang="el-GR" dirty="0">
                <a:solidFill>
                  <a:schemeClr val="bg1"/>
                </a:solidFill>
                <a:sym typeface="Wingdings" panose="05000000000000000000" pitchFamily="2" charset="2"/>
              </a:rPr>
              <a:t>) (ΟΥΔ</a:t>
            </a:r>
            <a:r>
              <a:rPr lang="el-GR" b="1" dirty="0">
                <a:solidFill>
                  <a:schemeClr val="bg1"/>
                </a:solidFill>
                <a:sym typeface="Wingdings" panose="05000000000000000000" pitchFamily="2" charset="2"/>
              </a:rPr>
              <a:t>Ε</a:t>
            </a:r>
            <a:r>
              <a:rPr lang="el-GR" dirty="0">
                <a:solidFill>
                  <a:schemeClr val="bg1"/>
                </a:solidFill>
                <a:sym typeface="Wingdings" panose="05000000000000000000" pitchFamily="2" charset="2"/>
              </a:rPr>
              <a:t>ΙΣ)</a:t>
            </a:r>
          </a:p>
          <a:p>
            <a:r>
              <a:rPr lang="el-GR" b="1" dirty="0">
                <a:solidFill>
                  <a:schemeClr val="bg1"/>
                </a:solidFill>
                <a:sym typeface="Wingdings" panose="05000000000000000000" pitchFamily="2" charset="2"/>
              </a:rPr>
              <a:t>Κάποιο Α δεν είναι Β </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Μερική αποφατική </a:t>
            </a:r>
            <a:r>
              <a:rPr lang="el-GR" dirty="0">
                <a:solidFill>
                  <a:schemeClr val="bg1"/>
                </a:solidFill>
                <a:sym typeface="Wingdings" panose="05000000000000000000" pitchFamily="2" charset="2"/>
              </a:rPr>
              <a:t>πρόταση (Πρόταση τύπου </a:t>
            </a:r>
            <a:r>
              <a:rPr lang="el-GR" b="1" dirty="0">
                <a:solidFill>
                  <a:schemeClr val="bg1"/>
                </a:solidFill>
                <a:sym typeface="Wingdings" panose="05000000000000000000" pitchFamily="2" charset="2"/>
              </a:rPr>
              <a:t>Ο</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Ο</a:t>
            </a:r>
            <a:r>
              <a:rPr lang="el-GR" dirty="0">
                <a:solidFill>
                  <a:schemeClr val="bg1"/>
                </a:solidFill>
                <a:sym typeface="Wingdings" panose="05000000000000000000" pitchFamily="2" charset="2"/>
              </a:rPr>
              <a:t>Υ ΠΑΣ)</a:t>
            </a:r>
          </a:p>
          <a:p>
            <a:endParaRPr lang="el-GR" dirty="0">
              <a:solidFill>
                <a:schemeClr val="bg1"/>
              </a:solidFill>
              <a:sym typeface="Wingdings" panose="05000000000000000000" pitchFamily="2" charset="2"/>
            </a:endParaRPr>
          </a:p>
          <a:p>
            <a:endParaRPr lang="el-GR" b="1" dirty="0"/>
          </a:p>
        </p:txBody>
      </p:sp>
    </p:spTree>
    <p:extLst>
      <p:ext uri="{BB962C8B-B14F-4D97-AF65-F5344CB8AC3E}">
        <p14:creationId xmlns:p14="http://schemas.microsoft.com/office/powerpoint/2010/main" val="423216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56" y="332656"/>
            <a:ext cx="11449272" cy="602704"/>
          </a:xfrm>
        </p:spPr>
        <p:txBody>
          <a:bodyPr>
            <a:noAutofit/>
          </a:bodyPr>
          <a:lstStyle/>
          <a:p>
            <a:pPr algn="ctr"/>
            <a:r>
              <a:rPr lang="el-GR" sz="3600" b="1" dirty="0"/>
              <a:t>Περί Ερμηνείας – Τροπικές προτάσεις</a:t>
            </a:r>
            <a:endParaRPr lang="en-US" sz="3600" b="1" dirty="0"/>
          </a:p>
        </p:txBody>
      </p:sp>
      <p:sp>
        <p:nvSpPr>
          <p:cNvPr id="3" name="Rectangle 2"/>
          <p:cNvSpPr/>
          <p:nvPr/>
        </p:nvSpPr>
        <p:spPr>
          <a:xfrm>
            <a:off x="44566" y="1085836"/>
            <a:ext cx="9767417" cy="1015663"/>
          </a:xfrm>
          <a:prstGeom prst="rect">
            <a:avLst/>
          </a:prstGeom>
        </p:spPr>
        <p:txBody>
          <a:bodyPr wrap="none">
            <a:spAutoFit/>
          </a:bodyPr>
          <a:lstStyle/>
          <a:p>
            <a:pPr algn="ctr"/>
            <a:r>
              <a:rPr lang="el-GR" sz="2000" dirty="0">
                <a:solidFill>
                  <a:schemeClr val="bg1"/>
                </a:solidFill>
                <a:sym typeface="Wingdings" panose="05000000000000000000" pitchFamily="2" charset="2"/>
              </a:rPr>
              <a:t>Ο όρος </a:t>
            </a:r>
            <a:r>
              <a:rPr lang="el-GR" sz="2000" b="1" dirty="0">
                <a:solidFill>
                  <a:schemeClr val="bg1"/>
                </a:solidFill>
                <a:sym typeface="Wingdings" panose="05000000000000000000" pitchFamily="2" charset="2"/>
              </a:rPr>
              <a:t>τρόπος</a:t>
            </a:r>
            <a:r>
              <a:rPr lang="el-GR" sz="2000" dirty="0">
                <a:solidFill>
                  <a:schemeClr val="bg1"/>
                </a:solidFill>
                <a:sym typeface="Wingdings" panose="05000000000000000000" pitchFamily="2" charset="2"/>
              </a:rPr>
              <a:t> χρησιμοποιείται για την περιγραφή της βασικής σχέσης </a:t>
            </a:r>
          </a:p>
          <a:p>
            <a:pPr algn="ctr"/>
            <a:r>
              <a:rPr lang="el-GR" sz="2000" dirty="0">
                <a:solidFill>
                  <a:schemeClr val="bg1"/>
                </a:solidFill>
                <a:sym typeface="Wingdings" panose="05000000000000000000" pitchFamily="2" charset="2"/>
              </a:rPr>
              <a:t>υποκείμενου – κατηγορούμενου όσον αφορά στην ισχύ της ή στη διάρκειά της</a:t>
            </a:r>
          </a:p>
          <a:p>
            <a:pPr algn="ctr"/>
            <a:endParaRPr lang="el-GR" sz="2000" b="1" dirty="0">
              <a:solidFill>
                <a:schemeClr val="bg1"/>
              </a:solidFill>
              <a:sym typeface="Wingdings" panose="05000000000000000000" pitchFamily="2" charset="2"/>
            </a:endParaRPr>
          </a:p>
        </p:txBody>
      </p:sp>
      <p:sp>
        <p:nvSpPr>
          <p:cNvPr id="4" name="Rectangle 3"/>
          <p:cNvSpPr/>
          <p:nvPr/>
        </p:nvSpPr>
        <p:spPr>
          <a:xfrm>
            <a:off x="300389" y="2132857"/>
            <a:ext cx="9405139" cy="1323439"/>
          </a:xfrm>
          <a:prstGeom prst="rect">
            <a:avLst/>
          </a:prstGeom>
        </p:spPr>
        <p:txBody>
          <a:bodyPr wrap="none">
            <a:spAutoFit/>
          </a:bodyPr>
          <a:lstStyle/>
          <a:p>
            <a:r>
              <a:rPr lang="el-GR" sz="2000" b="1" dirty="0">
                <a:solidFill>
                  <a:schemeClr val="bg1"/>
                </a:solidFill>
                <a:sym typeface="Wingdings" panose="05000000000000000000" pitchFamily="2" charset="2"/>
              </a:rPr>
              <a:t>Προβληματικές προτάσεις: </a:t>
            </a:r>
            <a:r>
              <a:rPr lang="el-GR" sz="2000" dirty="0">
                <a:solidFill>
                  <a:schemeClr val="bg1"/>
                </a:solidFill>
                <a:sym typeface="Wingdings" panose="05000000000000000000" pitchFamily="2" charset="2"/>
              </a:rPr>
              <a:t>«Είναι δυνατόν ότι ….. »</a:t>
            </a:r>
          </a:p>
          <a:p>
            <a:r>
              <a:rPr lang="el-GR" sz="2000" b="1" dirty="0">
                <a:solidFill>
                  <a:schemeClr val="bg1"/>
                </a:solidFill>
                <a:sym typeface="Wingdings" panose="05000000000000000000" pitchFamily="2" charset="2"/>
              </a:rPr>
              <a:t>Αποδεικτικές προτάσεις:     </a:t>
            </a:r>
            <a:r>
              <a:rPr lang="el-GR" sz="2000" dirty="0">
                <a:solidFill>
                  <a:schemeClr val="bg1"/>
                </a:solidFill>
                <a:sym typeface="Wingdings" panose="05000000000000000000" pitchFamily="2" charset="2"/>
              </a:rPr>
              <a:t>«Είναι αναγκαίο ότι ….. »</a:t>
            </a:r>
          </a:p>
          <a:p>
            <a:r>
              <a:rPr lang="el-GR" sz="2000" b="1" dirty="0">
                <a:solidFill>
                  <a:schemeClr val="bg1"/>
                </a:solidFill>
                <a:sym typeface="Wingdings" panose="05000000000000000000" pitchFamily="2" charset="2"/>
              </a:rPr>
              <a:t>Βεβαιωτικές προτάσεις:       </a:t>
            </a:r>
            <a:r>
              <a:rPr lang="el-GR" sz="2000" dirty="0">
                <a:solidFill>
                  <a:schemeClr val="bg1"/>
                </a:solidFill>
                <a:sym typeface="Wingdings" panose="05000000000000000000" pitchFamily="2" charset="2"/>
              </a:rPr>
              <a:t>Οι προτάσεις που δεν είναι ούτε προβληματικές </a:t>
            </a:r>
          </a:p>
          <a:p>
            <a:r>
              <a:rPr lang="el-GR" sz="2000" dirty="0">
                <a:solidFill>
                  <a:schemeClr val="bg1"/>
                </a:solidFill>
                <a:sym typeface="Wingdings" panose="05000000000000000000" pitchFamily="2" charset="2"/>
              </a:rPr>
              <a:t>                                                ούτε αποδεικτικές</a:t>
            </a:r>
            <a:endParaRPr lang="el-GR" sz="2000" dirty="0"/>
          </a:p>
        </p:txBody>
      </p:sp>
      <p:sp>
        <p:nvSpPr>
          <p:cNvPr id="5" name="Rectangle 4"/>
          <p:cNvSpPr/>
          <p:nvPr/>
        </p:nvSpPr>
        <p:spPr>
          <a:xfrm>
            <a:off x="416496" y="4293096"/>
            <a:ext cx="8361584" cy="2308324"/>
          </a:xfrm>
          <a:prstGeom prst="rect">
            <a:avLst/>
          </a:prstGeom>
        </p:spPr>
        <p:txBody>
          <a:bodyPr wrap="none">
            <a:spAutoFit/>
          </a:bodyPr>
          <a:lstStyle/>
          <a:p>
            <a:r>
              <a:rPr lang="el-GR" b="1" dirty="0">
                <a:solidFill>
                  <a:schemeClr val="bg1"/>
                </a:solidFill>
                <a:sym typeface="Wingdings" panose="05000000000000000000" pitchFamily="2" charset="2"/>
              </a:rPr>
              <a:t>είναι δυνατόν να είναι         		δεν είναι δυνατόν να είναι</a:t>
            </a:r>
          </a:p>
          <a:p>
            <a:r>
              <a:rPr lang="el-GR" b="1" dirty="0">
                <a:solidFill>
                  <a:schemeClr val="bg1"/>
                </a:solidFill>
                <a:sym typeface="Wingdings" panose="05000000000000000000" pitchFamily="2" charset="2"/>
              </a:rPr>
              <a:t>είναι ενδεχόμενο να είναι     		δεν είναι ενδεχόμενο να είναι</a:t>
            </a:r>
          </a:p>
          <a:p>
            <a:r>
              <a:rPr lang="el-GR" b="1" dirty="0">
                <a:solidFill>
                  <a:schemeClr val="bg1"/>
                </a:solidFill>
                <a:sym typeface="Wingdings" panose="05000000000000000000" pitchFamily="2" charset="2"/>
              </a:rPr>
              <a:t>δεν είναι αδύνατο να είναι		είναι αδύνατο να είναι</a:t>
            </a:r>
          </a:p>
          <a:p>
            <a:r>
              <a:rPr lang="el-GR" b="1" dirty="0">
                <a:solidFill>
                  <a:schemeClr val="bg1"/>
                </a:solidFill>
                <a:sym typeface="Wingdings" panose="05000000000000000000" pitchFamily="2" charset="2"/>
              </a:rPr>
              <a:t>δεν είναι αναγκαίο να είναι		είναι αναγκαίο να μην είναι</a:t>
            </a:r>
          </a:p>
          <a:p>
            <a:r>
              <a:rPr lang="el-GR" b="1" dirty="0">
                <a:solidFill>
                  <a:schemeClr val="bg1"/>
                </a:solidFill>
                <a:sym typeface="Wingdings" panose="05000000000000000000" pitchFamily="2" charset="2"/>
              </a:rPr>
              <a:t>είναι δυνατόν να μην είναι		δεν είναι δυνατόν να μην είναι</a:t>
            </a:r>
          </a:p>
          <a:p>
            <a:r>
              <a:rPr lang="el-GR" b="1" dirty="0">
                <a:solidFill>
                  <a:schemeClr val="bg1"/>
                </a:solidFill>
                <a:sym typeface="Wingdings" panose="05000000000000000000" pitchFamily="2" charset="2"/>
              </a:rPr>
              <a:t>είναι ενδεχόμενο να μην είναι		δεν είναι ενδεχόμενο να μην είναι</a:t>
            </a:r>
          </a:p>
          <a:p>
            <a:r>
              <a:rPr lang="el-GR" b="1" dirty="0">
                <a:solidFill>
                  <a:schemeClr val="bg1"/>
                </a:solidFill>
                <a:sym typeface="Wingdings" panose="05000000000000000000" pitchFamily="2" charset="2"/>
              </a:rPr>
              <a:t>δεν είναι αδύνατο να μην είναι		είναι αδύνατο να μην είναι</a:t>
            </a:r>
          </a:p>
          <a:p>
            <a:r>
              <a:rPr lang="el-GR" b="1" dirty="0">
                <a:solidFill>
                  <a:schemeClr val="bg1"/>
                </a:solidFill>
                <a:sym typeface="Wingdings" panose="05000000000000000000" pitchFamily="2" charset="2"/>
              </a:rPr>
              <a:t>δεν είναι αναγκαίο να μην είναι		είναι αναγκαίο να είναι</a:t>
            </a:r>
            <a:endParaRPr lang="el-GR" b="1" dirty="0"/>
          </a:p>
        </p:txBody>
      </p:sp>
      <p:sp>
        <p:nvSpPr>
          <p:cNvPr id="6" name="Rectangle 5"/>
          <p:cNvSpPr/>
          <p:nvPr/>
        </p:nvSpPr>
        <p:spPr>
          <a:xfrm>
            <a:off x="1784648" y="3708173"/>
            <a:ext cx="4716356" cy="369332"/>
          </a:xfrm>
          <a:prstGeom prst="rect">
            <a:avLst/>
          </a:prstGeom>
        </p:spPr>
        <p:txBody>
          <a:bodyPr wrap="none">
            <a:spAutoFit/>
          </a:bodyPr>
          <a:lstStyle/>
          <a:p>
            <a:r>
              <a:rPr lang="el-GR" dirty="0">
                <a:solidFill>
                  <a:schemeClr val="bg1"/>
                </a:solidFill>
                <a:sym typeface="Wingdings" panose="05000000000000000000" pitchFamily="2" charset="2"/>
              </a:rPr>
              <a:t>Ζεύγη </a:t>
            </a:r>
            <a:r>
              <a:rPr lang="el-GR" b="1" dirty="0">
                <a:solidFill>
                  <a:schemeClr val="bg1"/>
                </a:solidFill>
                <a:sym typeface="Wingdings" panose="05000000000000000000" pitchFamily="2" charset="2"/>
              </a:rPr>
              <a:t>αντιφατικών</a:t>
            </a:r>
            <a:r>
              <a:rPr lang="el-GR" dirty="0">
                <a:solidFill>
                  <a:schemeClr val="bg1"/>
                </a:solidFill>
                <a:sym typeface="Wingdings" panose="05000000000000000000" pitchFamily="2" charset="2"/>
              </a:rPr>
              <a:t> τροπικών προτάσεων</a:t>
            </a:r>
            <a:endParaRPr lang="el-GR" dirty="0"/>
          </a:p>
        </p:txBody>
      </p:sp>
    </p:spTree>
    <p:extLst>
      <p:ext uri="{BB962C8B-B14F-4D97-AF65-F5344CB8AC3E}">
        <p14:creationId xmlns:p14="http://schemas.microsoft.com/office/powerpoint/2010/main" val="127696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89" y="375337"/>
            <a:ext cx="9793088" cy="602704"/>
          </a:xfrm>
        </p:spPr>
        <p:txBody>
          <a:bodyPr>
            <a:noAutofit/>
          </a:bodyPr>
          <a:lstStyle/>
          <a:p>
            <a:pPr algn="ctr"/>
            <a:r>
              <a:rPr lang="el-GR" sz="3600" b="1" dirty="0"/>
              <a:t>Αναλυτικά πρότερα - Αντιστροφή</a:t>
            </a:r>
            <a:endParaRPr lang="en-US" sz="3600" b="1" dirty="0"/>
          </a:p>
        </p:txBody>
      </p:sp>
      <p:sp>
        <p:nvSpPr>
          <p:cNvPr id="3" name="Rectangle 2"/>
          <p:cNvSpPr/>
          <p:nvPr/>
        </p:nvSpPr>
        <p:spPr>
          <a:xfrm>
            <a:off x="884554" y="1085836"/>
            <a:ext cx="8087470" cy="1323439"/>
          </a:xfrm>
          <a:prstGeom prst="rect">
            <a:avLst/>
          </a:prstGeom>
        </p:spPr>
        <p:txBody>
          <a:bodyPr wrap="none">
            <a:spAutoFit/>
          </a:bodyPr>
          <a:lstStyle/>
          <a:p>
            <a:pPr algn="ctr"/>
            <a:r>
              <a:rPr lang="el-GR" sz="2000" dirty="0">
                <a:solidFill>
                  <a:schemeClr val="bg1"/>
                </a:solidFill>
                <a:sym typeface="Wingdings" panose="05000000000000000000" pitchFamily="2" charset="2"/>
              </a:rPr>
              <a:t>Κατασκευή συμπεράσματος από μία μόνο προκείμενη</a:t>
            </a:r>
          </a:p>
          <a:p>
            <a:pPr algn="ctr"/>
            <a:endParaRPr lang="el-GR" sz="2000" dirty="0">
              <a:solidFill>
                <a:schemeClr val="bg1"/>
              </a:solidFill>
              <a:sym typeface="Wingdings" panose="05000000000000000000" pitchFamily="2" charset="2"/>
            </a:endParaRPr>
          </a:p>
          <a:p>
            <a:pPr algn="ctr"/>
            <a:r>
              <a:rPr lang="el-GR" sz="2000" dirty="0">
                <a:solidFill>
                  <a:schemeClr val="bg1"/>
                </a:solidFill>
                <a:sym typeface="Wingdings" panose="05000000000000000000" pitchFamily="2" charset="2"/>
              </a:rPr>
              <a:t>Εναλλαγή των θέσεων του </a:t>
            </a:r>
            <a:r>
              <a:rPr lang="el-GR" sz="2000" b="1" dirty="0">
                <a:solidFill>
                  <a:schemeClr val="bg1"/>
                </a:solidFill>
                <a:sym typeface="Wingdings" panose="05000000000000000000" pitchFamily="2" charset="2"/>
              </a:rPr>
              <a:t>υποκείμενου</a:t>
            </a:r>
            <a:r>
              <a:rPr lang="el-GR" sz="2000" dirty="0">
                <a:solidFill>
                  <a:schemeClr val="bg1"/>
                </a:solidFill>
                <a:sym typeface="Wingdings" panose="05000000000000000000" pitchFamily="2" charset="2"/>
              </a:rPr>
              <a:t> και του </a:t>
            </a:r>
            <a:r>
              <a:rPr lang="el-GR" sz="2000" b="1" dirty="0">
                <a:solidFill>
                  <a:schemeClr val="bg1"/>
                </a:solidFill>
                <a:sym typeface="Wingdings" panose="05000000000000000000" pitchFamily="2" charset="2"/>
              </a:rPr>
              <a:t>κατηγορούμενου</a:t>
            </a:r>
          </a:p>
          <a:p>
            <a:pPr algn="ctr"/>
            <a:endParaRPr lang="el-GR" sz="2000" b="1" dirty="0">
              <a:solidFill>
                <a:schemeClr val="bg1"/>
              </a:solidFill>
              <a:sym typeface="Wingdings" panose="05000000000000000000" pitchFamily="2" charset="2"/>
            </a:endParaRPr>
          </a:p>
        </p:txBody>
      </p:sp>
      <p:sp>
        <p:nvSpPr>
          <p:cNvPr id="4" name="Rectangle 3"/>
          <p:cNvSpPr/>
          <p:nvPr/>
        </p:nvSpPr>
        <p:spPr>
          <a:xfrm>
            <a:off x="1208584" y="2357806"/>
            <a:ext cx="6792244" cy="400110"/>
          </a:xfrm>
          <a:prstGeom prst="rect">
            <a:avLst/>
          </a:prstGeom>
        </p:spPr>
        <p:txBody>
          <a:bodyPr wrap="none">
            <a:spAutoFit/>
          </a:bodyPr>
          <a:lstStyle/>
          <a:p>
            <a:r>
              <a:rPr lang="el-GR" sz="2000" b="1" dirty="0">
                <a:solidFill>
                  <a:schemeClr val="bg1"/>
                </a:solidFill>
                <a:sym typeface="Wingdings" panose="05000000000000000000" pitchFamily="2" charset="2"/>
              </a:rPr>
              <a:t>Ο Αριστοτέλης παραθέτει τρεις κανόνες αντιστροφής</a:t>
            </a:r>
            <a:endParaRPr lang="el-GR" sz="2000" dirty="0"/>
          </a:p>
        </p:txBody>
      </p:sp>
      <p:sp>
        <p:nvSpPr>
          <p:cNvPr id="8" name="Rectangle 7"/>
          <p:cNvSpPr/>
          <p:nvPr/>
        </p:nvSpPr>
        <p:spPr>
          <a:xfrm>
            <a:off x="632520" y="2996952"/>
            <a:ext cx="8847294" cy="923330"/>
          </a:xfrm>
          <a:prstGeom prst="rect">
            <a:avLst/>
          </a:prstGeom>
        </p:spPr>
        <p:txBody>
          <a:bodyPr wrap="none">
            <a:spAutoFit/>
          </a:bodyPr>
          <a:lstStyle/>
          <a:p>
            <a:r>
              <a:rPr lang="el-GR" b="1" dirty="0">
                <a:solidFill>
                  <a:schemeClr val="bg1"/>
                </a:solidFill>
                <a:sym typeface="Wingdings" panose="05000000000000000000" pitchFamily="2" charset="2"/>
              </a:rPr>
              <a:t>Κανόνας 1 </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ΕΑΝ</a:t>
            </a:r>
            <a:r>
              <a:rPr lang="el-GR" dirty="0">
                <a:solidFill>
                  <a:schemeClr val="bg1"/>
                </a:solidFill>
                <a:sym typeface="Wingdings" panose="05000000000000000000" pitchFamily="2" charset="2"/>
              </a:rPr>
              <a:t> Κάθε Α είναι Β 		</a:t>
            </a:r>
            <a:r>
              <a:rPr lang="el-GR" b="1" dirty="0">
                <a:solidFill>
                  <a:schemeClr val="bg1"/>
                </a:solidFill>
                <a:sym typeface="Wingdings" panose="05000000000000000000" pitchFamily="2" charset="2"/>
              </a:rPr>
              <a:t>ΤΟΤΕ</a:t>
            </a:r>
            <a:r>
              <a:rPr lang="el-GR" dirty="0">
                <a:solidFill>
                  <a:schemeClr val="bg1"/>
                </a:solidFill>
                <a:sym typeface="Wingdings" panose="05000000000000000000" pitchFamily="2" charset="2"/>
              </a:rPr>
              <a:t> 	Κάθε Β είναι Α</a:t>
            </a:r>
          </a:p>
          <a:p>
            <a:r>
              <a:rPr lang="el-GR" b="1" dirty="0">
                <a:solidFill>
                  <a:schemeClr val="bg1"/>
                </a:solidFill>
                <a:sym typeface="Wingdings" panose="05000000000000000000" pitchFamily="2" charset="2"/>
              </a:rPr>
              <a:t>Κανόνας 2</a:t>
            </a:r>
            <a:r>
              <a:rPr lang="el-GR" dirty="0">
                <a:solidFill>
                  <a:schemeClr val="bg1"/>
                </a:solidFill>
                <a:sym typeface="Wingdings" panose="05000000000000000000" pitchFamily="2" charset="2"/>
              </a:rPr>
              <a:t>  	</a:t>
            </a:r>
            <a:r>
              <a:rPr lang="el-GR" b="1" dirty="0">
                <a:solidFill>
                  <a:schemeClr val="bg1"/>
                </a:solidFill>
                <a:sym typeface="Wingdings" panose="05000000000000000000" pitchFamily="2" charset="2"/>
              </a:rPr>
              <a:t>ΕΑΝ</a:t>
            </a:r>
            <a:r>
              <a:rPr lang="el-GR" dirty="0">
                <a:solidFill>
                  <a:schemeClr val="bg1"/>
                </a:solidFill>
                <a:sym typeface="Wingdings" panose="05000000000000000000" pitchFamily="2" charset="2"/>
              </a:rPr>
              <a:t> Κανένα Α δεν είναι Β 	</a:t>
            </a:r>
            <a:r>
              <a:rPr lang="el-GR" b="1" dirty="0">
                <a:solidFill>
                  <a:schemeClr val="bg1"/>
                </a:solidFill>
                <a:sym typeface="Wingdings" panose="05000000000000000000" pitchFamily="2" charset="2"/>
              </a:rPr>
              <a:t>ΤΟΤΕ</a:t>
            </a:r>
            <a:r>
              <a:rPr lang="el-GR" dirty="0">
                <a:solidFill>
                  <a:schemeClr val="bg1"/>
                </a:solidFill>
                <a:sym typeface="Wingdings" panose="05000000000000000000" pitchFamily="2" charset="2"/>
              </a:rPr>
              <a:t> 	Κανένα Β δεν είναι Α</a:t>
            </a:r>
          </a:p>
          <a:p>
            <a:r>
              <a:rPr lang="el-GR" b="1" dirty="0">
                <a:solidFill>
                  <a:schemeClr val="bg1"/>
                </a:solidFill>
                <a:sym typeface="Wingdings" panose="05000000000000000000" pitchFamily="2" charset="2"/>
              </a:rPr>
              <a:t>Κανόνας 3 </a:t>
            </a:r>
            <a:r>
              <a:rPr lang="el-GR" dirty="0">
                <a:solidFill>
                  <a:schemeClr val="bg1"/>
                </a:solidFill>
                <a:sym typeface="Wingdings" panose="05000000000000000000" pitchFamily="2" charset="2"/>
              </a:rPr>
              <a:t> 	</a:t>
            </a:r>
            <a:r>
              <a:rPr lang="el-GR" b="1" dirty="0">
                <a:solidFill>
                  <a:schemeClr val="bg1"/>
                </a:solidFill>
                <a:sym typeface="Wingdings" panose="05000000000000000000" pitchFamily="2" charset="2"/>
              </a:rPr>
              <a:t>ΕΑΝ</a:t>
            </a:r>
            <a:r>
              <a:rPr lang="el-GR" dirty="0">
                <a:solidFill>
                  <a:schemeClr val="bg1"/>
                </a:solidFill>
                <a:sym typeface="Wingdings" panose="05000000000000000000" pitchFamily="2" charset="2"/>
              </a:rPr>
              <a:t> Κάποιο Α είναι Β 		</a:t>
            </a:r>
            <a:r>
              <a:rPr lang="el-GR" b="1" dirty="0">
                <a:solidFill>
                  <a:schemeClr val="bg1"/>
                </a:solidFill>
                <a:sym typeface="Wingdings" panose="05000000000000000000" pitchFamily="2" charset="2"/>
              </a:rPr>
              <a:t>ΤΟΤΕ</a:t>
            </a:r>
            <a:r>
              <a:rPr lang="el-GR" dirty="0">
                <a:solidFill>
                  <a:schemeClr val="bg1"/>
                </a:solidFill>
                <a:sym typeface="Wingdings" panose="05000000000000000000" pitchFamily="2" charset="2"/>
              </a:rPr>
              <a:t> 	Κάποιο Β είναι Α</a:t>
            </a:r>
            <a:endParaRPr lang="el-GR" dirty="0"/>
          </a:p>
        </p:txBody>
      </p:sp>
      <p:sp>
        <p:nvSpPr>
          <p:cNvPr id="9" name="Rectangle 8"/>
          <p:cNvSpPr/>
          <p:nvPr/>
        </p:nvSpPr>
        <p:spPr>
          <a:xfrm>
            <a:off x="823687" y="5312241"/>
            <a:ext cx="8140370" cy="646331"/>
          </a:xfrm>
          <a:prstGeom prst="rect">
            <a:avLst/>
          </a:prstGeom>
        </p:spPr>
        <p:txBody>
          <a:bodyPr wrap="none">
            <a:spAutoFit/>
          </a:bodyPr>
          <a:lstStyle/>
          <a:p>
            <a:pPr algn="ctr"/>
            <a:r>
              <a:rPr lang="el-GR" dirty="0">
                <a:solidFill>
                  <a:schemeClr val="bg1"/>
                </a:solidFill>
                <a:sym typeface="Wingdings" panose="05000000000000000000" pitchFamily="2" charset="2"/>
              </a:rPr>
              <a:t>Ο Αριστοτέλης μελετά επίσης την αντιστροφή των </a:t>
            </a:r>
            <a:r>
              <a:rPr lang="el-GR" b="1" dirty="0">
                <a:solidFill>
                  <a:schemeClr val="bg1"/>
                </a:solidFill>
                <a:sym typeface="Wingdings" panose="05000000000000000000" pitchFamily="2" charset="2"/>
              </a:rPr>
              <a:t>τροπικών</a:t>
            </a:r>
            <a:r>
              <a:rPr lang="el-GR" dirty="0">
                <a:solidFill>
                  <a:schemeClr val="bg1"/>
                </a:solidFill>
                <a:sym typeface="Wingdings" panose="05000000000000000000" pitchFamily="2" charset="2"/>
              </a:rPr>
              <a:t> προτάσεων</a:t>
            </a:r>
          </a:p>
          <a:p>
            <a:pPr algn="ctr"/>
            <a:r>
              <a:rPr lang="el-GR" dirty="0">
                <a:solidFill>
                  <a:schemeClr val="bg1"/>
                </a:solidFill>
                <a:sym typeface="Wingdings" panose="05000000000000000000" pitchFamily="2" charset="2"/>
              </a:rPr>
              <a:t>(Αποδεικτικές και Προβληματικές)</a:t>
            </a:r>
            <a:endParaRPr lang="el-GR" dirty="0"/>
          </a:p>
        </p:txBody>
      </p:sp>
      <p:sp>
        <p:nvSpPr>
          <p:cNvPr id="10" name="Rectangle 9"/>
          <p:cNvSpPr/>
          <p:nvPr/>
        </p:nvSpPr>
        <p:spPr>
          <a:xfrm>
            <a:off x="663676" y="4293096"/>
            <a:ext cx="8276625" cy="646331"/>
          </a:xfrm>
          <a:prstGeom prst="rect">
            <a:avLst/>
          </a:prstGeom>
        </p:spPr>
        <p:txBody>
          <a:bodyPr wrap="none">
            <a:spAutoFit/>
          </a:bodyPr>
          <a:lstStyle/>
          <a:p>
            <a:pPr algn="ctr"/>
            <a:r>
              <a:rPr lang="el-GR" dirty="0">
                <a:solidFill>
                  <a:schemeClr val="bg1"/>
                </a:solidFill>
                <a:sym typeface="Wingdings" panose="05000000000000000000" pitchFamily="2" charset="2"/>
              </a:rPr>
              <a:t>Αντίθετα η πρόταση </a:t>
            </a:r>
            <a:r>
              <a:rPr lang="el-GR" b="1" dirty="0">
                <a:solidFill>
                  <a:schemeClr val="bg1"/>
                </a:solidFill>
                <a:sym typeface="Wingdings" panose="05000000000000000000" pitchFamily="2" charset="2"/>
              </a:rPr>
              <a:t>Κάποιοι άνθρωποι δεν είναι Έλληνες </a:t>
            </a:r>
            <a:r>
              <a:rPr lang="el-GR" dirty="0">
                <a:solidFill>
                  <a:schemeClr val="bg1"/>
                </a:solidFill>
                <a:sym typeface="Wingdings" panose="05000000000000000000" pitchFamily="2" charset="2"/>
              </a:rPr>
              <a:t>δεν συνεπάγεται</a:t>
            </a:r>
          </a:p>
          <a:p>
            <a:pPr algn="ctr"/>
            <a:r>
              <a:rPr lang="el-GR" dirty="0">
                <a:solidFill>
                  <a:schemeClr val="bg1"/>
                </a:solidFill>
                <a:sym typeface="Wingdings" panose="05000000000000000000" pitchFamily="2" charset="2"/>
              </a:rPr>
              <a:t>πως </a:t>
            </a:r>
            <a:r>
              <a:rPr lang="el-GR" b="1" dirty="0">
                <a:solidFill>
                  <a:schemeClr val="bg1"/>
                </a:solidFill>
                <a:sym typeface="Wingdings" panose="05000000000000000000" pitchFamily="2" charset="2"/>
              </a:rPr>
              <a:t>Κάποιοι Έλληνες δεν είναι άνθρωποι</a:t>
            </a:r>
            <a:endParaRPr lang="el-GR" b="1" dirty="0"/>
          </a:p>
        </p:txBody>
      </p:sp>
    </p:spTree>
    <p:extLst>
      <p:ext uri="{BB962C8B-B14F-4D97-AF65-F5344CB8AC3E}">
        <p14:creationId xmlns:p14="http://schemas.microsoft.com/office/powerpoint/2010/main" val="166354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56" y="332656"/>
            <a:ext cx="11449272" cy="602704"/>
          </a:xfrm>
        </p:spPr>
        <p:txBody>
          <a:bodyPr>
            <a:noAutofit/>
          </a:bodyPr>
          <a:lstStyle/>
          <a:p>
            <a:pPr algn="ctr"/>
            <a:r>
              <a:rPr lang="el-GR" sz="4000" b="1" dirty="0"/>
              <a:t>Αναλυτικά Πρότερα - Συλλογισμοί</a:t>
            </a:r>
            <a:endParaRPr lang="en-US" sz="4000" b="1" dirty="0"/>
          </a:p>
        </p:txBody>
      </p:sp>
      <p:sp>
        <p:nvSpPr>
          <p:cNvPr id="3" name="Rectangle 2"/>
          <p:cNvSpPr/>
          <p:nvPr/>
        </p:nvSpPr>
        <p:spPr>
          <a:xfrm>
            <a:off x="305829" y="1268760"/>
            <a:ext cx="9327691" cy="1631216"/>
          </a:xfrm>
          <a:prstGeom prst="rect">
            <a:avLst/>
          </a:prstGeom>
        </p:spPr>
        <p:txBody>
          <a:bodyPr wrap="square">
            <a:spAutoFit/>
          </a:bodyPr>
          <a:lstStyle/>
          <a:p>
            <a:pPr algn="just"/>
            <a:r>
              <a:rPr lang="el-GR" sz="2000" dirty="0">
                <a:solidFill>
                  <a:schemeClr val="bg1"/>
                </a:solidFill>
                <a:sym typeface="Wingdings" panose="05000000000000000000" pitchFamily="2" charset="2"/>
              </a:rPr>
              <a:t>Ο Αριστοτέλης ορίζει το </a:t>
            </a:r>
            <a:r>
              <a:rPr lang="el-GR" sz="2000" b="1" dirty="0">
                <a:solidFill>
                  <a:schemeClr val="bg1"/>
                </a:solidFill>
                <a:sym typeface="Wingdings" panose="05000000000000000000" pitchFamily="2" charset="2"/>
              </a:rPr>
              <a:t>συλλογισμό</a:t>
            </a:r>
            <a:r>
              <a:rPr lang="el-GR" sz="2000" dirty="0">
                <a:solidFill>
                  <a:schemeClr val="bg1"/>
                </a:solidFill>
                <a:sym typeface="Wingdings" panose="05000000000000000000" pitchFamily="2" charset="2"/>
              </a:rPr>
              <a:t> ως ένα είδος λόγου (δηλαδή ένα επιχείρημα) κατά το οποίο όταν γίνουν κάποιες υποθέσεις ακολουθεί αναγκαστικά κάτι διαφορετικό από αυτά που έχουν τεθεί, από το γεγονός </a:t>
            </a:r>
          </a:p>
          <a:p>
            <a:pPr algn="just"/>
            <a:r>
              <a:rPr lang="el-GR" sz="2000" dirty="0">
                <a:solidFill>
                  <a:schemeClr val="bg1"/>
                </a:solidFill>
                <a:sym typeface="Wingdings" panose="05000000000000000000" pitchFamily="2" charset="2"/>
              </a:rPr>
              <a:t>και μόνο πως έγιναν αυτές οι υποθέσεις       </a:t>
            </a:r>
            <a:endParaRPr lang="en-US" sz="2000" dirty="0">
              <a:solidFill>
                <a:schemeClr val="bg1"/>
              </a:solidFill>
              <a:sym typeface="Wingdings" panose="05000000000000000000" pitchFamily="2" charset="2"/>
            </a:endParaRPr>
          </a:p>
          <a:p>
            <a:pPr algn="just"/>
            <a:r>
              <a:rPr lang="en-US" sz="2000" dirty="0">
                <a:solidFill>
                  <a:schemeClr val="bg1"/>
                </a:solidFill>
                <a:sym typeface="Wingdings" panose="05000000000000000000" pitchFamily="2" charset="2"/>
              </a:rPr>
              <a:t>                                                                          </a:t>
            </a:r>
            <a:r>
              <a:rPr lang="el-GR" sz="2000" b="1" dirty="0">
                <a:solidFill>
                  <a:schemeClr val="bg1"/>
                </a:solidFill>
                <a:sym typeface="Wingdings" panose="05000000000000000000" pitchFamily="2" charset="2"/>
              </a:rPr>
              <a:t>Αναλυτικά Πρότερα, </a:t>
            </a:r>
            <a:r>
              <a:rPr lang="en-US" sz="2000" b="1" dirty="0">
                <a:solidFill>
                  <a:schemeClr val="bg1"/>
                </a:solidFill>
                <a:sym typeface="Wingdings" panose="05000000000000000000" pitchFamily="2" charset="2"/>
              </a:rPr>
              <a:t>25b18-22</a:t>
            </a:r>
            <a:endParaRPr lang="el-GR" sz="2000" b="1" dirty="0">
              <a:solidFill>
                <a:schemeClr val="bg1"/>
              </a:solidFill>
              <a:sym typeface="Wingdings" panose="05000000000000000000" pitchFamily="2" charset="2"/>
            </a:endParaRPr>
          </a:p>
        </p:txBody>
      </p:sp>
      <p:sp>
        <p:nvSpPr>
          <p:cNvPr id="7" name="Rectangle 6"/>
          <p:cNvSpPr/>
          <p:nvPr/>
        </p:nvSpPr>
        <p:spPr>
          <a:xfrm>
            <a:off x="339415" y="3233376"/>
            <a:ext cx="8877751" cy="2246769"/>
          </a:xfrm>
          <a:prstGeom prst="rect">
            <a:avLst/>
          </a:prstGeom>
        </p:spPr>
        <p:txBody>
          <a:bodyPr wrap="none">
            <a:spAutoFit/>
          </a:bodyPr>
          <a:lstStyle/>
          <a:p>
            <a:r>
              <a:rPr lang="el-GR" sz="2000" dirty="0">
                <a:solidFill>
                  <a:schemeClr val="bg1"/>
                </a:solidFill>
                <a:sym typeface="Wingdings" panose="05000000000000000000" pitchFamily="2" charset="2"/>
              </a:rPr>
              <a:t>Ο συλλογισμός είναι </a:t>
            </a:r>
            <a:r>
              <a:rPr lang="el-GR" sz="2000" b="1" dirty="0">
                <a:solidFill>
                  <a:schemeClr val="bg1"/>
                </a:solidFill>
                <a:sym typeface="Wingdings" panose="05000000000000000000" pitchFamily="2" charset="2"/>
              </a:rPr>
              <a:t>τέλειος</a:t>
            </a:r>
            <a:r>
              <a:rPr lang="el-GR" sz="2000" dirty="0">
                <a:solidFill>
                  <a:schemeClr val="bg1"/>
                </a:solidFill>
                <a:sym typeface="Wingdings" panose="05000000000000000000" pitchFamily="2" charset="2"/>
              </a:rPr>
              <a:t> στον οποίο για να καταστεί εμφανές το</a:t>
            </a:r>
          </a:p>
          <a:p>
            <a:r>
              <a:rPr lang="el-GR" sz="2000" dirty="0">
                <a:solidFill>
                  <a:schemeClr val="bg1"/>
                </a:solidFill>
                <a:sym typeface="Wingdings" panose="05000000000000000000" pitchFamily="2" charset="2"/>
              </a:rPr>
              <a:t>αναγκαίο συμπέρασμα δεν απαιτείται τίποτε άλλο εκτός από αυτά που</a:t>
            </a:r>
          </a:p>
          <a:p>
            <a:r>
              <a:rPr lang="el-GR" sz="2000" dirty="0">
                <a:solidFill>
                  <a:schemeClr val="bg1"/>
                </a:solidFill>
                <a:sym typeface="Wingdings" panose="05000000000000000000" pitchFamily="2" charset="2"/>
              </a:rPr>
              <a:t>περιλαμβάνονται σε αυτόν.</a:t>
            </a:r>
          </a:p>
          <a:p>
            <a:endParaRPr lang="el-GR" sz="2000" dirty="0">
              <a:solidFill>
                <a:schemeClr val="bg1"/>
              </a:solidFill>
              <a:sym typeface="Wingdings" panose="05000000000000000000" pitchFamily="2" charset="2"/>
            </a:endParaRPr>
          </a:p>
          <a:p>
            <a:r>
              <a:rPr lang="el-GR" sz="2000" dirty="0">
                <a:solidFill>
                  <a:schemeClr val="bg1"/>
                </a:solidFill>
                <a:sym typeface="Wingdings" panose="05000000000000000000" pitchFamily="2" charset="2"/>
              </a:rPr>
              <a:t>Ο συλλογισμός είναι </a:t>
            </a:r>
            <a:r>
              <a:rPr lang="el-GR" sz="2000" b="1" dirty="0">
                <a:solidFill>
                  <a:schemeClr val="bg1"/>
                </a:solidFill>
                <a:sym typeface="Wingdings" panose="05000000000000000000" pitchFamily="2" charset="2"/>
              </a:rPr>
              <a:t>ατελής</a:t>
            </a:r>
            <a:r>
              <a:rPr lang="el-GR" sz="2000" dirty="0">
                <a:solidFill>
                  <a:schemeClr val="bg1"/>
                </a:solidFill>
                <a:sym typeface="Wingdings" panose="05000000000000000000" pitchFamily="2" charset="2"/>
              </a:rPr>
              <a:t> όταν απαιτούνται μία ή περισσότερες </a:t>
            </a:r>
          </a:p>
          <a:p>
            <a:r>
              <a:rPr lang="el-GR" sz="2000" dirty="0">
                <a:solidFill>
                  <a:schemeClr val="bg1"/>
                </a:solidFill>
                <a:sym typeface="Wingdings" panose="05000000000000000000" pitchFamily="2" charset="2"/>
              </a:rPr>
              <a:t>προτάσεις οι οποίες αν και εισάγονται αναγκαστικά από τους όρους</a:t>
            </a:r>
          </a:p>
          <a:p>
            <a:r>
              <a:rPr lang="el-GR" sz="2000" dirty="0">
                <a:solidFill>
                  <a:schemeClr val="bg1"/>
                </a:solidFill>
                <a:sym typeface="Wingdings" panose="05000000000000000000" pitchFamily="2" charset="2"/>
              </a:rPr>
              <a:t>που υπάρχουν, δεν περιλαμβάνονται στις προτάσεις του συλλογισμού.</a:t>
            </a:r>
            <a:endParaRPr lang="el-GR" sz="2000" dirty="0"/>
          </a:p>
        </p:txBody>
      </p:sp>
    </p:spTree>
    <p:extLst>
      <p:ext uri="{BB962C8B-B14F-4D97-AF65-F5344CB8AC3E}">
        <p14:creationId xmlns:p14="http://schemas.microsoft.com/office/powerpoint/2010/main" val="196199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56" y="332656"/>
            <a:ext cx="11449272" cy="602704"/>
          </a:xfrm>
        </p:spPr>
        <p:txBody>
          <a:bodyPr>
            <a:noAutofit/>
          </a:bodyPr>
          <a:lstStyle/>
          <a:p>
            <a:pPr algn="ctr"/>
            <a:r>
              <a:rPr lang="el-GR" sz="4000" b="1" dirty="0"/>
              <a:t>Αναλυτικά Πρότερα - Συλλογισμοί</a:t>
            </a:r>
            <a:endParaRPr lang="en-US" sz="4000" b="1" dirty="0"/>
          </a:p>
        </p:txBody>
      </p:sp>
      <p:sp>
        <p:nvSpPr>
          <p:cNvPr id="3" name="Rectangle 2"/>
          <p:cNvSpPr/>
          <p:nvPr/>
        </p:nvSpPr>
        <p:spPr>
          <a:xfrm>
            <a:off x="3286348" y="1052737"/>
            <a:ext cx="3034805" cy="461665"/>
          </a:xfrm>
          <a:prstGeom prst="rect">
            <a:avLst/>
          </a:prstGeom>
        </p:spPr>
        <p:txBody>
          <a:bodyPr wrap="none">
            <a:spAutoFit/>
          </a:bodyPr>
          <a:lstStyle/>
          <a:p>
            <a:pPr algn="ctr"/>
            <a:r>
              <a:rPr lang="el-GR" sz="2400" b="1" dirty="0">
                <a:solidFill>
                  <a:schemeClr val="bg1"/>
                </a:solidFill>
                <a:sym typeface="Wingdings" panose="05000000000000000000" pitchFamily="2" charset="2"/>
              </a:rPr>
              <a:t>Δομή συλλογισμού</a:t>
            </a:r>
          </a:p>
        </p:txBody>
      </p:sp>
      <p:sp>
        <p:nvSpPr>
          <p:cNvPr id="7" name="Rectangle 6"/>
          <p:cNvSpPr/>
          <p:nvPr/>
        </p:nvSpPr>
        <p:spPr>
          <a:xfrm>
            <a:off x="2576736" y="1772817"/>
            <a:ext cx="4681090" cy="2062103"/>
          </a:xfrm>
          <a:prstGeom prst="rect">
            <a:avLst/>
          </a:prstGeom>
          <a:ln w="34925">
            <a:solidFill>
              <a:schemeClr val="bg1"/>
            </a:solidFill>
          </a:ln>
        </p:spPr>
        <p:txBody>
          <a:bodyPr wrap="none">
            <a:spAutoFit/>
          </a:bodyPr>
          <a:lstStyle/>
          <a:p>
            <a:r>
              <a:rPr lang="el-GR" sz="3200" dirty="0">
                <a:solidFill>
                  <a:schemeClr val="bg1"/>
                </a:solidFill>
                <a:sym typeface="Wingdings" panose="05000000000000000000" pitchFamily="2" charset="2"/>
              </a:rPr>
              <a:t>Μείζονα προκείμενη</a:t>
            </a:r>
          </a:p>
          <a:p>
            <a:r>
              <a:rPr lang="el-GR" sz="3200" dirty="0">
                <a:solidFill>
                  <a:schemeClr val="bg1"/>
                </a:solidFill>
                <a:sym typeface="Wingdings" panose="05000000000000000000" pitchFamily="2" charset="2"/>
              </a:rPr>
              <a:t>Ελάσσονα προκείμενη</a:t>
            </a:r>
          </a:p>
          <a:p>
            <a:r>
              <a:rPr lang="el-GR" sz="3200" dirty="0">
                <a:solidFill>
                  <a:schemeClr val="bg1"/>
                </a:solidFill>
                <a:sym typeface="Wingdings" panose="05000000000000000000" pitchFamily="2" charset="2"/>
              </a:rPr>
              <a:t>---------------------------------</a:t>
            </a:r>
          </a:p>
          <a:p>
            <a:r>
              <a:rPr lang="el-GR" sz="3200" b="1" dirty="0">
                <a:solidFill>
                  <a:schemeClr val="bg1"/>
                </a:solidFill>
                <a:sym typeface="Wingdings" panose="05000000000000000000" pitchFamily="2" charset="2"/>
              </a:rPr>
              <a:t>Συμπέρασμα</a:t>
            </a:r>
            <a:endParaRPr lang="el-GR" sz="3200" b="1" dirty="0"/>
          </a:p>
        </p:txBody>
      </p:sp>
      <p:sp>
        <p:nvSpPr>
          <p:cNvPr id="4" name="Rectangle 3"/>
          <p:cNvSpPr/>
          <p:nvPr/>
        </p:nvSpPr>
        <p:spPr>
          <a:xfrm>
            <a:off x="497641" y="4221089"/>
            <a:ext cx="8839278" cy="1015663"/>
          </a:xfrm>
          <a:prstGeom prst="rect">
            <a:avLst/>
          </a:prstGeom>
        </p:spPr>
        <p:txBody>
          <a:bodyPr wrap="none">
            <a:spAutoFit/>
          </a:bodyPr>
          <a:lstStyle/>
          <a:p>
            <a:pPr algn="ctr"/>
            <a:r>
              <a:rPr lang="el-GR" sz="2000" dirty="0">
                <a:solidFill>
                  <a:schemeClr val="bg1"/>
                </a:solidFill>
                <a:sym typeface="Wingdings" panose="05000000000000000000" pitchFamily="2" charset="2"/>
              </a:rPr>
              <a:t>Η μείζονα προκείμενη είναι </a:t>
            </a:r>
            <a:r>
              <a:rPr lang="el-GR" sz="2000" b="1" dirty="0">
                <a:solidFill>
                  <a:schemeClr val="bg1"/>
                </a:solidFill>
                <a:sym typeface="Wingdings" panose="05000000000000000000" pitchFamily="2" charset="2"/>
              </a:rPr>
              <a:t>γενική</a:t>
            </a:r>
            <a:r>
              <a:rPr lang="el-GR" sz="2000" dirty="0">
                <a:solidFill>
                  <a:schemeClr val="bg1"/>
                </a:solidFill>
                <a:sym typeface="Wingdings" panose="05000000000000000000" pitchFamily="2" charset="2"/>
              </a:rPr>
              <a:t> πρόταση (</a:t>
            </a:r>
            <a:r>
              <a:rPr lang="el-GR" sz="2000" b="1" dirty="0">
                <a:solidFill>
                  <a:schemeClr val="bg1"/>
                </a:solidFill>
                <a:sym typeface="Wingdings" panose="05000000000000000000" pitchFamily="2" charset="2"/>
              </a:rPr>
              <a:t>καθολική</a:t>
            </a:r>
            <a:r>
              <a:rPr lang="el-GR" sz="2000" dirty="0">
                <a:solidFill>
                  <a:schemeClr val="bg1"/>
                </a:solidFill>
                <a:sym typeface="Wingdings" panose="05000000000000000000" pitchFamily="2" charset="2"/>
              </a:rPr>
              <a:t> ή </a:t>
            </a:r>
            <a:r>
              <a:rPr lang="el-GR" sz="2000" b="1" dirty="0">
                <a:solidFill>
                  <a:schemeClr val="bg1"/>
                </a:solidFill>
                <a:sym typeface="Wingdings" panose="05000000000000000000" pitchFamily="2" charset="2"/>
              </a:rPr>
              <a:t>μερική</a:t>
            </a:r>
            <a:r>
              <a:rPr lang="el-GR" sz="2000" dirty="0">
                <a:solidFill>
                  <a:schemeClr val="bg1"/>
                </a:solidFill>
                <a:sym typeface="Wingdings" panose="05000000000000000000" pitchFamily="2" charset="2"/>
              </a:rPr>
              <a:t>) επειδή </a:t>
            </a:r>
          </a:p>
          <a:p>
            <a:pPr algn="ctr"/>
            <a:r>
              <a:rPr lang="el-GR" sz="2000" dirty="0">
                <a:solidFill>
                  <a:schemeClr val="bg1"/>
                </a:solidFill>
                <a:sym typeface="Wingdings" panose="05000000000000000000" pitchFamily="2" charset="2"/>
              </a:rPr>
              <a:t>στις γενικές προτάσεις είναι δυνατή η </a:t>
            </a:r>
            <a:r>
              <a:rPr lang="el-GR" sz="2000" b="1" dirty="0">
                <a:solidFill>
                  <a:schemeClr val="bg1"/>
                </a:solidFill>
                <a:sym typeface="Wingdings" panose="05000000000000000000" pitchFamily="2" charset="2"/>
              </a:rPr>
              <a:t>αντιστροφή</a:t>
            </a:r>
            <a:r>
              <a:rPr lang="el-GR" sz="2000" dirty="0">
                <a:solidFill>
                  <a:schemeClr val="bg1"/>
                </a:solidFill>
                <a:sym typeface="Wingdings" panose="05000000000000000000" pitchFamily="2" charset="2"/>
              </a:rPr>
              <a:t>, δηλαδή η εναλλαγή </a:t>
            </a:r>
          </a:p>
          <a:p>
            <a:pPr algn="ctr"/>
            <a:r>
              <a:rPr lang="el-GR" sz="2000" dirty="0">
                <a:solidFill>
                  <a:schemeClr val="bg1"/>
                </a:solidFill>
                <a:sym typeface="Wingdings" panose="05000000000000000000" pitchFamily="2" charset="2"/>
              </a:rPr>
              <a:t>του υποκείμενου με το κατηγορούμενο</a:t>
            </a:r>
            <a:endParaRPr lang="el-GR" sz="2000" dirty="0"/>
          </a:p>
        </p:txBody>
      </p:sp>
    </p:spTree>
    <p:extLst>
      <p:ext uri="{BB962C8B-B14F-4D97-AF65-F5344CB8AC3E}">
        <p14:creationId xmlns:p14="http://schemas.microsoft.com/office/powerpoint/2010/main" val="72577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56" y="332656"/>
            <a:ext cx="11449272" cy="602704"/>
          </a:xfrm>
        </p:spPr>
        <p:txBody>
          <a:bodyPr>
            <a:noAutofit/>
          </a:bodyPr>
          <a:lstStyle/>
          <a:p>
            <a:pPr algn="ctr"/>
            <a:r>
              <a:rPr lang="el-GR" sz="4000" b="1" dirty="0"/>
              <a:t>Αναλυτικά Πρότερα - Συλλογισμοί</a:t>
            </a:r>
            <a:endParaRPr lang="en-US" sz="4000" b="1" dirty="0"/>
          </a:p>
        </p:txBody>
      </p:sp>
      <p:sp>
        <p:nvSpPr>
          <p:cNvPr id="3" name="Rectangle 2"/>
          <p:cNvSpPr/>
          <p:nvPr/>
        </p:nvSpPr>
        <p:spPr>
          <a:xfrm>
            <a:off x="1768315" y="1052737"/>
            <a:ext cx="6070893" cy="461665"/>
          </a:xfrm>
          <a:prstGeom prst="rect">
            <a:avLst/>
          </a:prstGeom>
        </p:spPr>
        <p:txBody>
          <a:bodyPr wrap="none">
            <a:spAutoFit/>
          </a:bodyPr>
          <a:lstStyle/>
          <a:p>
            <a:pPr algn="ctr"/>
            <a:r>
              <a:rPr lang="el-GR" sz="2400" b="1" dirty="0">
                <a:solidFill>
                  <a:schemeClr val="bg1"/>
                </a:solidFill>
                <a:sym typeface="Wingdings" panose="05000000000000000000" pitchFamily="2" charset="2"/>
              </a:rPr>
              <a:t>Επιστημονικός συλλογισμός (απόδειξη)</a:t>
            </a:r>
          </a:p>
        </p:txBody>
      </p:sp>
      <p:sp>
        <p:nvSpPr>
          <p:cNvPr id="7" name="Rectangle 6"/>
          <p:cNvSpPr/>
          <p:nvPr/>
        </p:nvSpPr>
        <p:spPr>
          <a:xfrm>
            <a:off x="2106359" y="1772817"/>
            <a:ext cx="5222905" cy="1815882"/>
          </a:xfrm>
          <a:prstGeom prst="rect">
            <a:avLst/>
          </a:prstGeom>
          <a:ln w="34925">
            <a:solidFill>
              <a:schemeClr val="bg1"/>
            </a:solidFill>
          </a:ln>
        </p:spPr>
        <p:txBody>
          <a:bodyPr wrap="none">
            <a:spAutoFit/>
          </a:bodyPr>
          <a:lstStyle/>
          <a:p>
            <a:r>
              <a:rPr lang="el-GR" sz="2800" dirty="0">
                <a:solidFill>
                  <a:schemeClr val="bg1"/>
                </a:solidFill>
                <a:sym typeface="Wingdings" panose="05000000000000000000" pitchFamily="2" charset="2"/>
              </a:rPr>
              <a:t>Κάθε άνθρωπος είναι θνητός</a:t>
            </a:r>
          </a:p>
          <a:p>
            <a:r>
              <a:rPr lang="el-GR" sz="2800" dirty="0">
                <a:solidFill>
                  <a:schemeClr val="bg1"/>
                </a:solidFill>
                <a:sym typeface="Wingdings" panose="05000000000000000000" pitchFamily="2" charset="2"/>
              </a:rPr>
              <a:t>Ο Σωκράτης είναι άνθρωπος</a:t>
            </a:r>
          </a:p>
          <a:p>
            <a:r>
              <a:rPr lang="el-GR" sz="2800" dirty="0">
                <a:solidFill>
                  <a:schemeClr val="bg1"/>
                </a:solidFill>
                <a:sym typeface="Wingdings" panose="05000000000000000000" pitchFamily="2" charset="2"/>
              </a:rPr>
              <a:t>---------------------------------</a:t>
            </a:r>
          </a:p>
          <a:p>
            <a:r>
              <a:rPr lang="el-GR" sz="2800" b="1" dirty="0">
                <a:solidFill>
                  <a:schemeClr val="bg1"/>
                </a:solidFill>
                <a:sym typeface="Wingdings" panose="05000000000000000000" pitchFamily="2" charset="2"/>
              </a:rPr>
              <a:t>Ο Σωκράτης είναι θνητός</a:t>
            </a:r>
            <a:endParaRPr lang="el-GR" sz="2800" b="1" dirty="0"/>
          </a:p>
        </p:txBody>
      </p:sp>
      <p:sp>
        <p:nvSpPr>
          <p:cNvPr id="6" name="Rectangle 5"/>
          <p:cNvSpPr/>
          <p:nvPr/>
        </p:nvSpPr>
        <p:spPr>
          <a:xfrm>
            <a:off x="1767618" y="4431776"/>
            <a:ext cx="5849678" cy="1815882"/>
          </a:xfrm>
          <a:prstGeom prst="rect">
            <a:avLst/>
          </a:prstGeom>
          <a:ln w="34925">
            <a:solidFill>
              <a:schemeClr val="bg1"/>
            </a:solidFill>
          </a:ln>
        </p:spPr>
        <p:txBody>
          <a:bodyPr wrap="none">
            <a:spAutoFit/>
          </a:bodyPr>
          <a:lstStyle/>
          <a:p>
            <a:r>
              <a:rPr lang="el-GR" sz="2800" dirty="0">
                <a:solidFill>
                  <a:schemeClr val="bg1"/>
                </a:solidFill>
                <a:sym typeface="Wingdings" panose="05000000000000000000" pitchFamily="2" charset="2"/>
              </a:rPr>
              <a:t>Κάθε νυχτερίδα μπορεί να πετάξει</a:t>
            </a:r>
          </a:p>
          <a:p>
            <a:r>
              <a:rPr lang="el-GR" sz="2800" dirty="0">
                <a:solidFill>
                  <a:schemeClr val="bg1"/>
                </a:solidFill>
                <a:sym typeface="Wingdings" panose="05000000000000000000" pitchFamily="2" charset="2"/>
              </a:rPr>
              <a:t>Ο Σωκράτης είναι νυχτερίδα</a:t>
            </a:r>
          </a:p>
          <a:p>
            <a:r>
              <a:rPr lang="el-GR" sz="2800" dirty="0">
                <a:solidFill>
                  <a:schemeClr val="bg1"/>
                </a:solidFill>
                <a:sym typeface="Wingdings" panose="05000000000000000000" pitchFamily="2" charset="2"/>
              </a:rPr>
              <a:t>-----------------------------------------------</a:t>
            </a:r>
          </a:p>
          <a:p>
            <a:r>
              <a:rPr lang="el-GR" sz="2800" b="1" dirty="0">
                <a:solidFill>
                  <a:schemeClr val="bg1"/>
                </a:solidFill>
                <a:sym typeface="Wingdings" panose="05000000000000000000" pitchFamily="2" charset="2"/>
              </a:rPr>
              <a:t>Ο Σωκράτης μπορεί να πετάξει</a:t>
            </a:r>
            <a:endParaRPr lang="el-GR" sz="2800" b="1" dirty="0"/>
          </a:p>
        </p:txBody>
      </p:sp>
      <p:sp>
        <p:nvSpPr>
          <p:cNvPr id="5" name="Rectangle 4"/>
          <p:cNvSpPr/>
          <p:nvPr/>
        </p:nvSpPr>
        <p:spPr>
          <a:xfrm>
            <a:off x="2698974" y="3784036"/>
            <a:ext cx="4011034" cy="461665"/>
          </a:xfrm>
          <a:prstGeom prst="rect">
            <a:avLst/>
          </a:prstGeom>
        </p:spPr>
        <p:txBody>
          <a:bodyPr wrap="none">
            <a:spAutoFit/>
          </a:bodyPr>
          <a:lstStyle/>
          <a:p>
            <a:pPr algn="ctr"/>
            <a:r>
              <a:rPr lang="el-GR" sz="2400" b="1" dirty="0">
                <a:solidFill>
                  <a:schemeClr val="bg1"/>
                </a:solidFill>
                <a:sym typeface="Wingdings" panose="05000000000000000000" pitchFamily="2" charset="2"/>
              </a:rPr>
              <a:t>Διαλεκτικός συλλογισμός</a:t>
            </a:r>
          </a:p>
        </p:txBody>
      </p:sp>
    </p:spTree>
    <p:extLst>
      <p:ext uri="{BB962C8B-B14F-4D97-AF65-F5344CB8AC3E}">
        <p14:creationId xmlns:p14="http://schemas.microsoft.com/office/powerpoint/2010/main" val="121821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56" y="332656"/>
            <a:ext cx="11449272" cy="602704"/>
          </a:xfrm>
        </p:spPr>
        <p:txBody>
          <a:bodyPr>
            <a:noAutofit/>
          </a:bodyPr>
          <a:lstStyle/>
          <a:p>
            <a:pPr algn="ctr"/>
            <a:r>
              <a:rPr lang="el-GR" sz="4000" b="1" dirty="0"/>
              <a:t>Αναλυτικά Πρότερα - Συλλογισμοί</a:t>
            </a:r>
            <a:endParaRPr lang="en-US" sz="4000" b="1" dirty="0"/>
          </a:p>
        </p:txBody>
      </p:sp>
      <p:sp>
        <p:nvSpPr>
          <p:cNvPr id="3" name="Rectangle 2"/>
          <p:cNvSpPr/>
          <p:nvPr/>
        </p:nvSpPr>
        <p:spPr>
          <a:xfrm>
            <a:off x="2639551" y="1052737"/>
            <a:ext cx="4328429" cy="461665"/>
          </a:xfrm>
          <a:prstGeom prst="rect">
            <a:avLst/>
          </a:prstGeom>
        </p:spPr>
        <p:txBody>
          <a:bodyPr wrap="none">
            <a:spAutoFit/>
          </a:bodyPr>
          <a:lstStyle/>
          <a:p>
            <a:pPr algn="ctr"/>
            <a:r>
              <a:rPr lang="el-GR" sz="2400" b="1" dirty="0">
                <a:solidFill>
                  <a:schemeClr val="bg1"/>
                </a:solidFill>
                <a:sym typeface="Wingdings" panose="05000000000000000000" pitchFamily="2" charset="2"/>
              </a:rPr>
              <a:t>Πρώτο συλλογιστικό σχήμα</a:t>
            </a:r>
          </a:p>
        </p:txBody>
      </p:sp>
      <p:sp>
        <p:nvSpPr>
          <p:cNvPr id="7" name="Rectangle 6"/>
          <p:cNvSpPr/>
          <p:nvPr/>
        </p:nvSpPr>
        <p:spPr>
          <a:xfrm>
            <a:off x="2576736" y="1772816"/>
            <a:ext cx="4230645" cy="1815882"/>
          </a:xfrm>
          <a:prstGeom prst="rect">
            <a:avLst/>
          </a:prstGeom>
          <a:ln w="34925">
            <a:solidFill>
              <a:schemeClr val="bg1"/>
            </a:solidFill>
          </a:ln>
        </p:spPr>
        <p:txBody>
          <a:bodyPr wrap="none">
            <a:spAutoFit/>
          </a:bodyPr>
          <a:lstStyle/>
          <a:p>
            <a:r>
              <a:rPr lang="el-GR" sz="2800" dirty="0">
                <a:solidFill>
                  <a:schemeClr val="bg1"/>
                </a:solidFill>
                <a:sym typeface="Wingdings" panose="05000000000000000000" pitchFamily="2" charset="2"/>
              </a:rPr>
              <a:t>Το Α κατηγορείται στο Β</a:t>
            </a:r>
          </a:p>
          <a:p>
            <a:r>
              <a:rPr lang="el-GR" sz="2800" dirty="0">
                <a:solidFill>
                  <a:schemeClr val="bg1"/>
                </a:solidFill>
                <a:sym typeface="Wingdings" panose="05000000000000000000" pitchFamily="2" charset="2"/>
              </a:rPr>
              <a:t>Το Β κατηγορείται στο Γ</a:t>
            </a:r>
          </a:p>
          <a:p>
            <a:r>
              <a:rPr lang="el-GR" sz="2800" dirty="0">
                <a:solidFill>
                  <a:schemeClr val="bg1"/>
                </a:solidFill>
                <a:sym typeface="Wingdings" panose="05000000000000000000" pitchFamily="2" charset="2"/>
              </a:rPr>
              <a:t>---------------------------------</a:t>
            </a:r>
          </a:p>
          <a:p>
            <a:r>
              <a:rPr lang="el-GR" sz="2800" b="1" dirty="0">
                <a:solidFill>
                  <a:schemeClr val="bg1"/>
                </a:solidFill>
                <a:sym typeface="Wingdings" panose="05000000000000000000" pitchFamily="2" charset="2"/>
              </a:rPr>
              <a:t>Το Α κατηγορείται στο Γ</a:t>
            </a:r>
            <a:endParaRPr lang="el-GR" sz="2800" b="1" dirty="0"/>
          </a:p>
        </p:txBody>
      </p:sp>
      <p:sp>
        <p:nvSpPr>
          <p:cNvPr id="4" name="Rectangle 3"/>
          <p:cNvSpPr/>
          <p:nvPr/>
        </p:nvSpPr>
        <p:spPr>
          <a:xfrm>
            <a:off x="1280592" y="3850948"/>
            <a:ext cx="8121134" cy="1015663"/>
          </a:xfrm>
          <a:prstGeom prst="rect">
            <a:avLst/>
          </a:prstGeom>
        </p:spPr>
        <p:txBody>
          <a:bodyPr wrap="none">
            <a:spAutoFit/>
          </a:bodyPr>
          <a:lstStyle/>
          <a:p>
            <a:r>
              <a:rPr lang="el-GR" sz="2000" dirty="0">
                <a:solidFill>
                  <a:schemeClr val="bg1"/>
                </a:solidFill>
                <a:sym typeface="Wingdings" panose="05000000000000000000" pitchFamily="2" charset="2"/>
              </a:rPr>
              <a:t>Β   Μέσος όρος        ο κοινός όρος των δύο προκείμενων</a:t>
            </a:r>
          </a:p>
          <a:p>
            <a:r>
              <a:rPr lang="el-GR" sz="2000" dirty="0">
                <a:solidFill>
                  <a:schemeClr val="bg1"/>
                </a:solidFill>
                <a:sym typeface="Wingdings" panose="05000000000000000000" pitchFamily="2" charset="2"/>
              </a:rPr>
              <a:t>Α  Μείζων όρος        Το κατηγορούμενο του συμπεράσματος</a:t>
            </a:r>
          </a:p>
          <a:p>
            <a:r>
              <a:rPr lang="el-GR" sz="2000" dirty="0">
                <a:solidFill>
                  <a:schemeClr val="bg1"/>
                </a:solidFill>
                <a:sym typeface="Wingdings" panose="05000000000000000000" pitchFamily="2" charset="2"/>
              </a:rPr>
              <a:t>Γ  Ελάσσων όρος     Το υποκείμενο του συμπεράσματος</a:t>
            </a:r>
            <a:endParaRPr lang="el-GR" sz="2000" dirty="0"/>
          </a:p>
        </p:txBody>
      </p:sp>
      <p:sp>
        <p:nvSpPr>
          <p:cNvPr id="8" name="Rectangle 7"/>
          <p:cNvSpPr/>
          <p:nvPr/>
        </p:nvSpPr>
        <p:spPr>
          <a:xfrm>
            <a:off x="2639551" y="5128861"/>
            <a:ext cx="4323620" cy="923330"/>
          </a:xfrm>
          <a:prstGeom prst="rect">
            <a:avLst/>
          </a:prstGeom>
        </p:spPr>
        <p:txBody>
          <a:bodyPr wrap="none">
            <a:spAutoFit/>
          </a:bodyPr>
          <a:lstStyle/>
          <a:p>
            <a:r>
              <a:rPr lang="el-GR" dirty="0">
                <a:solidFill>
                  <a:schemeClr val="bg1"/>
                </a:solidFill>
                <a:sym typeface="Wingdings" panose="05000000000000000000" pitchFamily="2" charset="2"/>
              </a:rPr>
              <a:t>Μείζων όρος	 	</a:t>
            </a:r>
            <a:r>
              <a:rPr lang="el-GR" b="1" dirty="0">
                <a:solidFill>
                  <a:schemeClr val="bg1"/>
                </a:solidFill>
                <a:sym typeface="Wingdings" panose="05000000000000000000" pitchFamily="2" charset="2"/>
              </a:rPr>
              <a:t>Θνητός</a:t>
            </a:r>
            <a:r>
              <a:rPr lang="el-GR" dirty="0">
                <a:solidFill>
                  <a:schemeClr val="bg1"/>
                </a:solidFill>
                <a:sym typeface="Wingdings" panose="05000000000000000000" pitchFamily="2" charset="2"/>
              </a:rPr>
              <a:t>, </a:t>
            </a:r>
          </a:p>
          <a:p>
            <a:r>
              <a:rPr lang="el-GR" dirty="0">
                <a:solidFill>
                  <a:schemeClr val="bg1"/>
                </a:solidFill>
                <a:sym typeface="Wingdings" panose="05000000000000000000" pitchFamily="2" charset="2"/>
              </a:rPr>
              <a:t>Μέσος όρος	 	</a:t>
            </a:r>
            <a:r>
              <a:rPr lang="el-GR" b="1" dirty="0">
                <a:solidFill>
                  <a:schemeClr val="bg1"/>
                </a:solidFill>
                <a:sym typeface="Wingdings" panose="05000000000000000000" pitchFamily="2" charset="2"/>
              </a:rPr>
              <a:t>Άνθρωπος</a:t>
            </a:r>
            <a:r>
              <a:rPr lang="el-GR" dirty="0">
                <a:solidFill>
                  <a:schemeClr val="bg1"/>
                </a:solidFill>
                <a:sym typeface="Wingdings" panose="05000000000000000000" pitchFamily="2" charset="2"/>
              </a:rPr>
              <a:t> </a:t>
            </a:r>
          </a:p>
          <a:p>
            <a:r>
              <a:rPr lang="el-GR" dirty="0">
                <a:solidFill>
                  <a:schemeClr val="bg1"/>
                </a:solidFill>
                <a:sym typeface="Wingdings" panose="05000000000000000000" pitchFamily="2" charset="2"/>
              </a:rPr>
              <a:t>Ελάσσων όρος	 	</a:t>
            </a:r>
            <a:r>
              <a:rPr lang="el-GR" b="1" dirty="0">
                <a:solidFill>
                  <a:schemeClr val="bg1"/>
                </a:solidFill>
                <a:sym typeface="Wingdings" panose="05000000000000000000" pitchFamily="2" charset="2"/>
              </a:rPr>
              <a:t>Σωκράτης</a:t>
            </a:r>
            <a:endParaRPr lang="el-GR" b="1" dirty="0"/>
          </a:p>
        </p:txBody>
      </p:sp>
    </p:spTree>
    <p:extLst>
      <p:ext uri="{BB962C8B-B14F-4D97-AF65-F5344CB8AC3E}">
        <p14:creationId xmlns:p14="http://schemas.microsoft.com/office/powerpoint/2010/main" val="14201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56" y="332656"/>
            <a:ext cx="11449272" cy="602704"/>
          </a:xfrm>
        </p:spPr>
        <p:txBody>
          <a:bodyPr>
            <a:noAutofit/>
          </a:bodyPr>
          <a:lstStyle/>
          <a:p>
            <a:pPr algn="ctr"/>
            <a:r>
              <a:rPr lang="el-GR" sz="4000" b="1" dirty="0"/>
              <a:t>Αναλυτικά Πρότερα - Συλλογισμοί</a:t>
            </a:r>
            <a:endParaRPr lang="en-US" sz="4000" b="1" dirty="0"/>
          </a:p>
        </p:txBody>
      </p:sp>
      <p:sp>
        <p:nvSpPr>
          <p:cNvPr id="3" name="Rectangle 2"/>
          <p:cNvSpPr/>
          <p:nvPr/>
        </p:nvSpPr>
        <p:spPr>
          <a:xfrm>
            <a:off x="2536157" y="1052737"/>
            <a:ext cx="4535217" cy="461665"/>
          </a:xfrm>
          <a:prstGeom prst="rect">
            <a:avLst/>
          </a:prstGeom>
        </p:spPr>
        <p:txBody>
          <a:bodyPr wrap="none">
            <a:spAutoFit/>
          </a:bodyPr>
          <a:lstStyle/>
          <a:p>
            <a:pPr algn="ctr"/>
            <a:r>
              <a:rPr lang="el-GR" sz="2400" b="1" dirty="0">
                <a:solidFill>
                  <a:schemeClr val="bg1"/>
                </a:solidFill>
                <a:sym typeface="Wingdings" panose="05000000000000000000" pitchFamily="2" charset="2"/>
              </a:rPr>
              <a:t>Δεύτερο συλλογιστικό σχήμα</a:t>
            </a:r>
          </a:p>
        </p:txBody>
      </p:sp>
      <p:sp>
        <p:nvSpPr>
          <p:cNvPr id="7" name="Rectangle 6"/>
          <p:cNvSpPr/>
          <p:nvPr/>
        </p:nvSpPr>
        <p:spPr>
          <a:xfrm>
            <a:off x="2576736" y="1772816"/>
            <a:ext cx="4354077" cy="1815882"/>
          </a:xfrm>
          <a:prstGeom prst="rect">
            <a:avLst/>
          </a:prstGeom>
          <a:ln w="34925">
            <a:solidFill>
              <a:schemeClr val="bg1"/>
            </a:solidFill>
          </a:ln>
        </p:spPr>
        <p:txBody>
          <a:bodyPr wrap="none">
            <a:spAutoFit/>
          </a:bodyPr>
          <a:lstStyle/>
          <a:p>
            <a:r>
              <a:rPr lang="el-GR" sz="2800" dirty="0">
                <a:solidFill>
                  <a:schemeClr val="bg1"/>
                </a:solidFill>
                <a:sym typeface="Wingdings" panose="05000000000000000000" pitchFamily="2" charset="2"/>
              </a:rPr>
              <a:t>Το Μ κατηγορείται στο Ν</a:t>
            </a:r>
          </a:p>
          <a:p>
            <a:r>
              <a:rPr lang="el-GR" sz="2800" dirty="0">
                <a:solidFill>
                  <a:schemeClr val="bg1"/>
                </a:solidFill>
                <a:sym typeface="Wingdings" panose="05000000000000000000" pitchFamily="2" charset="2"/>
              </a:rPr>
              <a:t>Το Μ κατηγορείται στο Ξ</a:t>
            </a:r>
          </a:p>
          <a:p>
            <a:r>
              <a:rPr lang="el-GR" sz="2800" dirty="0">
                <a:solidFill>
                  <a:schemeClr val="bg1"/>
                </a:solidFill>
                <a:sym typeface="Wingdings" panose="05000000000000000000" pitchFamily="2" charset="2"/>
              </a:rPr>
              <a:t>---------------------------------</a:t>
            </a:r>
          </a:p>
          <a:p>
            <a:r>
              <a:rPr lang="el-GR" sz="2800" b="1" dirty="0">
                <a:solidFill>
                  <a:schemeClr val="bg1"/>
                </a:solidFill>
                <a:sym typeface="Wingdings" panose="05000000000000000000" pitchFamily="2" charset="2"/>
              </a:rPr>
              <a:t>Το Ν κατηγορείται στο Ξ</a:t>
            </a:r>
            <a:endParaRPr lang="el-GR" sz="2800" b="1" dirty="0"/>
          </a:p>
        </p:txBody>
      </p:sp>
      <p:sp>
        <p:nvSpPr>
          <p:cNvPr id="6" name="Rectangle 5"/>
          <p:cNvSpPr/>
          <p:nvPr/>
        </p:nvSpPr>
        <p:spPr>
          <a:xfrm>
            <a:off x="2595884" y="3717032"/>
            <a:ext cx="4057522" cy="461665"/>
          </a:xfrm>
          <a:prstGeom prst="rect">
            <a:avLst/>
          </a:prstGeom>
        </p:spPr>
        <p:txBody>
          <a:bodyPr wrap="none">
            <a:spAutoFit/>
          </a:bodyPr>
          <a:lstStyle/>
          <a:p>
            <a:pPr algn="ctr"/>
            <a:r>
              <a:rPr lang="el-GR" sz="2400" b="1" dirty="0">
                <a:solidFill>
                  <a:schemeClr val="bg1"/>
                </a:solidFill>
                <a:sym typeface="Wingdings" panose="05000000000000000000" pitchFamily="2" charset="2"/>
              </a:rPr>
              <a:t>Τρίτο συλλογιστικό σχήμα</a:t>
            </a:r>
          </a:p>
        </p:txBody>
      </p:sp>
      <p:sp>
        <p:nvSpPr>
          <p:cNvPr id="9" name="Rectangle 8"/>
          <p:cNvSpPr/>
          <p:nvPr/>
        </p:nvSpPr>
        <p:spPr>
          <a:xfrm>
            <a:off x="2576736" y="4349422"/>
            <a:ext cx="4227439" cy="1815882"/>
          </a:xfrm>
          <a:prstGeom prst="rect">
            <a:avLst/>
          </a:prstGeom>
          <a:ln w="34925">
            <a:solidFill>
              <a:schemeClr val="bg1"/>
            </a:solidFill>
          </a:ln>
        </p:spPr>
        <p:txBody>
          <a:bodyPr wrap="none">
            <a:spAutoFit/>
          </a:bodyPr>
          <a:lstStyle/>
          <a:p>
            <a:r>
              <a:rPr lang="el-GR" sz="2800" dirty="0">
                <a:solidFill>
                  <a:schemeClr val="bg1"/>
                </a:solidFill>
                <a:sym typeface="Wingdings" panose="05000000000000000000" pitchFamily="2" charset="2"/>
              </a:rPr>
              <a:t>Το Π κατηγορείται στο Σ</a:t>
            </a:r>
          </a:p>
          <a:p>
            <a:r>
              <a:rPr lang="el-GR" sz="2800" dirty="0">
                <a:solidFill>
                  <a:schemeClr val="bg1"/>
                </a:solidFill>
                <a:sym typeface="Wingdings" panose="05000000000000000000" pitchFamily="2" charset="2"/>
              </a:rPr>
              <a:t>Το Ρ κατηγορείται στο Σ</a:t>
            </a:r>
          </a:p>
          <a:p>
            <a:r>
              <a:rPr lang="el-GR" sz="2800" dirty="0">
                <a:solidFill>
                  <a:schemeClr val="bg1"/>
                </a:solidFill>
                <a:sym typeface="Wingdings" panose="05000000000000000000" pitchFamily="2" charset="2"/>
              </a:rPr>
              <a:t>---------------------------------</a:t>
            </a:r>
          </a:p>
          <a:p>
            <a:r>
              <a:rPr lang="el-GR" sz="2800" b="1" dirty="0">
                <a:solidFill>
                  <a:schemeClr val="bg1"/>
                </a:solidFill>
                <a:sym typeface="Wingdings" panose="05000000000000000000" pitchFamily="2" charset="2"/>
              </a:rPr>
              <a:t>Το Π κατηγορείται στο Ρ</a:t>
            </a:r>
            <a:endParaRPr lang="el-GR" sz="2800" b="1" dirty="0"/>
          </a:p>
        </p:txBody>
      </p:sp>
    </p:spTree>
    <p:extLst>
      <p:ext uri="{BB962C8B-B14F-4D97-AF65-F5344CB8AC3E}">
        <p14:creationId xmlns:p14="http://schemas.microsoft.com/office/powerpoint/2010/main" val="282333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56" y="332656"/>
            <a:ext cx="11449272" cy="602704"/>
          </a:xfrm>
        </p:spPr>
        <p:txBody>
          <a:bodyPr>
            <a:noAutofit/>
          </a:bodyPr>
          <a:lstStyle/>
          <a:p>
            <a:pPr algn="ctr"/>
            <a:r>
              <a:rPr lang="el-GR" sz="4000" b="1" dirty="0"/>
              <a:t>Αναλυτικά Πρότερα - Συλλογισμοί</a:t>
            </a:r>
            <a:endParaRPr lang="en-US" sz="4000" b="1" dirty="0"/>
          </a:p>
        </p:txBody>
      </p:sp>
      <p:sp>
        <p:nvSpPr>
          <p:cNvPr id="3" name="Rectangle 2"/>
          <p:cNvSpPr/>
          <p:nvPr/>
        </p:nvSpPr>
        <p:spPr>
          <a:xfrm>
            <a:off x="3168545" y="1052737"/>
            <a:ext cx="3270447" cy="461665"/>
          </a:xfrm>
          <a:prstGeom prst="rect">
            <a:avLst/>
          </a:prstGeom>
        </p:spPr>
        <p:txBody>
          <a:bodyPr wrap="none">
            <a:spAutoFit/>
          </a:bodyPr>
          <a:lstStyle/>
          <a:p>
            <a:pPr algn="ctr"/>
            <a:r>
              <a:rPr lang="el-GR" sz="2400" b="1" dirty="0">
                <a:solidFill>
                  <a:schemeClr val="bg1"/>
                </a:solidFill>
                <a:sym typeface="Wingdings" panose="05000000000000000000" pitchFamily="2" charset="2"/>
              </a:rPr>
              <a:t>Τρόποι συλλογισμού</a:t>
            </a:r>
          </a:p>
        </p:txBody>
      </p:sp>
      <p:sp>
        <p:nvSpPr>
          <p:cNvPr id="4" name="Rectangle 3"/>
          <p:cNvSpPr/>
          <p:nvPr/>
        </p:nvSpPr>
        <p:spPr>
          <a:xfrm>
            <a:off x="344488" y="1916832"/>
            <a:ext cx="9225602" cy="3477875"/>
          </a:xfrm>
          <a:prstGeom prst="rect">
            <a:avLst/>
          </a:prstGeom>
        </p:spPr>
        <p:txBody>
          <a:bodyPr wrap="none">
            <a:spAutoFit/>
          </a:bodyPr>
          <a:lstStyle/>
          <a:p>
            <a:r>
              <a:rPr lang="el-GR" sz="2000" dirty="0">
                <a:solidFill>
                  <a:schemeClr val="bg1"/>
                </a:solidFill>
                <a:sym typeface="Wingdings" panose="05000000000000000000" pitchFamily="2" charset="2"/>
              </a:rPr>
              <a:t>Στα τρία παραπάνω συλλογιστικά σχήματα η καθεμία από τις τρεις </a:t>
            </a:r>
          </a:p>
          <a:p>
            <a:r>
              <a:rPr lang="el-GR" sz="2000" dirty="0">
                <a:solidFill>
                  <a:schemeClr val="bg1"/>
                </a:solidFill>
                <a:sym typeface="Wingdings" panose="05000000000000000000" pitchFamily="2" charset="2"/>
              </a:rPr>
              <a:t>προτάσεις μπορεί να είναι  πρόταση τύπου </a:t>
            </a:r>
            <a:r>
              <a:rPr lang="el-GR" sz="2000" b="1" dirty="0">
                <a:solidFill>
                  <a:schemeClr val="bg1"/>
                </a:solidFill>
                <a:sym typeface="Wingdings" panose="05000000000000000000" pitchFamily="2" charset="2"/>
              </a:rPr>
              <a:t>Α</a:t>
            </a:r>
            <a:r>
              <a:rPr lang="el-GR" sz="2000" dirty="0">
                <a:solidFill>
                  <a:schemeClr val="bg1"/>
                </a:solidFill>
                <a:sym typeface="Wingdings" panose="05000000000000000000" pitchFamily="2" charset="2"/>
              </a:rPr>
              <a:t>, τύπου </a:t>
            </a:r>
            <a:r>
              <a:rPr lang="el-GR" sz="2000" b="1" dirty="0">
                <a:solidFill>
                  <a:schemeClr val="bg1"/>
                </a:solidFill>
                <a:sym typeface="Wingdings" panose="05000000000000000000" pitchFamily="2" charset="2"/>
              </a:rPr>
              <a:t>Ε</a:t>
            </a:r>
            <a:r>
              <a:rPr lang="el-GR" sz="2000" dirty="0">
                <a:solidFill>
                  <a:schemeClr val="bg1"/>
                </a:solidFill>
                <a:sym typeface="Wingdings" panose="05000000000000000000" pitchFamily="2" charset="2"/>
              </a:rPr>
              <a:t>, τύπου </a:t>
            </a:r>
            <a:r>
              <a:rPr lang="el-GR" sz="2000" b="1" dirty="0">
                <a:solidFill>
                  <a:schemeClr val="bg1"/>
                </a:solidFill>
                <a:sym typeface="Wingdings" panose="05000000000000000000" pitchFamily="2" charset="2"/>
              </a:rPr>
              <a:t>Ι</a:t>
            </a:r>
            <a:r>
              <a:rPr lang="el-GR" sz="2000" dirty="0">
                <a:solidFill>
                  <a:schemeClr val="bg1"/>
                </a:solidFill>
                <a:sym typeface="Wingdings" panose="05000000000000000000" pitchFamily="2" charset="2"/>
              </a:rPr>
              <a:t> ή τύπου </a:t>
            </a:r>
            <a:r>
              <a:rPr lang="el-GR" sz="2000" b="1" dirty="0">
                <a:solidFill>
                  <a:schemeClr val="bg1"/>
                </a:solidFill>
                <a:sym typeface="Wingdings" panose="05000000000000000000" pitchFamily="2" charset="2"/>
              </a:rPr>
              <a:t>Ο</a:t>
            </a:r>
            <a:r>
              <a:rPr lang="el-GR" sz="2000" dirty="0">
                <a:solidFill>
                  <a:schemeClr val="bg1"/>
                </a:solidFill>
                <a:sym typeface="Wingdings" panose="05000000000000000000" pitchFamily="2" charset="2"/>
              </a:rPr>
              <a:t>.</a:t>
            </a:r>
          </a:p>
          <a:p>
            <a:endParaRPr lang="el-GR" sz="2000" dirty="0">
              <a:solidFill>
                <a:schemeClr val="bg1"/>
              </a:solidFill>
              <a:sym typeface="Wingdings" panose="05000000000000000000" pitchFamily="2" charset="2"/>
            </a:endParaRPr>
          </a:p>
          <a:p>
            <a:r>
              <a:rPr lang="el-GR" sz="2000" dirty="0">
                <a:solidFill>
                  <a:schemeClr val="bg1"/>
                </a:solidFill>
                <a:sym typeface="Wingdings" panose="05000000000000000000" pitchFamily="2" charset="2"/>
              </a:rPr>
              <a:t>Συνολικά υπάρχουν </a:t>
            </a:r>
            <a:r>
              <a:rPr lang="el-GR" sz="2000" b="1" dirty="0">
                <a:solidFill>
                  <a:schemeClr val="bg1"/>
                </a:solidFill>
                <a:sym typeface="Wingdings" panose="05000000000000000000" pitchFamily="2" charset="2"/>
              </a:rPr>
              <a:t>192</a:t>
            </a:r>
            <a:r>
              <a:rPr lang="el-GR" sz="2000" dirty="0">
                <a:solidFill>
                  <a:schemeClr val="bg1"/>
                </a:solidFill>
                <a:sym typeface="Wingdings" panose="05000000000000000000" pitchFamily="2" charset="2"/>
              </a:rPr>
              <a:t> δυνατοί συνδυασμοί εκ των οποίων μόνο οι </a:t>
            </a:r>
            <a:r>
              <a:rPr lang="el-GR" sz="2000" b="1" dirty="0">
                <a:solidFill>
                  <a:schemeClr val="bg1"/>
                </a:solidFill>
                <a:sym typeface="Wingdings" panose="05000000000000000000" pitchFamily="2" charset="2"/>
              </a:rPr>
              <a:t>14</a:t>
            </a:r>
            <a:r>
              <a:rPr lang="el-GR" sz="2000" dirty="0">
                <a:solidFill>
                  <a:schemeClr val="bg1"/>
                </a:solidFill>
                <a:sym typeface="Wingdings" panose="05000000000000000000" pitchFamily="2" charset="2"/>
              </a:rPr>
              <a:t> </a:t>
            </a:r>
          </a:p>
          <a:p>
            <a:r>
              <a:rPr lang="el-GR" sz="2000" dirty="0">
                <a:solidFill>
                  <a:schemeClr val="bg1"/>
                </a:solidFill>
                <a:sym typeface="Wingdings" panose="05000000000000000000" pitchFamily="2" charset="2"/>
              </a:rPr>
              <a:t>οδηγούν σε έγκυρους συλλογισμούς. </a:t>
            </a:r>
          </a:p>
          <a:p>
            <a:endParaRPr lang="el-GR" sz="2000" dirty="0">
              <a:solidFill>
                <a:schemeClr val="bg1"/>
              </a:solidFill>
              <a:sym typeface="Wingdings" panose="05000000000000000000" pitchFamily="2" charset="2"/>
            </a:endParaRPr>
          </a:p>
          <a:p>
            <a:r>
              <a:rPr lang="el-GR" sz="2000" dirty="0">
                <a:solidFill>
                  <a:schemeClr val="bg1"/>
                </a:solidFill>
                <a:sym typeface="Wingdings" panose="05000000000000000000" pitchFamily="2" charset="2"/>
              </a:rPr>
              <a:t>Πρωτοσχήμονες συλλογισμοί			 4</a:t>
            </a:r>
          </a:p>
          <a:p>
            <a:r>
              <a:rPr lang="el-GR" sz="2000" dirty="0">
                <a:solidFill>
                  <a:schemeClr val="bg1"/>
                </a:solidFill>
                <a:sym typeface="Wingdings" panose="05000000000000000000" pitchFamily="2" charset="2"/>
              </a:rPr>
              <a:t>Δευτεροσχήμονες συλλογισμοί		 4</a:t>
            </a:r>
          </a:p>
          <a:p>
            <a:r>
              <a:rPr lang="el-GR" sz="2000" dirty="0">
                <a:solidFill>
                  <a:schemeClr val="bg1"/>
                </a:solidFill>
                <a:sym typeface="Wingdings" panose="05000000000000000000" pitchFamily="2" charset="2"/>
              </a:rPr>
              <a:t>Τριτοσχήμονες συλλογισμοί			 6</a:t>
            </a:r>
          </a:p>
          <a:p>
            <a:endParaRPr lang="el-GR" sz="2000" dirty="0">
              <a:solidFill>
                <a:schemeClr val="bg1"/>
              </a:solidFill>
              <a:sym typeface="Wingdings" panose="05000000000000000000" pitchFamily="2" charset="2"/>
            </a:endParaRPr>
          </a:p>
          <a:p>
            <a:r>
              <a:rPr lang="el-GR" sz="2000" dirty="0">
                <a:solidFill>
                  <a:schemeClr val="bg1"/>
                </a:solidFill>
                <a:sym typeface="Wingdings" panose="05000000000000000000" pitchFamily="2" charset="2"/>
              </a:rPr>
              <a:t>                                                                 ΣΥΝΟΛΟ </a:t>
            </a:r>
            <a:r>
              <a:rPr lang="el-GR" sz="2000" b="1" dirty="0">
                <a:solidFill>
                  <a:schemeClr val="bg1"/>
                </a:solidFill>
                <a:sym typeface="Wingdings" panose="05000000000000000000" pitchFamily="2" charset="2"/>
              </a:rPr>
              <a:t>14</a:t>
            </a:r>
          </a:p>
        </p:txBody>
      </p:sp>
    </p:spTree>
    <p:extLst>
      <p:ext uri="{BB962C8B-B14F-4D97-AF65-F5344CB8AC3E}">
        <p14:creationId xmlns:p14="http://schemas.microsoft.com/office/powerpoint/2010/main" val="331715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168B-9387-15C1-E839-305575D0215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8DE338D-AD3B-FD35-BA23-30BF2AD359B5}"/>
              </a:ext>
            </a:extLst>
          </p:cNvPr>
          <p:cNvSpPr/>
          <p:nvPr/>
        </p:nvSpPr>
        <p:spPr>
          <a:xfrm>
            <a:off x="416496" y="1196752"/>
            <a:ext cx="5040560" cy="3293209"/>
          </a:xfrm>
          <a:prstGeom prst="rect">
            <a:avLst/>
          </a:prstGeom>
        </p:spPr>
        <p:txBody>
          <a:bodyPr wrap="square">
            <a:spAutoFit/>
          </a:bodyPr>
          <a:lstStyle/>
          <a:p>
            <a:pPr algn="just"/>
            <a:r>
              <a:rPr lang="el-GR" sz="1600" b="1" dirty="0">
                <a:solidFill>
                  <a:schemeClr val="bg1"/>
                </a:solidFill>
              </a:rPr>
              <a:t>Αθηναίος ο Κυζικηνός (4</a:t>
            </a:r>
            <a:r>
              <a:rPr lang="el-GR" sz="1600" b="1" baseline="30000" dirty="0">
                <a:solidFill>
                  <a:schemeClr val="bg1"/>
                </a:solidFill>
              </a:rPr>
              <a:t>ος</a:t>
            </a:r>
            <a:r>
              <a:rPr lang="el-GR" sz="1600" b="1" dirty="0">
                <a:solidFill>
                  <a:schemeClr val="bg1"/>
                </a:solidFill>
              </a:rPr>
              <a:t> αιώνας π.Χ)</a:t>
            </a:r>
          </a:p>
          <a:p>
            <a:pPr algn="just"/>
            <a:r>
              <a:rPr lang="el-GR" sz="1600" b="1" dirty="0">
                <a:solidFill>
                  <a:schemeClr val="bg1"/>
                </a:solidFill>
              </a:rPr>
              <a:t>Αμύκλας ο Ηρακλειώτης (4</a:t>
            </a:r>
            <a:r>
              <a:rPr lang="el-GR" sz="1600" b="1" baseline="30000" dirty="0">
                <a:solidFill>
                  <a:schemeClr val="bg1"/>
                </a:solidFill>
              </a:rPr>
              <a:t>ος</a:t>
            </a:r>
            <a:r>
              <a:rPr lang="el-GR" sz="1600" b="1" dirty="0">
                <a:solidFill>
                  <a:schemeClr val="bg1"/>
                </a:solidFill>
              </a:rPr>
              <a:t> αιώνας π.Χ)</a:t>
            </a:r>
          </a:p>
          <a:p>
            <a:pPr algn="just"/>
            <a:r>
              <a:rPr lang="el-GR" sz="1600" b="1" dirty="0">
                <a:solidFill>
                  <a:schemeClr val="bg1"/>
                </a:solidFill>
              </a:rPr>
              <a:t>Δεινόστρατος (~390-310)</a:t>
            </a:r>
          </a:p>
          <a:p>
            <a:pPr algn="just"/>
            <a:r>
              <a:rPr lang="el-GR" sz="1600" b="1" dirty="0">
                <a:solidFill>
                  <a:schemeClr val="bg1"/>
                </a:solidFill>
              </a:rPr>
              <a:t>Ευκλείδης (~ 350 - 270)</a:t>
            </a:r>
          </a:p>
          <a:p>
            <a:pPr algn="just"/>
            <a:r>
              <a:rPr lang="el-GR" sz="1600" b="1" dirty="0">
                <a:solidFill>
                  <a:schemeClr val="bg1"/>
                </a:solidFill>
              </a:rPr>
              <a:t>Ερμότιμος ο Κολοφώνιος (4</a:t>
            </a:r>
            <a:r>
              <a:rPr lang="el-GR" sz="1600" b="1" baseline="30000" dirty="0">
                <a:solidFill>
                  <a:schemeClr val="bg1"/>
                </a:solidFill>
              </a:rPr>
              <a:t>ος</a:t>
            </a:r>
            <a:r>
              <a:rPr lang="el-GR" sz="1600" b="1" dirty="0">
                <a:solidFill>
                  <a:schemeClr val="bg1"/>
                </a:solidFill>
              </a:rPr>
              <a:t> αιώνας π.Χ)</a:t>
            </a:r>
          </a:p>
          <a:p>
            <a:pPr algn="just"/>
            <a:r>
              <a:rPr lang="el-GR" sz="1600" b="1" dirty="0">
                <a:solidFill>
                  <a:schemeClr val="bg1"/>
                </a:solidFill>
              </a:rPr>
              <a:t>Εύδοξος ο Κνίδιος (390-340)</a:t>
            </a:r>
          </a:p>
          <a:p>
            <a:pPr algn="just"/>
            <a:r>
              <a:rPr lang="el-GR" sz="1600" b="1" dirty="0">
                <a:solidFill>
                  <a:schemeClr val="bg1"/>
                </a:solidFill>
              </a:rPr>
              <a:t>Θεαίτητος ο Αθηναίος (417-369)</a:t>
            </a:r>
          </a:p>
          <a:p>
            <a:pPr algn="just"/>
            <a:r>
              <a:rPr lang="el-GR" sz="1600" b="1" dirty="0">
                <a:solidFill>
                  <a:schemeClr val="bg1"/>
                </a:solidFill>
              </a:rPr>
              <a:t>Θεόδιος ο Μάγνης (390 - ???)</a:t>
            </a:r>
          </a:p>
          <a:p>
            <a:pPr algn="just"/>
            <a:r>
              <a:rPr lang="el-GR" sz="1600" b="1" dirty="0">
                <a:solidFill>
                  <a:schemeClr val="bg1"/>
                </a:solidFill>
              </a:rPr>
              <a:t>Λεωδάμας ο Θάσιος (427 ή 415 – 3</a:t>
            </a:r>
            <a:r>
              <a:rPr lang="el-GR" sz="1600" b="1" baseline="30000" dirty="0">
                <a:solidFill>
                  <a:schemeClr val="bg1"/>
                </a:solidFill>
              </a:rPr>
              <a:t>ος</a:t>
            </a:r>
            <a:r>
              <a:rPr lang="el-GR" sz="1600" b="1" dirty="0">
                <a:solidFill>
                  <a:schemeClr val="bg1"/>
                </a:solidFill>
              </a:rPr>
              <a:t> αιώνας π.Χ)</a:t>
            </a:r>
          </a:p>
          <a:p>
            <a:pPr algn="just"/>
            <a:r>
              <a:rPr lang="el-GR" sz="1600" b="1" dirty="0">
                <a:solidFill>
                  <a:schemeClr val="bg1"/>
                </a:solidFill>
              </a:rPr>
              <a:t>Λέων</a:t>
            </a:r>
          </a:p>
          <a:p>
            <a:pPr algn="just"/>
            <a:r>
              <a:rPr lang="el-GR" sz="1600" b="1" dirty="0">
                <a:solidFill>
                  <a:schemeClr val="bg1"/>
                </a:solidFill>
              </a:rPr>
              <a:t>Μέναιχμος (~375-300)</a:t>
            </a:r>
          </a:p>
          <a:p>
            <a:pPr algn="just"/>
            <a:r>
              <a:rPr lang="el-GR" sz="1600" b="1" dirty="0">
                <a:solidFill>
                  <a:schemeClr val="bg1"/>
                </a:solidFill>
              </a:rPr>
              <a:t>Νεοκλείδης (~ 420 - ???)</a:t>
            </a:r>
          </a:p>
          <a:p>
            <a:pPr algn="just"/>
            <a:r>
              <a:rPr lang="el-GR" sz="1600" b="1" dirty="0">
                <a:solidFill>
                  <a:schemeClr val="bg1"/>
                </a:solidFill>
              </a:rPr>
              <a:t>Φίλιππος ο Μενδαίος (4</a:t>
            </a:r>
            <a:r>
              <a:rPr lang="el-GR" sz="1600" b="1" baseline="30000" dirty="0">
                <a:solidFill>
                  <a:schemeClr val="bg1"/>
                </a:solidFill>
              </a:rPr>
              <a:t>ος</a:t>
            </a:r>
            <a:r>
              <a:rPr lang="el-GR" sz="1600" b="1" dirty="0">
                <a:solidFill>
                  <a:schemeClr val="bg1"/>
                </a:solidFill>
              </a:rPr>
              <a:t> αιώνας π.Χ)</a:t>
            </a:r>
          </a:p>
        </p:txBody>
      </p:sp>
      <p:sp>
        <p:nvSpPr>
          <p:cNvPr id="3" name="TextBox 2">
            <a:extLst>
              <a:ext uri="{FF2B5EF4-FFF2-40B4-BE49-F238E27FC236}">
                <a16:creationId xmlns:a16="http://schemas.microsoft.com/office/drawing/2014/main" id="{BF8BD33D-7682-87B9-0B35-148CDC51DF27}"/>
              </a:ext>
            </a:extLst>
          </p:cNvPr>
          <p:cNvSpPr txBox="1"/>
          <p:nvPr/>
        </p:nvSpPr>
        <p:spPr>
          <a:xfrm>
            <a:off x="1784648" y="260648"/>
            <a:ext cx="6762294" cy="461665"/>
          </a:xfrm>
          <a:prstGeom prst="rect">
            <a:avLst/>
          </a:prstGeom>
          <a:noFill/>
        </p:spPr>
        <p:txBody>
          <a:bodyPr wrap="square">
            <a:spAutoFit/>
          </a:bodyPr>
          <a:lstStyle/>
          <a:p>
            <a:r>
              <a:rPr lang="el-GR" sz="2400" b="1" dirty="0">
                <a:solidFill>
                  <a:schemeClr val="bg1"/>
                </a:solidFill>
              </a:rPr>
              <a:t>Οι μαθηματικοί της Ακαδημίας του Πλάτωνα</a:t>
            </a:r>
          </a:p>
        </p:txBody>
      </p:sp>
      <p:pic>
        <p:nvPicPr>
          <p:cNvPr id="8" name="Εικόνα 7" descr="Εικόνα που περιέχει κείμενο, γράμμα, βιβλίο&#10;&#10;Περιγραφή που δημιουργήθηκε αυτόματα">
            <a:extLst>
              <a:ext uri="{FF2B5EF4-FFF2-40B4-BE49-F238E27FC236}">
                <a16:creationId xmlns:a16="http://schemas.microsoft.com/office/drawing/2014/main" id="{EA66425F-31DB-AE14-D7D9-C79BF205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60" y="1196752"/>
            <a:ext cx="3889853" cy="5013176"/>
          </a:xfrm>
          <a:prstGeom prst="rect">
            <a:avLst/>
          </a:prstGeom>
        </p:spPr>
      </p:pic>
      <p:sp>
        <p:nvSpPr>
          <p:cNvPr id="10" name="TextBox 9">
            <a:extLst>
              <a:ext uri="{FF2B5EF4-FFF2-40B4-BE49-F238E27FC236}">
                <a16:creationId xmlns:a16="http://schemas.microsoft.com/office/drawing/2014/main" id="{9090199F-07E0-A73B-189F-7CB160468A54}"/>
              </a:ext>
            </a:extLst>
          </p:cNvPr>
          <p:cNvSpPr txBox="1"/>
          <p:nvPr/>
        </p:nvSpPr>
        <p:spPr>
          <a:xfrm>
            <a:off x="5588060" y="6278741"/>
            <a:ext cx="3889852" cy="523220"/>
          </a:xfrm>
          <a:prstGeom prst="rect">
            <a:avLst/>
          </a:prstGeom>
          <a:noFill/>
        </p:spPr>
        <p:txBody>
          <a:bodyPr wrap="square">
            <a:spAutoFit/>
          </a:bodyPr>
          <a:lstStyle/>
          <a:p>
            <a:pPr algn="ctr"/>
            <a:r>
              <a:rPr lang="el-GR" sz="1400" b="1" dirty="0">
                <a:solidFill>
                  <a:schemeClr val="bg1"/>
                </a:solidFill>
              </a:rPr>
              <a:t>Πηγή: Πρόκλος (412-485) </a:t>
            </a:r>
          </a:p>
          <a:p>
            <a:pPr algn="ctr"/>
            <a:r>
              <a:rPr lang="el-GR" sz="1400" b="1" dirty="0">
                <a:solidFill>
                  <a:schemeClr val="bg1"/>
                </a:solidFill>
              </a:rPr>
              <a:t>«Σχόλια στο Πρώτο Βιβλίο του Ευκλείδη»</a:t>
            </a:r>
          </a:p>
        </p:txBody>
      </p:sp>
      <p:sp>
        <p:nvSpPr>
          <p:cNvPr id="14" name="TextBox 13">
            <a:extLst>
              <a:ext uri="{FF2B5EF4-FFF2-40B4-BE49-F238E27FC236}">
                <a16:creationId xmlns:a16="http://schemas.microsoft.com/office/drawing/2014/main" id="{FDA4D96D-6816-DB30-76A8-1386937F1AEB}"/>
              </a:ext>
            </a:extLst>
          </p:cNvPr>
          <p:cNvSpPr txBox="1"/>
          <p:nvPr/>
        </p:nvSpPr>
        <p:spPr>
          <a:xfrm>
            <a:off x="1896460" y="725511"/>
            <a:ext cx="6538670" cy="276999"/>
          </a:xfrm>
          <a:prstGeom prst="rect">
            <a:avLst/>
          </a:prstGeom>
          <a:noFill/>
        </p:spPr>
        <p:txBody>
          <a:bodyPr wrap="square">
            <a:spAutoFit/>
          </a:bodyPr>
          <a:lstStyle/>
          <a:p>
            <a:r>
              <a:rPr lang="el-GR" sz="1200" b="1" dirty="0">
                <a:solidFill>
                  <a:schemeClr val="bg1"/>
                </a:solidFill>
              </a:rPr>
              <a:t>(Ευάγγελος Σ. Σταμάτης: ΟΙ ΜΑΘΗΜΑΤΙΚΟΙ ΤΗΣ ΑΡΧΑΙΑΣ ΑΚΑΔΗΜΙΑΣ ΤΟΥ ΠΛΑΤΩΝΟΣ)</a:t>
            </a:r>
            <a:endParaRPr lang="el-GR" sz="1200" dirty="0">
              <a:solidFill>
                <a:schemeClr val="bg1"/>
              </a:solidFill>
            </a:endParaRPr>
          </a:p>
        </p:txBody>
      </p:sp>
      <p:sp>
        <p:nvSpPr>
          <p:cNvPr id="16" name="TextBox 15">
            <a:extLst>
              <a:ext uri="{FF2B5EF4-FFF2-40B4-BE49-F238E27FC236}">
                <a16:creationId xmlns:a16="http://schemas.microsoft.com/office/drawing/2014/main" id="{CFFFC9AF-4D7D-B26B-11DC-B4FE421C904F}"/>
              </a:ext>
            </a:extLst>
          </p:cNvPr>
          <p:cNvSpPr txBox="1"/>
          <p:nvPr/>
        </p:nvSpPr>
        <p:spPr>
          <a:xfrm>
            <a:off x="1072702" y="4733567"/>
            <a:ext cx="3376242" cy="461665"/>
          </a:xfrm>
          <a:prstGeom prst="rect">
            <a:avLst/>
          </a:prstGeom>
          <a:noFill/>
        </p:spPr>
        <p:txBody>
          <a:bodyPr wrap="square">
            <a:spAutoFit/>
          </a:bodyPr>
          <a:lstStyle/>
          <a:p>
            <a:r>
              <a:rPr lang="el-GR" sz="2400" b="1" dirty="0">
                <a:solidFill>
                  <a:schemeClr val="bg1"/>
                </a:solidFill>
              </a:rPr>
              <a:t>Μετά τον Πλάτωνα</a:t>
            </a:r>
            <a:endParaRPr lang="el-GR" sz="2400" dirty="0"/>
          </a:p>
        </p:txBody>
      </p:sp>
      <p:sp>
        <p:nvSpPr>
          <p:cNvPr id="18" name="TextBox 17">
            <a:extLst>
              <a:ext uri="{FF2B5EF4-FFF2-40B4-BE49-F238E27FC236}">
                <a16:creationId xmlns:a16="http://schemas.microsoft.com/office/drawing/2014/main" id="{D1995E66-7018-DCB1-9946-6475A8DFEA36}"/>
              </a:ext>
            </a:extLst>
          </p:cNvPr>
          <p:cNvSpPr txBox="1"/>
          <p:nvPr/>
        </p:nvSpPr>
        <p:spPr>
          <a:xfrm>
            <a:off x="803827" y="5338082"/>
            <a:ext cx="3645117" cy="646331"/>
          </a:xfrm>
          <a:prstGeom prst="rect">
            <a:avLst/>
          </a:prstGeom>
          <a:noFill/>
        </p:spPr>
        <p:txBody>
          <a:bodyPr wrap="square">
            <a:spAutoFit/>
          </a:bodyPr>
          <a:lstStyle/>
          <a:p>
            <a:r>
              <a:rPr lang="el-GR" b="1" dirty="0">
                <a:solidFill>
                  <a:schemeClr val="bg1"/>
                </a:solidFill>
              </a:rPr>
              <a:t>Σπεύσιππος (408 π.Χ-338 π.Χ)</a:t>
            </a:r>
          </a:p>
          <a:p>
            <a:r>
              <a:rPr lang="el-GR" b="1" dirty="0">
                <a:solidFill>
                  <a:schemeClr val="bg1"/>
                </a:solidFill>
              </a:rPr>
              <a:t>Ξενοκράτης (396 π.Χ-314 π.Χ)</a:t>
            </a:r>
            <a:endParaRPr lang="el-GR" dirty="0"/>
          </a:p>
        </p:txBody>
      </p:sp>
    </p:spTree>
    <p:extLst>
      <p:ext uri="{BB962C8B-B14F-4D97-AF65-F5344CB8AC3E}">
        <p14:creationId xmlns:p14="http://schemas.microsoft.com/office/powerpoint/2010/main" val="125080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20552" y="404664"/>
            <a:ext cx="8214128" cy="602704"/>
          </a:xfrm>
        </p:spPr>
        <p:txBody>
          <a:bodyPr>
            <a:noAutofit/>
          </a:bodyPr>
          <a:lstStyle/>
          <a:p>
            <a:pPr algn="ctr"/>
            <a:r>
              <a:rPr lang="el-GR" sz="3600" b="1" dirty="0"/>
              <a:t>Αναλυτικά Ύστερα (Βιβλία Α και Β)</a:t>
            </a:r>
            <a:endParaRPr lang="en-US" sz="3600" b="1" dirty="0"/>
          </a:p>
        </p:txBody>
      </p:sp>
      <p:sp>
        <p:nvSpPr>
          <p:cNvPr id="7" name="Ορθογώνιο 6"/>
          <p:cNvSpPr/>
          <p:nvPr/>
        </p:nvSpPr>
        <p:spPr>
          <a:xfrm>
            <a:off x="200472" y="1196752"/>
            <a:ext cx="9289033" cy="5355312"/>
          </a:xfrm>
          <a:prstGeom prst="rect">
            <a:avLst/>
          </a:prstGeom>
        </p:spPr>
        <p:txBody>
          <a:bodyPr wrap="square">
            <a:spAutoFit/>
          </a:bodyPr>
          <a:lstStyle/>
          <a:p>
            <a:pPr marL="285750" indent="-285750">
              <a:buFont typeface="Arial" panose="020B0604020202020204" pitchFamily="34" charset="0"/>
              <a:buChar char="•"/>
            </a:pPr>
            <a:r>
              <a:rPr lang="el-GR" b="1" dirty="0">
                <a:solidFill>
                  <a:schemeClr val="bg1"/>
                </a:solidFill>
                <a:sym typeface="Wingdings" panose="05000000000000000000" pitchFamily="2" charset="2"/>
              </a:rPr>
              <a:t>Επιστημονικός συλλογισμός:</a:t>
            </a:r>
            <a:r>
              <a:rPr lang="el-GR" dirty="0">
                <a:solidFill>
                  <a:schemeClr val="bg1"/>
                </a:solidFill>
                <a:sym typeface="Wingdings" panose="05000000000000000000" pitchFamily="2" charset="2"/>
              </a:rPr>
              <a:t> ένα συλλογισμός στον οποίο αμφότερες οι προκείμενες είναι αναπόδεικτες αλήθειες. </a:t>
            </a:r>
          </a:p>
          <a:p>
            <a:pPr marL="285750" indent="-285750">
              <a:buFont typeface="Arial" panose="020B0604020202020204" pitchFamily="34" charset="0"/>
              <a:buChar char="•"/>
            </a:pPr>
            <a:endParaRPr lang="el-GR" dirty="0">
              <a:solidFill>
                <a:schemeClr val="bg1"/>
              </a:solidFill>
              <a:sym typeface="Wingdings" panose="05000000000000000000" pitchFamily="2" charset="2"/>
            </a:endParaRPr>
          </a:p>
          <a:p>
            <a:pPr marL="285750" indent="-285750">
              <a:buFont typeface="Arial" panose="020B0604020202020204" pitchFamily="34" charset="0"/>
              <a:buChar char="•"/>
            </a:pPr>
            <a:r>
              <a:rPr lang="el-GR" b="1" dirty="0">
                <a:solidFill>
                  <a:schemeClr val="bg1"/>
                </a:solidFill>
                <a:sym typeface="Wingdings" panose="05000000000000000000" pitchFamily="2" charset="2"/>
              </a:rPr>
              <a:t>Διαλεκτικός συλλογισμός:</a:t>
            </a:r>
            <a:r>
              <a:rPr lang="el-GR" dirty="0">
                <a:solidFill>
                  <a:schemeClr val="bg1"/>
                </a:solidFill>
                <a:sym typeface="Wingdings" panose="05000000000000000000" pitchFamily="2" charset="2"/>
              </a:rPr>
              <a:t> το αληθές των προκείμενων δεν συνιστά προϋπόθεση για την εξαγωγή του συμπεράσματος</a:t>
            </a:r>
          </a:p>
          <a:p>
            <a:pPr marL="285750" indent="-285750">
              <a:buFont typeface="Arial" panose="020B0604020202020204" pitchFamily="34" charset="0"/>
              <a:buChar char="•"/>
            </a:pPr>
            <a:endParaRPr lang="el-GR" dirty="0">
              <a:solidFill>
                <a:schemeClr val="bg1"/>
              </a:solidFill>
              <a:sym typeface="Wingdings" panose="05000000000000000000" pitchFamily="2" charset="2"/>
            </a:endParaRPr>
          </a:p>
          <a:p>
            <a:pPr marL="285750" indent="-285750">
              <a:buFont typeface="Arial" panose="020B0604020202020204" pitchFamily="34" charset="0"/>
              <a:buChar char="•"/>
            </a:pPr>
            <a:r>
              <a:rPr lang="el-GR" b="1" dirty="0">
                <a:solidFill>
                  <a:schemeClr val="bg1"/>
                </a:solidFill>
                <a:sym typeface="Wingdings" panose="05000000000000000000" pitchFamily="2" charset="2"/>
              </a:rPr>
              <a:t>Θέση:</a:t>
            </a:r>
            <a:r>
              <a:rPr lang="el-GR" dirty="0">
                <a:solidFill>
                  <a:schemeClr val="bg1"/>
                </a:solidFill>
                <a:sym typeface="Wingdings" panose="05000000000000000000" pitchFamily="2" charset="2"/>
              </a:rPr>
              <a:t> Αναπόδεικτη αρχή η οποία δεν είναι αναγκαία για την απόκτηση γνώσης.</a:t>
            </a:r>
          </a:p>
          <a:p>
            <a:pPr marL="285750" indent="-285750">
              <a:buFont typeface="Arial" panose="020B0604020202020204" pitchFamily="34" charset="0"/>
              <a:buChar char="•"/>
            </a:pPr>
            <a:endParaRPr lang="el-GR" dirty="0">
              <a:solidFill>
                <a:schemeClr val="bg1"/>
              </a:solidFill>
              <a:sym typeface="Wingdings" panose="05000000000000000000" pitchFamily="2" charset="2"/>
            </a:endParaRPr>
          </a:p>
          <a:p>
            <a:pPr marL="285750" indent="-285750">
              <a:buFont typeface="Arial" panose="020B0604020202020204" pitchFamily="34" charset="0"/>
              <a:buChar char="•"/>
            </a:pPr>
            <a:r>
              <a:rPr lang="el-GR" b="1" dirty="0">
                <a:solidFill>
                  <a:schemeClr val="bg1"/>
                </a:solidFill>
                <a:sym typeface="Wingdings" panose="05000000000000000000" pitchFamily="2" charset="2"/>
              </a:rPr>
              <a:t>Αξίωμα:</a:t>
            </a:r>
            <a:r>
              <a:rPr lang="el-GR" dirty="0">
                <a:solidFill>
                  <a:schemeClr val="bg1"/>
                </a:solidFill>
                <a:sym typeface="Wingdings" panose="05000000000000000000" pitchFamily="2" charset="2"/>
              </a:rPr>
              <a:t> Αναπόδεικτη αρχή η οποία είναι αναγκαία για την απόκτηση γνώσης (αξίωμα ταυτότητας, αντίφασης, αποκλειόμενου τρίτου, αποχρώντος λόγου).</a:t>
            </a:r>
          </a:p>
          <a:p>
            <a:pPr marL="285750" indent="-285750">
              <a:buFont typeface="Arial" panose="020B0604020202020204" pitchFamily="34" charset="0"/>
              <a:buChar char="•"/>
            </a:pPr>
            <a:endParaRPr lang="el-GR" dirty="0">
              <a:solidFill>
                <a:schemeClr val="bg1"/>
              </a:solidFill>
              <a:sym typeface="Wingdings" panose="05000000000000000000" pitchFamily="2" charset="2"/>
            </a:endParaRPr>
          </a:p>
          <a:p>
            <a:pPr marL="285750" indent="-285750">
              <a:buFont typeface="Arial" panose="020B0604020202020204" pitchFamily="34" charset="0"/>
              <a:buChar char="•"/>
            </a:pPr>
            <a:r>
              <a:rPr lang="el-GR" b="1" dirty="0">
                <a:solidFill>
                  <a:schemeClr val="bg1"/>
                </a:solidFill>
                <a:sym typeface="Wingdings" panose="05000000000000000000" pitchFamily="2" charset="2"/>
              </a:rPr>
              <a:t>Υπόθεση:</a:t>
            </a:r>
            <a:r>
              <a:rPr lang="el-GR" dirty="0">
                <a:solidFill>
                  <a:schemeClr val="bg1"/>
                </a:solidFill>
                <a:sym typeface="Wingdings" panose="05000000000000000000" pitchFamily="2" charset="2"/>
              </a:rPr>
              <a:t> Θέση η οποία αποφαίνεται υπέρ της αποδοχής ή της απόρριψης ενός ισχυρισμού.</a:t>
            </a:r>
          </a:p>
          <a:p>
            <a:pPr marL="285750" indent="-285750">
              <a:buFont typeface="Arial" panose="020B0604020202020204" pitchFamily="34" charset="0"/>
              <a:buChar char="•"/>
            </a:pPr>
            <a:endParaRPr lang="el-GR" dirty="0">
              <a:solidFill>
                <a:schemeClr val="bg1"/>
              </a:solidFill>
              <a:sym typeface="Wingdings" panose="05000000000000000000" pitchFamily="2" charset="2"/>
            </a:endParaRPr>
          </a:p>
          <a:p>
            <a:pPr marL="285750" indent="-285750">
              <a:buFont typeface="Arial" panose="020B0604020202020204" pitchFamily="34" charset="0"/>
              <a:buChar char="•"/>
            </a:pPr>
            <a:r>
              <a:rPr lang="el-GR" b="1" dirty="0">
                <a:solidFill>
                  <a:schemeClr val="bg1"/>
                </a:solidFill>
                <a:sym typeface="Wingdings" panose="05000000000000000000" pitchFamily="2" charset="2"/>
              </a:rPr>
              <a:t>Επαγωγική και παραγωγική συλλογιστική</a:t>
            </a:r>
            <a:r>
              <a:rPr lang="el-GR" dirty="0">
                <a:solidFill>
                  <a:schemeClr val="bg1"/>
                </a:solidFill>
                <a:sym typeface="Wingdings" panose="05000000000000000000" pitchFamily="2" charset="2"/>
              </a:rPr>
              <a:t> και πρώτες αρχές</a:t>
            </a:r>
          </a:p>
          <a:p>
            <a:pPr marL="285750" indent="-285750">
              <a:buFont typeface="Arial" panose="020B0604020202020204" pitchFamily="34" charset="0"/>
              <a:buChar char="•"/>
            </a:pPr>
            <a:endParaRPr lang="el-GR" dirty="0">
              <a:solidFill>
                <a:schemeClr val="bg1"/>
              </a:solidFill>
              <a:sym typeface="Wingdings" panose="05000000000000000000" pitchFamily="2" charset="2"/>
            </a:endParaRPr>
          </a:p>
          <a:p>
            <a:pPr marL="285750" indent="-285750">
              <a:buFont typeface="Arial" panose="020B0604020202020204" pitchFamily="34" charset="0"/>
              <a:buChar char="•"/>
            </a:pPr>
            <a:r>
              <a:rPr lang="el-GR" b="1" dirty="0">
                <a:solidFill>
                  <a:schemeClr val="bg1"/>
                </a:solidFill>
                <a:sym typeface="Wingdings" panose="05000000000000000000" pitchFamily="2" charset="2"/>
              </a:rPr>
              <a:t>Γενικές και μερικές</a:t>
            </a:r>
            <a:r>
              <a:rPr lang="el-GR" dirty="0">
                <a:solidFill>
                  <a:schemeClr val="bg1"/>
                </a:solidFill>
                <a:sym typeface="Wingdings" panose="05000000000000000000" pitchFamily="2" charset="2"/>
              </a:rPr>
              <a:t> αποδείξεις, </a:t>
            </a:r>
            <a:r>
              <a:rPr lang="el-GR" b="1" dirty="0">
                <a:solidFill>
                  <a:schemeClr val="bg1"/>
                </a:solidFill>
                <a:sym typeface="Wingdings" panose="05000000000000000000" pitchFamily="2" charset="2"/>
              </a:rPr>
              <a:t>καταφατικές και αρνητικές</a:t>
            </a:r>
            <a:r>
              <a:rPr lang="el-GR" dirty="0">
                <a:solidFill>
                  <a:schemeClr val="bg1"/>
                </a:solidFill>
                <a:sym typeface="Wingdings" panose="05000000000000000000" pitchFamily="2" charset="2"/>
              </a:rPr>
              <a:t> αποδείξεις.</a:t>
            </a:r>
            <a:endParaRPr lang="el-GR" dirty="0">
              <a:sym typeface="Wingdings" panose="05000000000000000000" pitchFamily="2" charset="2"/>
            </a:endParaRPr>
          </a:p>
          <a:p>
            <a:pPr marL="285750" indent="-285750">
              <a:buFont typeface="Arial" panose="020B0604020202020204" pitchFamily="34" charset="0"/>
              <a:buChar char="•"/>
            </a:pPr>
            <a:endParaRPr lang="el-GR" dirty="0">
              <a:solidFill>
                <a:schemeClr val="bg1"/>
              </a:solidFill>
              <a:sym typeface="Wingdings" panose="05000000000000000000" pitchFamily="2" charset="2"/>
            </a:endParaRPr>
          </a:p>
          <a:p>
            <a:pPr marL="285750" indent="-285750">
              <a:buFont typeface="Arial" panose="020B0604020202020204" pitchFamily="34" charset="0"/>
              <a:buChar char="•"/>
            </a:pPr>
            <a:endParaRPr lang="el-GR" dirty="0">
              <a:solidFill>
                <a:schemeClr val="bg1"/>
              </a:solidFill>
              <a:sym typeface="Wingdings" panose="05000000000000000000" pitchFamily="2" charset="2"/>
            </a:endParaRPr>
          </a:p>
        </p:txBody>
      </p:sp>
    </p:spTree>
    <p:extLst>
      <p:ext uri="{BB962C8B-B14F-4D97-AF65-F5344CB8AC3E}">
        <p14:creationId xmlns:p14="http://schemas.microsoft.com/office/powerpoint/2010/main" val="368791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0592" y="116632"/>
            <a:ext cx="7443063" cy="2862322"/>
          </a:xfrm>
          <a:prstGeom prst="rect">
            <a:avLst/>
          </a:prstGeom>
        </p:spPr>
        <p:txBody>
          <a:bodyPr wrap="none">
            <a:spAutoFit/>
          </a:bodyPr>
          <a:lstStyle/>
          <a:p>
            <a:r>
              <a:rPr lang="el-GR" sz="2000" dirty="0">
                <a:solidFill>
                  <a:schemeClr val="bg1"/>
                </a:solidFill>
                <a:sym typeface="Wingdings" panose="05000000000000000000" pitchFamily="2" charset="2"/>
              </a:rPr>
              <a:t>Το παραγωγικό σύστημα του Αριστοτέλη αποτελείται από</a:t>
            </a:r>
          </a:p>
          <a:p>
            <a:endParaRPr lang="el-GR" sz="2000" dirty="0">
              <a:solidFill>
                <a:schemeClr val="bg1"/>
              </a:solidFill>
              <a:sym typeface="Wingdings" panose="05000000000000000000" pitchFamily="2" charset="2"/>
            </a:endParaRPr>
          </a:p>
          <a:p>
            <a:pPr lvl="1"/>
            <a:r>
              <a:rPr lang="el-GR" sz="2000" b="1" dirty="0">
                <a:solidFill>
                  <a:schemeClr val="bg1"/>
                </a:solidFill>
                <a:sym typeface="Wingdings" panose="05000000000000000000" pitchFamily="2" charset="2"/>
              </a:rPr>
              <a:t>Τέσσερα είδη κατηγορικών προτάσεων (</a:t>
            </a:r>
            <a:r>
              <a:rPr lang="en-US" sz="2000" b="1" dirty="0">
                <a:solidFill>
                  <a:schemeClr val="bg1"/>
                </a:solidFill>
                <a:sym typeface="Wingdings" panose="05000000000000000000" pitchFamily="2" charset="2"/>
              </a:rPr>
              <a:t>A,E,I,O</a:t>
            </a:r>
            <a:r>
              <a:rPr lang="el-GR" sz="2000" b="1" dirty="0">
                <a:solidFill>
                  <a:schemeClr val="bg1"/>
                </a:solidFill>
                <a:sym typeface="Wingdings" panose="05000000000000000000" pitchFamily="2" charset="2"/>
              </a:rPr>
              <a:t>)</a:t>
            </a:r>
            <a:endParaRPr lang="en-US" sz="2000" b="1" dirty="0">
              <a:solidFill>
                <a:schemeClr val="bg1"/>
              </a:solidFill>
              <a:sym typeface="Wingdings" panose="05000000000000000000" pitchFamily="2" charset="2"/>
            </a:endParaRPr>
          </a:p>
          <a:p>
            <a:pPr lvl="1"/>
            <a:r>
              <a:rPr lang="el-GR" sz="2000" b="1" dirty="0">
                <a:solidFill>
                  <a:schemeClr val="bg1"/>
                </a:solidFill>
                <a:sym typeface="Wingdings" panose="05000000000000000000" pitchFamily="2" charset="2"/>
              </a:rPr>
              <a:t>Δύο ζεύγη αντιφατικών προτάσεων (Α-Ο και Ι-Ε)</a:t>
            </a:r>
          </a:p>
          <a:p>
            <a:pPr lvl="1"/>
            <a:r>
              <a:rPr lang="el-GR" sz="2000" b="1" dirty="0">
                <a:solidFill>
                  <a:schemeClr val="bg1"/>
                </a:solidFill>
                <a:sym typeface="Wingdings" panose="05000000000000000000" pitchFamily="2" charset="2"/>
              </a:rPr>
              <a:t>Ένα ζεύγος αντίθετων προτάσεων (Α-Ε)</a:t>
            </a:r>
          </a:p>
          <a:p>
            <a:pPr lvl="1"/>
            <a:r>
              <a:rPr lang="el-GR" sz="2000" b="1" dirty="0">
                <a:solidFill>
                  <a:schemeClr val="bg1"/>
                </a:solidFill>
                <a:sym typeface="Wingdings" panose="05000000000000000000" pitchFamily="2" charset="2"/>
              </a:rPr>
              <a:t>Τρεις κανόνες αντιστροφής</a:t>
            </a:r>
          </a:p>
          <a:p>
            <a:pPr lvl="1"/>
            <a:r>
              <a:rPr lang="el-GR" sz="2000" b="1" dirty="0">
                <a:solidFill>
                  <a:schemeClr val="bg1"/>
                </a:solidFill>
                <a:sym typeface="Wingdings" panose="05000000000000000000" pitchFamily="2" charset="2"/>
              </a:rPr>
              <a:t>Δεκατέσσερις τρόπους συλλογισμού</a:t>
            </a:r>
          </a:p>
          <a:p>
            <a:pPr lvl="1"/>
            <a:r>
              <a:rPr lang="el-GR" sz="2000" b="1" dirty="0">
                <a:solidFill>
                  <a:schemeClr val="bg1"/>
                </a:solidFill>
                <a:sym typeface="Wingdings" panose="05000000000000000000" pitchFamily="2" charset="2"/>
              </a:rPr>
              <a:t>Δύο τύπους παραγωγής (άμεση, εις άτοπον απαγωγή)</a:t>
            </a:r>
          </a:p>
          <a:p>
            <a:pPr lvl="1"/>
            <a:endParaRPr lang="el-GR" sz="2000" b="1" dirty="0">
              <a:solidFill>
                <a:schemeClr val="bg1"/>
              </a:solidFill>
              <a:sym typeface="Wingdings" panose="05000000000000000000" pitchFamily="2" charset="2"/>
            </a:endParaRPr>
          </a:p>
        </p:txBody>
      </p:sp>
      <p:sp>
        <p:nvSpPr>
          <p:cNvPr id="3" name="Rectangle 2"/>
          <p:cNvSpPr/>
          <p:nvPr/>
        </p:nvSpPr>
        <p:spPr>
          <a:xfrm>
            <a:off x="920552" y="2852936"/>
            <a:ext cx="8718184" cy="3139321"/>
          </a:xfrm>
          <a:prstGeom prst="rect">
            <a:avLst/>
          </a:prstGeom>
        </p:spPr>
        <p:txBody>
          <a:bodyPr wrap="square">
            <a:spAutoFit/>
          </a:bodyPr>
          <a:lstStyle/>
          <a:p>
            <a:r>
              <a:rPr lang="el-GR" dirty="0">
                <a:solidFill>
                  <a:schemeClr val="bg1"/>
                </a:solidFill>
              </a:rPr>
              <a:t>Το παραπάνω σύστημα λογική είναι γνωστό ως η </a:t>
            </a:r>
            <a:r>
              <a:rPr lang="el-GR" b="1" dirty="0">
                <a:solidFill>
                  <a:schemeClr val="bg1"/>
                </a:solidFill>
              </a:rPr>
              <a:t>συλλογιστική του Αριστοτέλη</a:t>
            </a:r>
            <a:r>
              <a:rPr lang="el-GR" dirty="0">
                <a:solidFill>
                  <a:schemeClr val="bg1"/>
                </a:solidFill>
              </a:rPr>
              <a:t> και διατηρήθηκε αναλλοίωτο περίπου για 2000 χρόνια αφού επεκτάθηκε και αναθεωρήθηκε μόλις κατά το 19</a:t>
            </a:r>
            <a:r>
              <a:rPr lang="el-GR" baseline="30000" dirty="0">
                <a:solidFill>
                  <a:schemeClr val="bg1"/>
                </a:solidFill>
              </a:rPr>
              <a:t>ο</a:t>
            </a:r>
            <a:r>
              <a:rPr lang="el-GR" dirty="0">
                <a:solidFill>
                  <a:schemeClr val="bg1"/>
                </a:solidFill>
              </a:rPr>
              <a:t> αιώνα από τον </a:t>
            </a:r>
            <a:r>
              <a:rPr lang="en-US" dirty="0">
                <a:solidFill>
                  <a:schemeClr val="bg1"/>
                </a:solidFill>
              </a:rPr>
              <a:t>de Morgan </a:t>
            </a:r>
            <a:r>
              <a:rPr lang="el-GR" dirty="0">
                <a:solidFill>
                  <a:schemeClr val="bg1"/>
                </a:solidFill>
              </a:rPr>
              <a:t>και τους λογικολόγους της εποχής του.</a:t>
            </a:r>
          </a:p>
          <a:p>
            <a:endParaRPr lang="el-GR" dirty="0">
              <a:solidFill>
                <a:schemeClr val="bg1"/>
              </a:solidFill>
            </a:endParaRPr>
          </a:p>
          <a:p>
            <a:r>
              <a:rPr lang="el-GR" dirty="0">
                <a:solidFill>
                  <a:schemeClr val="bg1"/>
                </a:solidFill>
              </a:rPr>
              <a:t>Μειονεκτήματα:</a:t>
            </a:r>
          </a:p>
          <a:p>
            <a:endParaRPr lang="el-GR" dirty="0">
              <a:solidFill>
                <a:schemeClr val="bg1"/>
              </a:solidFill>
            </a:endParaRPr>
          </a:p>
          <a:p>
            <a:pPr marL="342900" indent="-342900">
              <a:buFont typeface="+mj-lt"/>
              <a:buAutoNum type="arabicPeriod"/>
            </a:pPr>
            <a:r>
              <a:rPr lang="el-GR" dirty="0">
                <a:solidFill>
                  <a:schemeClr val="bg1"/>
                </a:solidFill>
              </a:rPr>
              <a:t>Η μορφή των συλλογισμών είναι </a:t>
            </a:r>
            <a:r>
              <a:rPr lang="el-GR" b="1" dirty="0">
                <a:solidFill>
                  <a:schemeClr val="bg1"/>
                </a:solidFill>
              </a:rPr>
              <a:t>πολύ περιοριστική </a:t>
            </a:r>
            <a:r>
              <a:rPr lang="el-GR" dirty="0">
                <a:solidFill>
                  <a:schemeClr val="bg1"/>
                </a:solidFill>
              </a:rPr>
              <a:t>(2 προκείμενες)</a:t>
            </a:r>
          </a:p>
          <a:p>
            <a:pPr marL="342900" indent="-342900">
              <a:buFont typeface="+mj-lt"/>
              <a:buAutoNum type="arabicPeriod"/>
            </a:pPr>
            <a:endParaRPr lang="el-GR" dirty="0">
              <a:solidFill>
                <a:schemeClr val="bg1"/>
              </a:solidFill>
            </a:endParaRPr>
          </a:p>
          <a:p>
            <a:pPr marL="342900" indent="-342900">
              <a:buFont typeface="+mj-lt"/>
              <a:buAutoNum type="arabicPeriod"/>
            </a:pPr>
            <a:r>
              <a:rPr lang="el-GR" dirty="0">
                <a:solidFill>
                  <a:schemeClr val="bg1"/>
                </a:solidFill>
              </a:rPr>
              <a:t>Δίνει έμφαση </a:t>
            </a:r>
            <a:r>
              <a:rPr lang="el-GR" b="1" dirty="0">
                <a:solidFill>
                  <a:schemeClr val="bg1"/>
                </a:solidFill>
              </a:rPr>
              <a:t>μόνο στις κατηγορικές προτάσεις</a:t>
            </a:r>
            <a:r>
              <a:rPr lang="el-GR" dirty="0">
                <a:solidFill>
                  <a:schemeClr val="bg1"/>
                </a:solidFill>
              </a:rPr>
              <a:t> και αγνοεί τις προτάσεις που παραπέμπουν σε σχέσεις</a:t>
            </a:r>
          </a:p>
        </p:txBody>
      </p:sp>
      <p:sp>
        <p:nvSpPr>
          <p:cNvPr id="6" name="Ορθογώνιο 5"/>
          <p:cNvSpPr/>
          <p:nvPr/>
        </p:nvSpPr>
        <p:spPr>
          <a:xfrm>
            <a:off x="920552" y="6237312"/>
            <a:ext cx="7952818" cy="369332"/>
          </a:xfrm>
          <a:prstGeom prst="rect">
            <a:avLst/>
          </a:prstGeom>
        </p:spPr>
        <p:txBody>
          <a:bodyPr wrap="none">
            <a:spAutoFit/>
          </a:bodyPr>
          <a:lstStyle/>
          <a:p>
            <a:r>
              <a:rPr lang="el-GR" dirty="0">
                <a:solidFill>
                  <a:schemeClr val="bg1"/>
                </a:solidFill>
              </a:rPr>
              <a:t>Ο Αριστοτέλης δεν κατάφερε ποτέ να αξιωματικοποιήσει τη θεωρία του.</a:t>
            </a:r>
            <a:endParaRPr lang="el-GR" dirty="0"/>
          </a:p>
        </p:txBody>
      </p:sp>
    </p:spTree>
    <p:extLst>
      <p:ext uri="{BB962C8B-B14F-4D97-AF65-F5344CB8AC3E}">
        <p14:creationId xmlns:p14="http://schemas.microsoft.com/office/powerpoint/2010/main" val="28930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r>
              <a:rPr lang="el-GR" sz="3200" b="1" dirty="0">
                <a:solidFill>
                  <a:schemeClr val="bg1"/>
                </a:solidFill>
                <a:sym typeface="Wingdings" panose="05000000000000000000" pitchFamily="2" charset="2"/>
              </a:rPr>
              <a:t>Τα μαθηματικά στα έργα του Αριστοτέλη</a:t>
            </a:r>
          </a:p>
          <a:p>
            <a:pPr algn="ctr"/>
            <a:r>
              <a:rPr lang="el-GR" b="1" dirty="0">
                <a:solidFill>
                  <a:schemeClr val="bg1"/>
                </a:solidFill>
                <a:sym typeface="Wingdings" panose="05000000000000000000" pitchFamily="2" charset="2"/>
              </a:rPr>
              <a:t>(Πηγή: </a:t>
            </a:r>
            <a:r>
              <a:rPr lang="en-US" b="1" dirty="0">
                <a:solidFill>
                  <a:schemeClr val="bg1"/>
                </a:solidFill>
                <a:sym typeface="Wingdings" panose="05000000000000000000" pitchFamily="2" charset="2"/>
              </a:rPr>
              <a:t>Sir Thomas Heath – Mathematics in Aristotle</a:t>
            </a:r>
            <a:r>
              <a:rPr lang="el-GR" b="1" dirty="0">
                <a:solidFill>
                  <a:schemeClr val="bg1"/>
                </a:solidFill>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4053030" y="1043796"/>
            <a:ext cx="2160240" cy="461665"/>
          </a:xfrm>
          <a:prstGeom prst="rect">
            <a:avLst/>
          </a:prstGeom>
          <a:noFill/>
        </p:spPr>
        <p:txBody>
          <a:bodyPr wrap="square">
            <a:spAutoFit/>
          </a:bodyPr>
          <a:lstStyle/>
          <a:p>
            <a:pPr algn="ctr"/>
            <a:r>
              <a:rPr lang="el-GR" sz="2400" b="1" u="sng" dirty="0">
                <a:solidFill>
                  <a:schemeClr val="bg1"/>
                </a:solidFill>
                <a:sym typeface="Wingdings" panose="05000000000000000000" pitchFamily="2" charset="2"/>
              </a:rPr>
              <a:t>ΚΑΤΗΓΟΡΙΕΣ</a:t>
            </a:r>
            <a:endParaRPr lang="el-GR" sz="2400" u="sng" dirty="0"/>
          </a:p>
        </p:txBody>
      </p:sp>
      <p:sp>
        <p:nvSpPr>
          <p:cNvPr id="7" name="TextBox 6">
            <a:extLst>
              <a:ext uri="{FF2B5EF4-FFF2-40B4-BE49-F238E27FC236}">
                <a16:creationId xmlns:a16="http://schemas.microsoft.com/office/drawing/2014/main" id="{4A4AC242-06FF-372D-D593-3F012A5FF15D}"/>
              </a:ext>
            </a:extLst>
          </p:cNvPr>
          <p:cNvSpPr txBox="1"/>
          <p:nvPr/>
        </p:nvSpPr>
        <p:spPr>
          <a:xfrm>
            <a:off x="2108684" y="1540073"/>
            <a:ext cx="6192688" cy="189218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Ποσοτικά μεγέθη – συνεχείς και διακριτές ποσότητες (</a:t>
            </a:r>
            <a:r>
              <a:rPr lang="en-US" sz="1600" b="1" dirty="0">
                <a:solidFill>
                  <a:schemeClr val="bg1"/>
                </a:solidFill>
                <a:sym typeface="Wingdings" panose="05000000000000000000" pitchFamily="2" charset="2"/>
              </a:rPr>
              <a:t>VI</a:t>
            </a:r>
            <a:r>
              <a:rPr lang="el-GR" sz="1600" b="1" dirty="0">
                <a:solidFill>
                  <a:schemeClr val="bg1"/>
                </a:solidFill>
                <a:sym typeface="Wingdings" panose="05000000000000000000" pitchFamily="2" charset="2"/>
              </a:rPr>
              <a:t>)</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Τετραγωνισμός του κύκλου (</a:t>
            </a:r>
            <a:r>
              <a:rPr lang="en-US" sz="1600" b="1" dirty="0">
                <a:solidFill>
                  <a:schemeClr val="bg1"/>
                </a:solidFill>
                <a:sym typeface="Wingdings" panose="05000000000000000000" pitchFamily="2" charset="2"/>
              </a:rPr>
              <a:t>VII,</a:t>
            </a:r>
            <a:r>
              <a:rPr lang="el-GR" sz="1600" b="1" dirty="0">
                <a:solidFill>
                  <a:schemeClr val="bg1"/>
                </a:solidFill>
                <a:sym typeface="Wingdings" panose="05000000000000000000" pitchFamily="2" charset="2"/>
              </a:rPr>
              <a:t> </a:t>
            </a:r>
            <a:r>
              <a:rPr lang="en-US" sz="1600" b="1" dirty="0">
                <a:solidFill>
                  <a:schemeClr val="bg1"/>
                </a:solidFill>
                <a:sym typeface="Wingdings" panose="05000000000000000000" pitchFamily="2" charset="2"/>
              </a:rPr>
              <a:t>7</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27-33</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Αναφορά στα σχήματα των πραγμάτων (</a:t>
            </a:r>
            <a:r>
              <a:rPr lang="en-US" sz="1600" b="1" dirty="0">
                <a:solidFill>
                  <a:schemeClr val="bg1"/>
                </a:solidFill>
                <a:sym typeface="Wingdings" panose="05000000000000000000" pitchFamily="2" charset="2"/>
              </a:rPr>
              <a:t>VIII, 10</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11-24)</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Αναφορά στην χρήση του γνώμονα (</a:t>
            </a:r>
            <a:r>
              <a:rPr lang="en-US" sz="1600" b="1" dirty="0">
                <a:solidFill>
                  <a:schemeClr val="bg1"/>
                </a:solidFill>
                <a:sym typeface="Wingdings" panose="05000000000000000000" pitchFamily="2" charset="2"/>
              </a:rPr>
              <a:t>XIV, 5</a:t>
            </a:r>
            <a:r>
              <a:rPr lang="en-US" sz="1600" b="1" baseline="30000" dirty="0">
                <a:solidFill>
                  <a:schemeClr val="bg1"/>
                </a:solidFill>
                <a:sym typeface="Wingdings" panose="05000000000000000000" pitchFamily="2" charset="2"/>
              </a:rPr>
              <a:t>a</a:t>
            </a:r>
            <a:r>
              <a:rPr lang="en-US" sz="1600" b="1" dirty="0">
                <a:solidFill>
                  <a:schemeClr val="bg1"/>
                </a:solidFill>
                <a:sym typeface="Wingdings" panose="05000000000000000000" pitchFamily="2" charset="2"/>
              </a:rPr>
              <a:t>29-33</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a:lnSpc>
                <a:spcPct val="150000"/>
              </a:lnSpc>
            </a:pPr>
            <a:endParaRPr lang="el-GR" sz="1600" dirty="0"/>
          </a:p>
        </p:txBody>
      </p:sp>
      <p:sp>
        <p:nvSpPr>
          <p:cNvPr id="8" name="TextBox 7">
            <a:extLst>
              <a:ext uri="{FF2B5EF4-FFF2-40B4-BE49-F238E27FC236}">
                <a16:creationId xmlns:a16="http://schemas.microsoft.com/office/drawing/2014/main" id="{E519CE1E-2655-ED03-0A61-D925547B9B9D}"/>
              </a:ext>
            </a:extLst>
          </p:cNvPr>
          <p:cNvSpPr txBox="1"/>
          <p:nvPr/>
        </p:nvSpPr>
        <p:spPr>
          <a:xfrm>
            <a:off x="3094217" y="3236037"/>
            <a:ext cx="4077866" cy="461665"/>
          </a:xfrm>
          <a:prstGeom prst="rect">
            <a:avLst/>
          </a:prstGeom>
          <a:noFill/>
        </p:spPr>
        <p:txBody>
          <a:bodyPr wrap="square">
            <a:spAutoFit/>
          </a:bodyPr>
          <a:lstStyle/>
          <a:p>
            <a:pPr algn="ctr"/>
            <a:r>
              <a:rPr lang="el-GR" sz="2400" b="1" u="sng" dirty="0">
                <a:solidFill>
                  <a:schemeClr val="bg1"/>
                </a:solidFill>
                <a:sym typeface="Wingdings" panose="05000000000000000000" pitchFamily="2" charset="2"/>
              </a:rPr>
              <a:t>ΑΝΑΛΥΤΙΚΑ ΠΡΟΤΕΡΑ</a:t>
            </a:r>
            <a:endParaRPr lang="el-GR" sz="2400" u="sng" dirty="0"/>
          </a:p>
        </p:txBody>
      </p:sp>
      <p:sp>
        <p:nvSpPr>
          <p:cNvPr id="9" name="TextBox 8">
            <a:extLst>
              <a:ext uri="{FF2B5EF4-FFF2-40B4-BE49-F238E27FC236}">
                <a16:creationId xmlns:a16="http://schemas.microsoft.com/office/drawing/2014/main" id="{769E248E-C949-1573-EED5-CE1E833608F1}"/>
              </a:ext>
            </a:extLst>
          </p:cNvPr>
          <p:cNvSpPr txBox="1"/>
          <p:nvPr/>
        </p:nvSpPr>
        <p:spPr>
          <a:xfrm>
            <a:off x="1280592" y="3817837"/>
            <a:ext cx="8280920" cy="300018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Ασυμμετρία πλευράς και διαγώνιου τριγώνου (Α, </a:t>
            </a:r>
            <a:r>
              <a:rPr lang="en-US" sz="1600" b="1" dirty="0">
                <a:solidFill>
                  <a:schemeClr val="bg1"/>
                </a:solidFill>
                <a:sym typeface="Wingdings" panose="05000000000000000000" pitchFamily="2" charset="2"/>
              </a:rPr>
              <a:t>XXIII, </a:t>
            </a:r>
            <a:r>
              <a:rPr lang="el-GR" sz="1600" b="1" dirty="0">
                <a:solidFill>
                  <a:schemeClr val="bg1"/>
                </a:solidFill>
                <a:sym typeface="Wingdings" panose="05000000000000000000" pitchFamily="2" charset="2"/>
              </a:rPr>
              <a:t>41</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23-27)</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Ισότητα γωνιών βάσης ισοσκελούς τριγώνου (Α, </a:t>
            </a:r>
            <a:r>
              <a:rPr lang="en-US" sz="1600" b="1" dirty="0">
                <a:solidFill>
                  <a:schemeClr val="bg1"/>
                </a:solidFill>
                <a:sym typeface="Wingdings" panose="05000000000000000000" pitchFamily="2" charset="2"/>
              </a:rPr>
              <a:t>XXIV, </a:t>
            </a:r>
            <a:r>
              <a:rPr lang="el-GR" sz="1600" b="1" dirty="0">
                <a:solidFill>
                  <a:schemeClr val="bg1"/>
                </a:solidFill>
                <a:sym typeface="Wingdings" panose="05000000000000000000" pitchFamily="2" charset="2"/>
              </a:rPr>
              <a:t>41</a:t>
            </a:r>
            <a:r>
              <a:rPr lang="en-US" sz="1600" b="1" baseline="30000" dirty="0">
                <a:solidFill>
                  <a:schemeClr val="bg1"/>
                </a:solidFill>
                <a:sym typeface="Wingdings" panose="05000000000000000000" pitchFamily="2" charset="2"/>
              </a:rPr>
              <a:t>b</a:t>
            </a:r>
            <a:r>
              <a:rPr lang="el-GR" sz="1600" b="1" dirty="0">
                <a:solidFill>
                  <a:schemeClr val="bg1"/>
                </a:solidFill>
                <a:sym typeface="Wingdings" panose="05000000000000000000" pitchFamily="2" charset="2"/>
              </a:rPr>
              <a:t>13-22)</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Το άθροισμα των γωνιών τριγώνου είναι ίσο με δύο ορθές (Α,</a:t>
            </a:r>
            <a:r>
              <a:rPr lang="en-US" sz="1600" b="1" dirty="0">
                <a:solidFill>
                  <a:schemeClr val="bg1"/>
                </a:solidFill>
                <a:sym typeface="Wingdings" panose="05000000000000000000" pitchFamily="2" charset="2"/>
              </a:rPr>
              <a:t> XXXV, </a:t>
            </a:r>
            <a:r>
              <a:rPr lang="el-GR" sz="1600" b="1" dirty="0">
                <a:solidFill>
                  <a:schemeClr val="bg1"/>
                </a:solidFill>
                <a:sym typeface="Wingdings" panose="05000000000000000000" pitchFamily="2" charset="2"/>
              </a:rPr>
              <a:t>48</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29-39)</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Υποθέσεις γεωμέτρη (Α,</a:t>
            </a:r>
            <a:r>
              <a:rPr lang="en-US" sz="1600" b="1" dirty="0">
                <a:solidFill>
                  <a:schemeClr val="bg1"/>
                </a:solidFill>
                <a:sym typeface="Wingdings" panose="05000000000000000000" pitchFamily="2" charset="2"/>
              </a:rPr>
              <a:t> XLI, 49</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33-37, 50</a:t>
            </a:r>
            <a:r>
              <a:rPr lang="en-US" sz="1600" b="1" baseline="30000" dirty="0">
                <a:solidFill>
                  <a:schemeClr val="bg1"/>
                </a:solidFill>
                <a:sym typeface="Wingdings" panose="05000000000000000000" pitchFamily="2" charset="2"/>
              </a:rPr>
              <a:t>a</a:t>
            </a:r>
            <a:r>
              <a:rPr lang="en-US" sz="1600" b="1" dirty="0">
                <a:solidFill>
                  <a:schemeClr val="bg1"/>
                </a:solidFill>
                <a:sym typeface="Wingdings" panose="05000000000000000000" pitchFamily="2" charset="2"/>
              </a:rPr>
              <a:t>1-4</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Παράλληλες ευθείες γραμμές (λήψη του ζητούμενου) (Β, </a:t>
            </a:r>
            <a:r>
              <a:rPr lang="en-US" sz="1600" b="1" dirty="0">
                <a:solidFill>
                  <a:schemeClr val="bg1"/>
                </a:solidFill>
                <a:sym typeface="Wingdings" panose="05000000000000000000" pitchFamily="2" charset="2"/>
              </a:rPr>
              <a:t>XVI, 65</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4-9)</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Ασυμμετρία πλευράς και διαγώνιου και διχοτομία Ζήνωνα (</a:t>
            </a:r>
            <a:r>
              <a:rPr lang="en-US" sz="1600" b="1" dirty="0">
                <a:solidFill>
                  <a:schemeClr val="bg1"/>
                </a:solidFill>
                <a:sym typeface="Wingdings" panose="05000000000000000000" pitchFamily="2" charset="2"/>
              </a:rPr>
              <a:t>B, XVII, 65</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16-21</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Τετραγωνισμός του κύκλου με τη βοήθεια μηνίσκων </a:t>
            </a:r>
            <a:r>
              <a:rPr lang="en-US" sz="1600" b="1" dirty="0">
                <a:solidFill>
                  <a:schemeClr val="bg1"/>
                </a:solidFill>
                <a:sym typeface="Wingdings" panose="05000000000000000000" pitchFamily="2" charset="2"/>
              </a:rPr>
              <a:t>(B, XXV, </a:t>
            </a:r>
            <a:r>
              <a:rPr lang="el-GR" sz="1600" b="1" dirty="0">
                <a:solidFill>
                  <a:schemeClr val="bg1"/>
                </a:solidFill>
                <a:sym typeface="Wingdings" panose="05000000000000000000" pitchFamily="2" charset="2"/>
              </a:rPr>
              <a:t>69</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20-5,30-4</a:t>
            </a:r>
            <a:r>
              <a:rPr lang="en-US" sz="1600" b="1" dirty="0">
                <a:solidFill>
                  <a:schemeClr val="bg1"/>
                </a:solidFill>
                <a:sym typeface="Wingdings" panose="05000000000000000000" pitchFamily="2" charset="2"/>
              </a:rPr>
              <a:t>)</a:t>
            </a:r>
          </a:p>
          <a:p>
            <a:pPr>
              <a:lnSpc>
                <a:spcPct val="150000"/>
              </a:lnSpc>
            </a:pPr>
            <a:endParaRPr lang="el-GR" sz="1600" dirty="0"/>
          </a:p>
        </p:txBody>
      </p:sp>
    </p:spTree>
    <p:extLst>
      <p:ext uri="{BB962C8B-B14F-4D97-AF65-F5344CB8AC3E}">
        <p14:creationId xmlns:p14="http://schemas.microsoft.com/office/powerpoint/2010/main" val="269729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r>
              <a:rPr lang="el-GR" sz="3200" b="1" dirty="0">
                <a:solidFill>
                  <a:schemeClr val="bg1"/>
                </a:solidFill>
                <a:sym typeface="Wingdings" panose="05000000000000000000" pitchFamily="2" charset="2"/>
              </a:rPr>
              <a:t>Τα μαθηματικά στα έργα του Αριστοτέλη</a:t>
            </a:r>
          </a:p>
          <a:p>
            <a:pPr algn="ctr"/>
            <a:r>
              <a:rPr lang="el-GR" b="1" dirty="0">
                <a:solidFill>
                  <a:schemeClr val="bg1"/>
                </a:solidFill>
                <a:sym typeface="Wingdings" panose="05000000000000000000" pitchFamily="2" charset="2"/>
              </a:rPr>
              <a:t>(Πηγή: </a:t>
            </a:r>
            <a:r>
              <a:rPr lang="en-US" b="1" dirty="0">
                <a:solidFill>
                  <a:schemeClr val="bg1"/>
                </a:solidFill>
                <a:sym typeface="Wingdings" panose="05000000000000000000" pitchFamily="2" charset="2"/>
              </a:rPr>
              <a:t>Sir Thomas Heath – Mathematics in Aristotle</a:t>
            </a:r>
            <a:r>
              <a:rPr lang="el-GR" b="1" dirty="0">
                <a:solidFill>
                  <a:schemeClr val="bg1"/>
                </a:solidFill>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3296816" y="1009184"/>
            <a:ext cx="3312368" cy="461665"/>
          </a:xfrm>
          <a:prstGeom prst="rect">
            <a:avLst/>
          </a:prstGeom>
          <a:noFill/>
        </p:spPr>
        <p:txBody>
          <a:bodyPr wrap="square">
            <a:spAutoFit/>
          </a:bodyPr>
          <a:lstStyle/>
          <a:p>
            <a:pPr algn="ctr"/>
            <a:r>
              <a:rPr lang="en-US" sz="2400" b="1" u="sng" dirty="0">
                <a:solidFill>
                  <a:schemeClr val="bg1"/>
                </a:solidFill>
                <a:sym typeface="Wingdings" panose="05000000000000000000" pitchFamily="2" charset="2"/>
              </a:rPr>
              <a:t> </a:t>
            </a:r>
            <a:r>
              <a:rPr lang="el-GR" sz="2400" b="1" u="sng" dirty="0">
                <a:solidFill>
                  <a:schemeClr val="bg1"/>
                </a:solidFill>
                <a:sym typeface="Wingdings" panose="05000000000000000000" pitchFamily="2" charset="2"/>
              </a:rPr>
              <a:t>ΑΝΑΛΥΤΙΚΑ ΥΣΤΕΡΑ</a:t>
            </a:r>
            <a:endParaRPr lang="el-GR" sz="2400" u="sng" dirty="0"/>
          </a:p>
        </p:txBody>
      </p:sp>
      <p:sp>
        <p:nvSpPr>
          <p:cNvPr id="7" name="TextBox 6">
            <a:extLst>
              <a:ext uri="{FF2B5EF4-FFF2-40B4-BE49-F238E27FC236}">
                <a16:creationId xmlns:a16="http://schemas.microsoft.com/office/drawing/2014/main" id="{4A4AC242-06FF-372D-D593-3F012A5FF15D}"/>
              </a:ext>
            </a:extLst>
          </p:cNvPr>
          <p:cNvSpPr txBox="1"/>
          <p:nvPr/>
        </p:nvSpPr>
        <p:spPr>
          <a:xfrm>
            <a:off x="776536" y="1707128"/>
            <a:ext cx="9129464" cy="447750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Γενική αναφορά στις θεμελιώδεις αρχές της επιστήμης (Α, Ι, 71</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1-9, 11-21)</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Υποθέσεις γεωμέτρη (Α, Χ, 76</a:t>
            </a:r>
            <a:r>
              <a:rPr lang="en-US" sz="1600" b="1" baseline="30000" dirty="0">
                <a:solidFill>
                  <a:schemeClr val="bg1"/>
                </a:solidFill>
                <a:sym typeface="Wingdings" panose="05000000000000000000" pitchFamily="2" charset="2"/>
              </a:rPr>
              <a:t>b</a:t>
            </a:r>
            <a:r>
              <a:rPr lang="el-GR" sz="1600" b="1" dirty="0">
                <a:solidFill>
                  <a:schemeClr val="bg1"/>
                </a:solidFill>
                <a:sym typeface="Wingdings" panose="05000000000000000000" pitchFamily="2" charset="2"/>
              </a:rPr>
              <a:t>39-77</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Επιχειρήματα περί παράλληλων ευθειών (Α, Ι, 74</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16-</a:t>
            </a:r>
            <a:r>
              <a:rPr lang="en-US" sz="1600" b="1" dirty="0">
                <a:solidFill>
                  <a:schemeClr val="bg1"/>
                </a:solidFill>
                <a:sym typeface="Wingdings" panose="05000000000000000000" pitchFamily="2" charset="2"/>
              </a:rPr>
              <a:t>b4</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Αδυναμία απόδειξης γεωμετρικής από αριθμητική πρόταση (</a:t>
            </a:r>
            <a:r>
              <a:rPr lang="en-US" sz="1600" b="1" dirty="0">
                <a:solidFill>
                  <a:schemeClr val="bg1"/>
                </a:solidFill>
                <a:sym typeface="Wingdings" panose="05000000000000000000" pitchFamily="2" charset="2"/>
              </a:rPr>
              <a:t>A, I, 75</a:t>
            </a:r>
            <a:r>
              <a:rPr lang="en-US" sz="1600" b="1" baseline="30000" dirty="0">
                <a:solidFill>
                  <a:schemeClr val="bg1"/>
                </a:solidFill>
                <a:sym typeface="Wingdings" panose="05000000000000000000" pitchFamily="2" charset="2"/>
              </a:rPr>
              <a:t>a</a:t>
            </a:r>
            <a:r>
              <a:rPr lang="en-US" sz="1600" b="1" dirty="0">
                <a:solidFill>
                  <a:schemeClr val="bg1"/>
                </a:solidFill>
                <a:sym typeface="Wingdings" panose="05000000000000000000" pitchFamily="2" charset="2"/>
              </a:rPr>
              <a:t>35-b17</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Βρύσωνας και ο τετραγωνισμός του κύκλου </a:t>
            </a:r>
            <a:r>
              <a:rPr lang="en-US" sz="1600" b="1" dirty="0">
                <a:solidFill>
                  <a:schemeClr val="bg1"/>
                </a:solidFill>
                <a:sym typeface="Wingdings" panose="05000000000000000000" pitchFamily="2" charset="2"/>
              </a:rPr>
              <a:t>(A, I, 75</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37-76</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a:t>
            </a:r>
            <a:r>
              <a:rPr lang="en-US" sz="1600" b="1" dirty="0">
                <a:solidFill>
                  <a:schemeClr val="bg1"/>
                </a:solidFill>
                <a:sym typeface="Wingdings" panose="05000000000000000000" pitchFamily="2" charset="2"/>
              </a:rPr>
              <a:t>)</a:t>
            </a:r>
            <a:endParaRPr lang="el-GR"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Οι πρώτες αρχές των μαθηματικών (</a:t>
            </a:r>
            <a:r>
              <a:rPr lang="en-US" sz="1600" b="1" dirty="0">
                <a:solidFill>
                  <a:schemeClr val="bg1"/>
                </a:solidFill>
                <a:sym typeface="Wingdings" panose="05000000000000000000" pitchFamily="2" charset="2"/>
              </a:rPr>
              <a:t>A, II, 7</a:t>
            </a:r>
            <a:r>
              <a:rPr lang="el-GR" sz="1600" b="1" dirty="0">
                <a:solidFill>
                  <a:schemeClr val="bg1"/>
                </a:solidFill>
                <a:sym typeface="Wingdings" panose="05000000000000000000" pitchFamily="2" charset="2"/>
              </a:rPr>
              <a:t>2</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14-77</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4, A, X, </a:t>
            </a:r>
            <a:r>
              <a:rPr lang="el-GR" sz="1600" b="1" dirty="0">
                <a:solidFill>
                  <a:schemeClr val="bg1"/>
                </a:solidFill>
                <a:sym typeface="Wingdings" panose="05000000000000000000" pitchFamily="2" charset="2"/>
              </a:rPr>
              <a:t>76</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31-77</a:t>
            </a:r>
            <a:r>
              <a:rPr lang="en-US" sz="1600" b="1" dirty="0">
                <a:solidFill>
                  <a:schemeClr val="bg1"/>
                </a:solidFill>
                <a:sym typeface="Wingdings" panose="05000000000000000000" pitchFamily="2" charset="2"/>
              </a:rPr>
              <a:t>b</a:t>
            </a:r>
            <a:r>
              <a:rPr lang="el-GR" sz="1600" b="1" dirty="0">
                <a:solidFill>
                  <a:schemeClr val="bg1"/>
                </a:solidFill>
                <a:sym typeface="Wingdings" panose="05000000000000000000" pitchFamily="2" charset="2"/>
              </a:rPr>
              <a:t>4)</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Μη γεωμετρικές ερωτήσεις (</a:t>
            </a:r>
            <a:r>
              <a:rPr lang="en-US" sz="1600" b="1" dirty="0">
                <a:solidFill>
                  <a:schemeClr val="bg1"/>
                </a:solidFill>
                <a:sym typeface="Wingdings" panose="05000000000000000000" pitchFamily="2" charset="2"/>
              </a:rPr>
              <a:t>A, XII, 77</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16-33</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«Εφαρμοσμένα» Μαθηματικά (Α, </a:t>
            </a:r>
            <a:r>
              <a:rPr lang="en-US" sz="1600" b="1" dirty="0">
                <a:solidFill>
                  <a:schemeClr val="bg1"/>
                </a:solidFill>
                <a:sym typeface="Wingdings" panose="05000000000000000000" pitchFamily="2" charset="2"/>
              </a:rPr>
              <a:t>XIII, 78</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32-79</a:t>
            </a:r>
            <a:r>
              <a:rPr lang="en-US" sz="1600" b="1" baseline="30000" dirty="0">
                <a:solidFill>
                  <a:schemeClr val="bg1"/>
                </a:solidFill>
                <a:sym typeface="Wingdings" panose="05000000000000000000" pitchFamily="2" charset="2"/>
              </a:rPr>
              <a:t>a</a:t>
            </a:r>
            <a:r>
              <a:rPr lang="en-US" sz="1600" b="1" dirty="0">
                <a:solidFill>
                  <a:schemeClr val="bg1"/>
                </a:solidFill>
                <a:sym typeface="Wingdings" panose="05000000000000000000" pitchFamily="2" charset="2"/>
              </a:rPr>
              <a:t>13</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1257300" lvl="2" indent="-342900">
              <a:lnSpc>
                <a:spcPct val="150000"/>
              </a:lnSpc>
              <a:buFont typeface="Arial" panose="020B0604020202020204" pitchFamily="34" charset="0"/>
              <a:buChar char="•"/>
            </a:pPr>
            <a:r>
              <a:rPr lang="el-GR" sz="1600" b="1" dirty="0">
                <a:solidFill>
                  <a:schemeClr val="bg1"/>
                </a:solidFill>
                <a:sym typeface="Wingdings" panose="05000000000000000000" pitchFamily="2" charset="2"/>
              </a:rPr>
              <a:t>Οι πλανήτες δεν λάμπουν επειδή είναι κοντά</a:t>
            </a:r>
          </a:p>
          <a:p>
            <a:pPr marL="1257300" lvl="2" indent="-342900">
              <a:lnSpc>
                <a:spcPct val="150000"/>
              </a:lnSpc>
              <a:buFont typeface="Arial" panose="020B0604020202020204" pitchFamily="34" charset="0"/>
              <a:buChar char="•"/>
            </a:pPr>
            <a:r>
              <a:rPr lang="el-GR" sz="1600" b="1" dirty="0">
                <a:solidFill>
                  <a:schemeClr val="bg1"/>
                </a:solidFill>
                <a:sym typeface="Wingdings" panose="05000000000000000000" pitchFamily="2" charset="2"/>
              </a:rPr>
              <a:t>Οι φάσεις του φεγγαριού οφείλονται στο σφαιρικό του σχήμα</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Καθολικές και μερικές αποδείξεις (</a:t>
            </a:r>
            <a:r>
              <a:rPr lang="en-US" sz="1600" b="1" dirty="0">
                <a:solidFill>
                  <a:schemeClr val="bg1"/>
                </a:solidFill>
                <a:sym typeface="Wingdings" panose="05000000000000000000" pitchFamily="2" charset="2"/>
              </a:rPr>
              <a:t>A, XXIII, 84b6-9, XXIV, 85</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20-31, 85</a:t>
            </a:r>
            <a:r>
              <a:rPr lang="en-US" sz="1600" b="1" dirty="0">
                <a:solidFill>
                  <a:schemeClr val="bg1"/>
                </a:solidFill>
                <a:sym typeface="Wingdings" panose="05000000000000000000" pitchFamily="2" charset="2"/>
              </a:rPr>
              <a:t>b4-15, 86</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22-30)</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Εξωτερικές γωνίες καμπυλόγραμμων σχημάτων (</a:t>
            </a:r>
            <a:r>
              <a:rPr lang="en-US" sz="1600" b="1" dirty="0">
                <a:solidFill>
                  <a:schemeClr val="bg1"/>
                </a:solidFill>
                <a:sym typeface="Wingdings" panose="05000000000000000000" pitchFamily="2" charset="2"/>
              </a:rPr>
              <a:t>A, XXIV, 85</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37-</a:t>
            </a:r>
            <a:r>
              <a:rPr lang="el-GR" sz="1600" b="1" dirty="0">
                <a:solidFill>
                  <a:schemeClr val="bg1"/>
                </a:solidFill>
                <a:sym typeface="Wingdings" panose="05000000000000000000" pitchFamily="2" charset="2"/>
              </a:rPr>
              <a:t>86</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a:t>
            </a:r>
            <a:endParaRPr lang="el-GR" sz="1600" dirty="0"/>
          </a:p>
        </p:txBody>
      </p:sp>
    </p:spTree>
    <p:extLst>
      <p:ext uri="{BB962C8B-B14F-4D97-AF65-F5344CB8AC3E}">
        <p14:creationId xmlns:p14="http://schemas.microsoft.com/office/powerpoint/2010/main" val="258439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r>
              <a:rPr lang="el-GR" sz="3200" b="1" dirty="0">
                <a:solidFill>
                  <a:schemeClr val="bg1"/>
                </a:solidFill>
                <a:sym typeface="Wingdings" panose="05000000000000000000" pitchFamily="2" charset="2"/>
              </a:rPr>
              <a:t>Τα μαθηματικά στα έργα του Αριστοτέλη</a:t>
            </a:r>
          </a:p>
          <a:p>
            <a:pPr algn="ctr"/>
            <a:r>
              <a:rPr lang="el-GR" b="1" dirty="0">
                <a:solidFill>
                  <a:schemeClr val="bg1"/>
                </a:solidFill>
                <a:sym typeface="Wingdings" panose="05000000000000000000" pitchFamily="2" charset="2"/>
              </a:rPr>
              <a:t>(Πηγή: </a:t>
            </a:r>
            <a:r>
              <a:rPr lang="en-US" b="1" dirty="0">
                <a:solidFill>
                  <a:schemeClr val="bg1"/>
                </a:solidFill>
                <a:sym typeface="Wingdings" panose="05000000000000000000" pitchFamily="2" charset="2"/>
              </a:rPr>
              <a:t>Sir Thomas Heath – Mathematics in Aristotle</a:t>
            </a:r>
            <a:r>
              <a:rPr lang="el-GR" b="1" dirty="0">
                <a:solidFill>
                  <a:schemeClr val="bg1"/>
                </a:solidFill>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3296816" y="1009184"/>
            <a:ext cx="3312368" cy="461665"/>
          </a:xfrm>
          <a:prstGeom prst="rect">
            <a:avLst/>
          </a:prstGeom>
          <a:noFill/>
        </p:spPr>
        <p:txBody>
          <a:bodyPr wrap="square">
            <a:spAutoFit/>
          </a:bodyPr>
          <a:lstStyle/>
          <a:p>
            <a:pPr algn="ctr"/>
            <a:r>
              <a:rPr lang="en-US" sz="2400" b="1" u="sng" dirty="0">
                <a:solidFill>
                  <a:schemeClr val="bg1"/>
                </a:solidFill>
                <a:sym typeface="Wingdings" panose="05000000000000000000" pitchFamily="2" charset="2"/>
              </a:rPr>
              <a:t> </a:t>
            </a:r>
            <a:r>
              <a:rPr lang="el-GR" sz="2400" b="1" u="sng" dirty="0">
                <a:solidFill>
                  <a:schemeClr val="bg1"/>
                </a:solidFill>
                <a:sym typeface="Wingdings" panose="05000000000000000000" pitchFamily="2" charset="2"/>
              </a:rPr>
              <a:t>ΑΝΑΛΥΤΙΚΑ ΥΣΤΕΡΑ</a:t>
            </a:r>
            <a:endParaRPr lang="el-GR" sz="2400" u="sng" dirty="0"/>
          </a:p>
        </p:txBody>
      </p:sp>
      <p:sp>
        <p:nvSpPr>
          <p:cNvPr id="7" name="TextBox 6">
            <a:extLst>
              <a:ext uri="{FF2B5EF4-FFF2-40B4-BE49-F238E27FC236}">
                <a16:creationId xmlns:a16="http://schemas.microsoft.com/office/drawing/2014/main" id="{4A4AC242-06FF-372D-D593-3F012A5FF15D}"/>
              </a:ext>
            </a:extLst>
          </p:cNvPr>
          <p:cNvSpPr txBox="1"/>
          <p:nvPr/>
        </p:nvSpPr>
        <p:spPr>
          <a:xfrm>
            <a:off x="776536" y="1707128"/>
            <a:ext cx="7632848" cy="115352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Ακρίβεια περιγραφής και προτεραιότητα επιστημών (</a:t>
            </a:r>
            <a:r>
              <a:rPr lang="en-US" sz="1600" b="1" dirty="0">
                <a:solidFill>
                  <a:schemeClr val="bg1"/>
                </a:solidFill>
                <a:sym typeface="Wingdings" panose="05000000000000000000" pitchFamily="2" charset="2"/>
              </a:rPr>
              <a:t>A, XXVII, </a:t>
            </a:r>
            <a:r>
              <a:rPr lang="el-GR" sz="1600" b="1" dirty="0">
                <a:solidFill>
                  <a:schemeClr val="bg1"/>
                </a:solidFill>
                <a:sym typeface="Wingdings" panose="05000000000000000000" pitchFamily="2" charset="2"/>
              </a:rPr>
              <a:t>87</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31-37)</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Περί ορισμού και απόδειξης (</a:t>
            </a:r>
            <a:r>
              <a:rPr lang="en-US" sz="1600" b="1" dirty="0">
                <a:solidFill>
                  <a:schemeClr val="bg1"/>
                </a:solidFill>
                <a:sym typeface="Wingdings" panose="05000000000000000000" pitchFamily="2" charset="2"/>
              </a:rPr>
              <a:t>B, III, </a:t>
            </a:r>
            <a:r>
              <a:rPr lang="el-GR" sz="1600" b="1" dirty="0">
                <a:solidFill>
                  <a:schemeClr val="bg1"/>
                </a:solidFill>
                <a:sym typeface="Wingdings" panose="05000000000000000000" pitchFamily="2" charset="2"/>
              </a:rPr>
              <a:t>90</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36-</a:t>
            </a:r>
            <a:r>
              <a:rPr lang="en-US" sz="1600" b="1" dirty="0">
                <a:solidFill>
                  <a:schemeClr val="bg1"/>
                </a:solidFill>
                <a:sym typeface="Wingdings" panose="05000000000000000000" pitchFamily="2" charset="2"/>
              </a:rPr>
              <a:t>b27, 90</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28-</a:t>
            </a:r>
            <a:r>
              <a:rPr lang="el-GR" sz="1600" b="1" dirty="0">
                <a:solidFill>
                  <a:schemeClr val="bg1"/>
                </a:solidFill>
                <a:sym typeface="Wingdings" panose="05000000000000000000" pitchFamily="2" charset="2"/>
              </a:rPr>
              <a:t>91</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6)</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Γωνία σε ημικύκλιο (Β, </a:t>
            </a:r>
            <a:r>
              <a:rPr lang="en-US" sz="1600" b="1" dirty="0">
                <a:solidFill>
                  <a:schemeClr val="bg1"/>
                </a:solidFill>
                <a:sym typeface="Wingdings" panose="05000000000000000000" pitchFamily="2" charset="2"/>
              </a:rPr>
              <a:t>VII,l </a:t>
            </a:r>
            <a:r>
              <a:rPr lang="el-GR" sz="1600" b="1" dirty="0">
                <a:solidFill>
                  <a:schemeClr val="bg1"/>
                </a:solidFill>
                <a:sym typeface="Wingdings" panose="05000000000000000000" pitchFamily="2" charset="2"/>
              </a:rPr>
              <a:t>94</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24-35)</a:t>
            </a:r>
            <a:endParaRPr lang="el-GR" sz="1600" dirty="0"/>
          </a:p>
        </p:txBody>
      </p:sp>
      <p:sp>
        <p:nvSpPr>
          <p:cNvPr id="2" name="TextBox 1">
            <a:extLst>
              <a:ext uri="{FF2B5EF4-FFF2-40B4-BE49-F238E27FC236}">
                <a16:creationId xmlns:a16="http://schemas.microsoft.com/office/drawing/2014/main" id="{3D53B638-1A55-D858-62F2-D42BD8588BE9}"/>
              </a:ext>
            </a:extLst>
          </p:cNvPr>
          <p:cNvSpPr txBox="1"/>
          <p:nvPr/>
        </p:nvSpPr>
        <p:spPr>
          <a:xfrm>
            <a:off x="3271647" y="2977444"/>
            <a:ext cx="3312368" cy="461665"/>
          </a:xfrm>
          <a:prstGeom prst="rect">
            <a:avLst/>
          </a:prstGeom>
          <a:noFill/>
        </p:spPr>
        <p:txBody>
          <a:bodyPr wrap="square">
            <a:spAutoFit/>
          </a:bodyPr>
          <a:lstStyle/>
          <a:p>
            <a:pPr algn="ctr"/>
            <a:r>
              <a:rPr lang="el-GR" sz="2400" b="1" u="sng" dirty="0">
                <a:solidFill>
                  <a:schemeClr val="bg1"/>
                </a:solidFill>
                <a:sym typeface="Wingdings" panose="05000000000000000000" pitchFamily="2" charset="2"/>
              </a:rPr>
              <a:t>ΣΟΦΙΣΤΙΚΟΙ ΕΛΕΓΧΟΙ</a:t>
            </a:r>
            <a:endParaRPr lang="el-GR" sz="2400" u="sng" dirty="0"/>
          </a:p>
        </p:txBody>
      </p:sp>
      <p:sp>
        <p:nvSpPr>
          <p:cNvPr id="3" name="TextBox 2">
            <a:extLst>
              <a:ext uri="{FF2B5EF4-FFF2-40B4-BE49-F238E27FC236}">
                <a16:creationId xmlns:a16="http://schemas.microsoft.com/office/drawing/2014/main" id="{DFA5E587-7E2C-3991-E38E-8259EA9E560E}"/>
              </a:ext>
            </a:extLst>
          </p:cNvPr>
          <p:cNvSpPr txBox="1"/>
          <p:nvPr/>
        </p:nvSpPr>
        <p:spPr>
          <a:xfrm>
            <a:off x="1352600" y="3439109"/>
            <a:ext cx="6702930" cy="41472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Βρύσωνας και ο τετραγωνισμός του κύκλου </a:t>
            </a:r>
            <a:r>
              <a:rPr lang="en-US" sz="1600" b="1" dirty="0">
                <a:solidFill>
                  <a:schemeClr val="bg1"/>
                </a:solidFill>
                <a:sym typeface="Wingdings" panose="05000000000000000000" pitchFamily="2" charset="2"/>
              </a:rPr>
              <a:t>(II, </a:t>
            </a:r>
            <a:r>
              <a:rPr lang="el-GR" sz="1600" b="1" dirty="0">
                <a:solidFill>
                  <a:schemeClr val="bg1"/>
                </a:solidFill>
                <a:sym typeface="Wingdings" panose="05000000000000000000" pitchFamily="2" charset="2"/>
              </a:rPr>
              <a:t>17</a:t>
            </a:r>
            <a:r>
              <a:rPr lang="en-US" sz="1600" b="1" dirty="0">
                <a:solidFill>
                  <a:schemeClr val="bg1"/>
                </a:solidFill>
                <a:sym typeface="Wingdings" panose="05000000000000000000" pitchFamily="2" charset="2"/>
              </a:rPr>
              <a:t>1b34-172</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7</a:t>
            </a:r>
            <a:r>
              <a:rPr lang="en-US" sz="1600" b="1" dirty="0">
                <a:solidFill>
                  <a:schemeClr val="bg1"/>
                </a:solidFill>
                <a:sym typeface="Wingdings" panose="05000000000000000000" pitchFamily="2" charset="2"/>
              </a:rPr>
              <a:t>)</a:t>
            </a:r>
            <a:endParaRPr lang="el-GR" sz="1600" dirty="0"/>
          </a:p>
        </p:txBody>
      </p:sp>
      <p:sp>
        <p:nvSpPr>
          <p:cNvPr id="6" name="TextBox 5">
            <a:extLst>
              <a:ext uri="{FF2B5EF4-FFF2-40B4-BE49-F238E27FC236}">
                <a16:creationId xmlns:a16="http://schemas.microsoft.com/office/drawing/2014/main" id="{03BAA2D3-E6D7-06B0-443A-7AA0AA4244B9}"/>
              </a:ext>
            </a:extLst>
          </p:cNvPr>
          <p:cNvSpPr txBox="1"/>
          <p:nvPr/>
        </p:nvSpPr>
        <p:spPr>
          <a:xfrm>
            <a:off x="3255832" y="4017569"/>
            <a:ext cx="3312368" cy="461665"/>
          </a:xfrm>
          <a:prstGeom prst="rect">
            <a:avLst/>
          </a:prstGeom>
          <a:noFill/>
        </p:spPr>
        <p:txBody>
          <a:bodyPr wrap="square">
            <a:spAutoFit/>
          </a:bodyPr>
          <a:lstStyle/>
          <a:p>
            <a:pPr algn="ctr"/>
            <a:r>
              <a:rPr lang="el-GR" sz="2400" b="1" u="sng" dirty="0">
                <a:solidFill>
                  <a:schemeClr val="bg1"/>
                </a:solidFill>
                <a:sym typeface="Wingdings" panose="05000000000000000000" pitchFamily="2" charset="2"/>
              </a:rPr>
              <a:t>ΤΟΠΙΚΑ</a:t>
            </a:r>
            <a:endParaRPr lang="el-GR" sz="2400" u="sng" dirty="0"/>
          </a:p>
        </p:txBody>
      </p:sp>
      <p:sp>
        <p:nvSpPr>
          <p:cNvPr id="8" name="TextBox 7">
            <a:extLst>
              <a:ext uri="{FF2B5EF4-FFF2-40B4-BE49-F238E27FC236}">
                <a16:creationId xmlns:a16="http://schemas.microsoft.com/office/drawing/2014/main" id="{D7577D05-A9FB-EA8C-1EBB-BEF483B78637}"/>
              </a:ext>
            </a:extLst>
          </p:cNvPr>
          <p:cNvSpPr txBox="1"/>
          <p:nvPr/>
        </p:nvSpPr>
        <p:spPr>
          <a:xfrm>
            <a:off x="1317438" y="4517061"/>
            <a:ext cx="7451986" cy="189218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Αδιαίρετες γραμμές (Δ, Ι, </a:t>
            </a:r>
            <a:r>
              <a:rPr lang="en-US" sz="1600" b="1" dirty="0">
                <a:solidFill>
                  <a:schemeClr val="bg1"/>
                </a:solidFill>
                <a:sym typeface="Wingdings" panose="05000000000000000000" pitchFamily="2" charset="2"/>
              </a:rPr>
              <a:t>121</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15-23</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Ορισμός αναλογιών ευθυγράμμων τμημάτων (Μ, ΙΙΙ, </a:t>
            </a:r>
            <a:r>
              <a:rPr lang="en-US" sz="1600" b="1" dirty="0">
                <a:solidFill>
                  <a:schemeClr val="bg1"/>
                </a:solidFill>
                <a:sym typeface="Wingdings" panose="05000000000000000000" pitchFamily="2" charset="2"/>
              </a:rPr>
              <a:t>158b29-</a:t>
            </a:r>
            <a:r>
              <a:rPr lang="el-GR" sz="1600" b="1" dirty="0">
                <a:solidFill>
                  <a:schemeClr val="bg1"/>
                </a:solidFill>
                <a:sym typeface="Wingdings" panose="05000000000000000000" pitchFamily="2" charset="2"/>
              </a:rPr>
              <a:t>159</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Ορισμός γραμμής, ΣΤ, </a:t>
            </a:r>
            <a:r>
              <a:rPr lang="en-US" sz="1600" b="1" dirty="0">
                <a:solidFill>
                  <a:schemeClr val="bg1"/>
                </a:solidFill>
                <a:sym typeface="Wingdings" panose="05000000000000000000" pitchFamily="2" charset="2"/>
              </a:rPr>
              <a:t>VI, </a:t>
            </a:r>
            <a:r>
              <a:rPr lang="el-GR" sz="1600" b="1" dirty="0">
                <a:solidFill>
                  <a:schemeClr val="bg1"/>
                </a:solidFill>
                <a:sym typeface="Wingdings" panose="05000000000000000000" pitchFamily="2" charset="2"/>
              </a:rPr>
              <a:t>143</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11-144</a:t>
            </a:r>
            <a:r>
              <a:rPr lang="en-US" sz="1600" b="1" baseline="30000" dirty="0">
                <a:solidFill>
                  <a:schemeClr val="bg1"/>
                </a:solidFill>
                <a:sym typeface="Wingdings" panose="05000000000000000000" pitchFamily="2" charset="2"/>
              </a:rPr>
              <a:t>a</a:t>
            </a:r>
            <a:r>
              <a:rPr lang="en-US" sz="1600" b="1" dirty="0">
                <a:solidFill>
                  <a:schemeClr val="bg1"/>
                </a:solidFill>
                <a:sym typeface="Wingdings" panose="05000000000000000000" pitchFamily="2" charset="2"/>
              </a:rPr>
              <a:t>4</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Ορισμός ευθείας γραμμής, ΣΤ, </a:t>
            </a:r>
            <a:r>
              <a:rPr lang="en-US" sz="1600" b="1" dirty="0">
                <a:solidFill>
                  <a:schemeClr val="bg1"/>
                </a:solidFill>
                <a:sym typeface="Wingdings" panose="05000000000000000000" pitchFamily="2" charset="2"/>
              </a:rPr>
              <a:t>X</a:t>
            </a:r>
            <a:r>
              <a:rPr lang="el-GR" sz="1600" b="1" dirty="0">
                <a:solidFill>
                  <a:schemeClr val="bg1"/>
                </a:solidFill>
                <a:sym typeface="Wingdings" panose="05000000000000000000" pitchFamily="2" charset="2"/>
              </a:rPr>
              <a:t>Ι, </a:t>
            </a:r>
            <a:r>
              <a:rPr lang="en-US" sz="1600" b="1" dirty="0">
                <a:solidFill>
                  <a:schemeClr val="bg1"/>
                </a:solidFill>
                <a:sym typeface="Wingdings" panose="05000000000000000000" pitchFamily="2" charset="2"/>
              </a:rPr>
              <a:t>148</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23, 32</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Πίνακας πολλαπλασιασμού, </a:t>
            </a:r>
            <a:r>
              <a:rPr lang="en-US" sz="1600" b="1" dirty="0">
                <a:solidFill>
                  <a:schemeClr val="bg1"/>
                </a:solidFill>
                <a:sym typeface="Wingdings" panose="05000000000000000000" pitchFamily="2" charset="2"/>
              </a:rPr>
              <a:t>H, XIV, 163</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17-28</a:t>
            </a:r>
            <a:endParaRPr lang="el-GR" sz="1600" dirty="0"/>
          </a:p>
        </p:txBody>
      </p:sp>
    </p:spTree>
    <p:extLst>
      <p:ext uri="{BB962C8B-B14F-4D97-AF65-F5344CB8AC3E}">
        <p14:creationId xmlns:p14="http://schemas.microsoft.com/office/powerpoint/2010/main" val="371041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r>
              <a:rPr lang="el-GR" sz="3200" b="1" dirty="0">
                <a:solidFill>
                  <a:schemeClr val="bg1"/>
                </a:solidFill>
                <a:sym typeface="Wingdings" panose="05000000000000000000" pitchFamily="2" charset="2"/>
              </a:rPr>
              <a:t>Τα μαθηματικά στα έργα του Αριστοτέλη</a:t>
            </a:r>
          </a:p>
          <a:p>
            <a:pPr algn="ctr"/>
            <a:r>
              <a:rPr lang="el-GR" b="1" dirty="0">
                <a:solidFill>
                  <a:schemeClr val="bg1"/>
                </a:solidFill>
                <a:sym typeface="Wingdings" panose="05000000000000000000" pitchFamily="2" charset="2"/>
              </a:rPr>
              <a:t>(Πηγή: </a:t>
            </a:r>
            <a:r>
              <a:rPr lang="en-US" b="1" dirty="0">
                <a:solidFill>
                  <a:schemeClr val="bg1"/>
                </a:solidFill>
                <a:sym typeface="Wingdings" panose="05000000000000000000" pitchFamily="2" charset="2"/>
              </a:rPr>
              <a:t>Sir Thomas Heath – Mathematics in Aristotle</a:t>
            </a:r>
            <a:r>
              <a:rPr lang="el-GR" b="1" dirty="0">
                <a:solidFill>
                  <a:schemeClr val="bg1"/>
                </a:solidFill>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3296816" y="1009184"/>
            <a:ext cx="3312368" cy="461665"/>
          </a:xfrm>
          <a:prstGeom prst="rect">
            <a:avLst/>
          </a:prstGeom>
          <a:noFill/>
        </p:spPr>
        <p:txBody>
          <a:bodyPr wrap="square">
            <a:spAutoFit/>
          </a:bodyPr>
          <a:lstStyle/>
          <a:p>
            <a:pPr algn="ctr"/>
            <a:r>
              <a:rPr lang="en-US" sz="2400" b="1" u="sng" dirty="0">
                <a:solidFill>
                  <a:schemeClr val="bg1"/>
                </a:solidFill>
                <a:sym typeface="Wingdings" panose="05000000000000000000" pitchFamily="2" charset="2"/>
              </a:rPr>
              <a:t> </a:t>
            </a:r>
            <a:r>
              <a:rPr lang="el-GR" sz="2400" b="1" u="sng" dirty="0">
                <a:solidFill>
                  <a:schemeClr val="bg1"/>
                </a:solidFill>
                <a:sym typeface="Wingdings" panose="05000000000000000000" pitchFamily="2" charset="2"/>
              </a:rPr>
              <a:t>ΦΥΣΙΚΗ ΑΚΡΟΑΣΗ</a:t>
            </a:r>
            <a:endParaRPr lang="el-GR" sz="2400" u="sng" dirty="0"/>
          </a:p>
        </p:txBody>
      </p:sp>
      <p:sp>
        <p:nvSpPr>
          <p:cNvPr id="7" name="TextBox 6">
            <a:extLst>
              <a:ext uri="{FF2B5EF4-FFF2-40B4-BE49-F238E27FC236}">
                <a16:creationId xmlns:a16="http://schemas.microsoft.com/office/drawing/2014/main" id="{4A4AC242-06FF-372D-D593-3F012A5FF15D}"/>
              </a:ext>
            </a:extLst>
          </p:cNvPr>
          <p:cNvSpPr txBox="1"/>
          <p:nvPr/>
        </p:nvSpPr>
        <p:spPr>
          <a:xfrm>
            <a:off x="560512" y="1707128"/>
            <a:ext cx="8928992" cy="484607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Τετραγωνισμός του κύκλου (Ιπποκράτης, Αντιφώντας, Βρύσωνας, Α, ΙΙ, 185</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14-17)</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Πράγματα γνωστά σε μας και στην φύση (ορισμός κύκλου), Α, ΙΙ, 184</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10-</a:t>
            </a:r>
            <a:r>
              <a:rPr lang="en-US" sz="1600" b="1" dirty="0">
                <a:solidFill>
                  <a:schemeClr val="bg1"/>
                </a:solidFill>
                <a:sym typeface="Wingdings" panose="05000000000000000000" pitchFamily="2" charset="2"/>
              </a:rPr>
              <a:t>b</a:t>
            </a:r>
            <a:r>
              <a:rPr lang="el-GR" sz="1600" b="1" dirty="0">
                <a:solidFill>
                  <a:schemeClr val="bg1"/>
                </a:solidFill>
                <a:sym typeface="Wingdings" panose="05000000000000000000" pitchFamily="2" charset="2"/>
              </a:rPr>
              <a:t>12</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Σχέση φυσικής και μαθηματικών, Β ΙΙ, 193</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22-194</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15</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Η αναγκαιότητα στα μαθηματικά, </a:t>
            </a:r>
            <a:r>
              <a:rPr lang="en-US" sz="1600" b="1" dirty="0">
                <a:solidFill>
                  <a:schemeClr val="bg1"/>
                </a:solidFill>
                <a:sym typeface="Wingdings" panose="05000000000000000000" pitchFamily="2" charset="2"/>
              </a:rPr>
              <a:t>B, IX, </a:t>
            </a:r>
            <a:r>
              <a:rPr lang="el-GR" sz="1600" b="1" dirty="0">
                <a:solidFill>
                  <a:schemeClr val="bg1"/>
                </a:solidFill>
                <a:sym typeface="Wingdings" panose="05000000000000000000" pitchFamily="2" charset="2"/>
              </a:rPr>
              <a:t>200</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15-19</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Περί γνώμονα, Γ, </a:t>
            </a:r>
            <a:r>
              <a:rPr lang="en-US" sz="1600" b="1" dirty="0">
                <a:solidFill>
                  <a:schemeClr val="bg1"/>
                </a:solidFill>
                <a:sym typeface="Wingdings" panose="05000000000000000000" pitchFamily="2" charset="2"/>
              </a:rPr>
              <a:t>IV, </a:t>
            </a:r>
            <a:r>
              <a:rPr lang="el-GR" sz="1600" b="1" dirty="0">
                <a:solidFill>
                  <a:schemeClr val="bg1"/>
                </a:solidFill>
                <a:sym typeface="Wingdings" panose="05000000000000000000" pitchFamily="2" charset="2"/>
              </a:rPr>
              <a:t>213</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10-15</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Άπειρο, Γ, </a:t>
            </a:r>
            <a:r>
              <a:rPr lang="en-US" sz="1600" b="1" dirty="0">
                <a:solidFill>
                  <a:schemeClr val="bg1"/>
                </a:solidFill>
                <a:sym typeface="Wingdings" panose="05000000000000000000" pitchFamily="2" charset="2"/>
              </a:rPr>
              <a:t>IV (203b15-39, 204</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2-7</a:t>
            </a:r>
            <a:r>
              <a:rPr lang="en-US" sz="1600" b="1" dirty="0">
                <a:solidFill>
                  <a:schemeClr val="bg1"/>
                </a:solidFill>
                <a:sym typeface="Wingdings" panose="05000000000000000000" pitchFamily="2" charset="2"/>
              </a:rPr>
              <a:t>)</a:t>
            </a:r>
            <a:r>
              <a:rPr lang="el-GR" sz="1600" b="1" dirty="0">
                <a:solidFill>
                  <a:schemeClr val="bg1"/>
                </a:solidFill>
                <a:sym typeface="Wingdings" panose="05000000000000000000" pitchFamily="2" charset="2"/>
              </a:rPr>
              <a:t>, </a:t>
            </a:r>
            <a:r>
              <a:rPr lang="en-US" sz="1600" b="1" dirty="0">
                <a:solidFill>
                  <a:schemeClr val="bg1"/>
                </a:solidFill>
                <a:sym typeface="Wingdings" panose="05000000000000000000" pitchFamily="2" charset="2"/>
              </a:rPr>
              <a:t>V (</a:t>
            </a:r>
            <a:r>
              <a:rPr lang="el-GR" sz="1600" b="1" dirty="0">
                <a:solidFill>
                  <a:schemeClr val="bg1"/>
                </a:solidFill>
                <a:sym typeface="Wingdings" panose="05000000000000000000" pitchFamily="2" charset="2"/>
              </a:rPr>
              <a:t>204</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34-</a:t>
            </a:r>
            <a:r>
              <a:rPr lang="en-US" sz="1600" b="1" dirty="0">
                <a:solidFill>
                  <a:schemeClr val="bg1"/>
                </a:solidFill>
                <a:sym typeface="Wingdings" panose="05000000000000000000" pitchFamily="2" charset="2"/>
              </a:rPr>
              <a:t>b4), </a:t>
            </a:r>
            <a:br>
              <a:rPr lang="en-US" sz="1600" b="1" dirty="0">
                <a:solidFill>
                  <a:schemeClr val="bg1"/>
                </a:solidFill>
                <a:sym typeface="Wingdings" panose="05000000000000000000" pitchFamily="2" charset="2"/>
              </a:rPr>
            </a:br>
            <a:r>
              <a:rPr lang="en-US" sz="1600" b="1" dirty="0">
                <a:solidFill>
                  <a:schemeClr val="bg1"/>
                </a:solidFill>
                <a:sym typeface="Wingdings" panose="05000000000000000000" pitchFamily="2" charset="2"/>
              </a:rPr>
              <a:t>                  VI (206</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9-</a:t>
            </a:r>
            <a:r>
              <a:rPr lang="en-US" sz="1600" b="1" dirty="0">
                <a:solidFill>
                  <a:schemeClr val="bg1"/>
                </a:solidFill>
                <a:sym typeface="Wingdings" panose="05000000000000000000" pitchFamily="2" charset="2"/>
              </a:rPr>
              <a:t>b</a:t>
            </a:r>
            <a:r>
              <a:rPr lang="el-GR" sz="1600" b="1" dirty="0">
                <a:solidFill>
                  <a:schemeClr val="bg1"/>
                </a:solidFill>
                <a:sym typeface="Wingdings" panose="05000000000000000000" pitchFamily="2" charset="2"/>
              </a:rPr>
              <a:t>27,206</a:t>
            </a:r>
            <a:r>
              <a:rPr lang="en-US" sz="1600" b="1" dirty="0">
                <a:solidFill>
                  <a:schemeClr val="bg1"/>
                </a:solidFill>
                <a:sym typeface="Wingdings" panose="05000000000000000000" pitchFamily="2" charset="2"/>
              </a:rPr>
              <a:t>b33-207</a:t>
            </a:r>
            <a:r>
              <a:rPr lang="el-GR" sz="1600" b="1" baseline="30000" dirty="0">
                <a:solidFill>
                  <a:schemeClr val="bg1"/>
                </a:solidFill>
                <a:sym typeface="Wingdings" panose="05000000000000000000" pitchFamily="2" charset="2"/>
              </a:rPr>
              <a:t>α</a:t>
            </a:r>
            <a:r>
              <a:rPr lang="en-US" sz="1600" b="1" dirty="0">
                <a:solidFill>
                  <a:schemeClr val="bg1"/>
                </a:solidFill>
                <a:sym typeface="Wingdings" panose="05000000000000000000" pitchFamily="2" charset="2"/>
              </a:rPr>
              <a:t>2), VII (</a:t>
            </a:r>
            <a:r>
              <a:rPr lang="el-GR" sz="1600" b="1" dirty="0">
                <a:solidFill>
                  <a:schemeClr val="bg1"/>
                </a:solidFill>
                <a:sym typeface="Wingdings" panose="05000000000000000000" pitchFamily="2" charset="2"/>
              </a:rPr>
              <a:t>207</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33-</a:t>
            </a:r>
            <a:r>
              <a:rPr lang="en-US" sz="1600" b="1" dirty="0">
                <a:solidFill>
                  <a:schemeClr val="bg1"/>
                </a:solidFill>
                <a:sym typeface="Wingdings" panose="05000000000000000000" pitchFamily="2" charset="2"/>
              </a:rPr>
              <a:t>b34, 20</a:t>
            </a:r>
            <a:r>
              <a:rPr lang="el-GR" sz="1600" b="1" dirty="0">
                <a:solidFill>
                  <a:schemeClr val="bg1"/>
                </a:solidFill>
                <a:sym typeface="Wingdings" panose="05000000000000000000" pitchFamily="2" charset="2"/>
              </a:rPr>
              <a:t>8</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14-22</a:t>
            </a:r>
            <a:r>
              <a:rPr lang="en-US" sz="1600" b="1" dirty="0">
                <a:solidFill>
                  <a:schemeClr val="bg1"/>
                </a:solidFill>
                <a:sym typeface="Wingdings" panose="05000000000000000000" pitchFamily="2" charset="2"/>
              </a:rPr>
              <a:t>)</a:t>
            </a:r>
            <a:endParaRPr lang="el-GR"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Τόπος, Δ, Ι, 208</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27-209</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30</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Κενό και κίνηση Δ, </a:t>
            </a:r>
            <a:r>
              <a:rPr lang="en-US" sz="1600" b="1" dirty="0">
                <a:solidFill>
                  <a:schemeClr val="bg1"/>
                </a:solidFill>
                <a:sym typeface="Wingdings" panose="05000000000000000000" pitchFamily="2" charset="2"/>
              </a:rPr>
              <a:t>VIII (215</a:t>
            </a:r>
            <a:r>
              <a:rPr lang="en-US" sz="1600" b="1" baseline="30000" dirty="0">
                <a:solidFill>
                  <a:schemeClr val="bg1"/>
                </a:solidFill>
                <a:sym typeface="Wingdings" panose="05000000000000000000" pitchFamily="2" charset="2"/>
              </a:rPr>
              <a:t>a</a:t>
            </a:r>
            <a:r>
              <a:rPr lang="en-US" sz="1600" b="1" dirty="0">
                <a:solidFill>
                  <a:schemeClr val="bg1"/>
                </a:solidFill>
                <a:sym typeface="Wingdings" panose="05000000000000000000" pitchFamily="2" charset="2"/>
              </a:rPr>
              <a:t>14-22, 215</a:t>
            </a:r>
            <a:r>
              <a:rPr lang="en-US" sz="1600" b="1" baseline="30000" dirty="0">
                <a:solidFill>
                  <a:schemeClr val="bg1"/>
                </a:solidFill>
                <a:sym typeface="Wingdings" panose="05000000000000000000" pitchFamily="2" charset="2"/>
              </a:rPr>
              <a:t>a</a:t>
            </a:r>
            <a:r>
              <a:rPr lang="en-US" sz="1600" b="1" dirty="0">
                <a:solidFill>
                  <a:schemeClr val="bg1"/>
                </a:solidFill>
                <a:sym typeface="Wingdings" panose="05000000000000000000" pitchFamily="2" charset="2"/>
              </a:rPr>
              <a:t>24-b10, 215</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12-22, 215</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22-216</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11,216</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11-21</a:t>
            </a:r>
            <a:r>
              <a:rPr lang="en-US" sz="1600" b="1" dirty="0">
                <a:solidFill>
                  <a:schemeClr val="bg1"/>
                </a:solidFill>
                <a:sym typeface="Wingdings" panose="05000000000000000000" pitchFamily="2" charset="2"/>
              </a:rPr>
              <a:t>) </a:t>
            </a:r>
            <a:endParaRPr lang="el-GR"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Χρόνος, Δ, Χ (218</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6-8), ΧΙ (219</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11-15, </a:t>
            </a:r>
            <a:r>
              <a:rPr lang="el-GR" sz="1600" b="1" dirty="0">
                <a:solidFill>
                  <a:schemeClr val="bg1"/>
                </a:solidFill>
                <a:sym typeface="Wingdings" panose="05000000000000000000" pitchFamily="2" charset="2"/>
              </a:rPr>
              <a:t>220</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4-13, 18-21)</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Μαζί, σε επαφή, διαδοχικά, συνεχή στον χώρο και στον χρόνο, Ε, ΙΙΙ (226</a:t>
            </a:r>
            <a:r>
              <a:rPr lang="en-US" sz="1600" b="1" dirty="0">
                <a:solidFill>
                  <a:schemeClr val="bg1"/>
                </a:solidFill>
                <a:sym typeface="Wingdings" panose="05000000000000000000" pitchFamily="2" charset="2"/>
              </a:rPr>
              <a:t>b21-22, 23,</a:t>
            </a:r>
            <a:br>
              <a:rPr lang="en-US" sz="1600" b="1" dirty="0">
                <a:solidFill>
                  <a:schemeClr val="bg1"/>
                </a:solidFill>
                <a:sym typeface="Wingdings" panose="05000000000000000000" pitchFamily="2" charset="2"/>
              </a:rPr>
            </a:br>
            <a:r>
              <a:rPr lang="en-US" sz="1600" b="1" dirty="0">
                <a:solidFill>
                  <a:schemeClr val="bg1"/>
                </a:solidFill>
                <a:sym typeface="Wingdings" panose="05000000000000000000" pitchFamily="2" charset="2"/>
              </a:rPr>
              <a:t>                226b34-227</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7, 227</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10-32)</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Η κίνηση είναι μία και συνεχής (ομαλή κίνηση), Ε, </a:t>
            </a:r>
            <a:r>
              <a:rPr lang="en-US" sz="1600" b="1" dirty="0">
                <a:solidFill>
                  <a:schemeClr val="bg1"/>
                </a:solidFill>
                <a:sym typeface="Wingdings" panose="05000000000000000000" pitchFamily="2" charset="2"/>
              </a:rPr>
              <a:t>IV (228b1-5, 228b15-25)</a:t>
            </a:r>
          </a:p>
        </p:txBody>
      </p:sp>
    </p:spTree>
    <p:extLst>
      <p:ext uri="{BB962C8B-B14F-4D97-AF65-F5344CB8AC3E}">
        <p14:creationId xmlns:p14="http://schemas.microsoft.com/office/powerpoint/2010/main" val="382366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r>
              <a:rPr lang="el-GR" sz="3200" b="1" dirty="0">
                <a:solidFill>
                  <a:schemeClr val="bg1"/>
                </a:solidFill>
                <a:sym typeface="Wingdings" panose="05000000000000000000" pitchFamily="2" charset="2"/>
              </a:rPr>
              <a:t>Τα μαθηματικά στα έργα του Αριστοτέλη</a:t>
            </a:r>
          </a:p>
          <a:p>
            <a:pPr algn="ctr"/>
            <a:r>
              <a:rPr lang="el-GR" b="1" dirty="0">
                <a:solidFill>
                  <a:schemeClr val="bg1"/>
                </a:solidFill>
                <a:sym typeface="Wingdings" panose="05000000000000000000" pitchFamily="2" charset="2"/>
              </a:rPr>
              <a:t>(Πηγή: </a:t>
            </a:r>
            <a:r>
              <a:rPr lang="en-US" b="1" dirty="0">
                <a:solidFill>
                  <a:schemeClr val="bg1"/>
                </a:solidFill>
                <a:sym typeface="Wingdings" panose="05000000000000000000" pitchFamily="2" charset="2"/>
              </a:rPr>
              <a:t>Sir Thomas Heath – Mathematics in Aristotle</a:t>
            </a:r>
            <a:r>
              <a:rPr lang="el-GR" b="1" dirty="0">
                <a:solidFill>
                  <a:schemeClr val="bg1"/>
                </a:solidFill>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3296816" y="1009184"/>
            <a:ext cx="3312368" cy="461665"/>
          </a:xfrm>
          <a:prstGeom prst="rect">
            <a:avLst/>
          </a:prstGeom>
          <a:noFill/>
        </p:spPr>
        <p:txBody>
          <a:bodyPr wrap="square">
            <a:spAutoFit/>
          </a:bodyPr>
          <a:lstStyle/>
          <a:p>
            <a:pPr algn="ctr"/>
            <a:r>
              <a:rPr lang="en-US" sz="2400" b="1" u="sng" dirty="0">
                <a:solidFill>
                  <a:schemeClr val="bg1"/>
                </a:solidFill>
                <a:sym typeface="Wingdings" panose="05000000000000000000" pitchFamily="2" charset="2"/>
              </a:rPr>
              <a:t> </a:t>
            </a:r>
            <a:r>
              <a:rPr lang="el-GR" sz="2400" b="1" u="sng" dirty="0">
                <a:solidFill>
                  <a:schemeClr val="bg1"/>
                </a:solidFill>
                <a:sym typeface="Wingdings" panose="05000000000000000000" pitchFamily="2" charset="2"/>
              </a:rPr>
              <a:t>ΦΥΣΙΚΗ ΑΚΡΟΑΣΗ</a:t>
            </a:r>
            <a:endParaRPr lang="el-GR" sz="2400" u="sng" dirty="0"/>
          </a:p>
        </p:txBody>
      </p:sp>
      <p:sp>
        <p:nvSpPr>
          <p:cNvPr id="7" name="TextBox 6">
            <a:extLst>
              <a:ext uri="{FF2B5EF4-FFF2-40B4-BE49-F238E27FC236}">
                <a16:creationId xmlns:a16="http://schemas.microsoft.com/office/drawing/2014/main" id="{4A4AC242-06FF-372D-D593-3F012A5FF15D}"/>
              </a:ext>
            </a:extLst>
          </p:cNvPr>
          <p:cNvSpPr txBox="1"/>
          <p:nvPr/>
        </p:nvSpPr>
        <p:spPr>
          <a:xfrm>
            <a:off x="200472" y="1628800"/>
            <a:ext cx="9505056" cy="410740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Διαιρετή κίνηση και απειροστό, Ζήνων, ΣΤ, Ι (</a:t>
            </a:r>
            <a:r>
              <a:rPr lang="en-US" sz="1600" b="1" dirty="0">
                <a:solidFill>
                  <a:schemeClr val="bg1"/>
                </a:solidFill>
                <a:sym typeface="Wingdings" panose="05000000000000000000" pitchFamily="2" charset="2"/>
              </a:rPr>
              <a:t>231</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21-232</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22), ΙΙ (</a:t>
            </a:r>
            <a:r>
              <a:rPr lang="en-US" sz="1600" b="1" dirty="0">
                <a:solidFill>
                  <a:schemeClr val="bg1"/>
                </a:solidFill>
                <a:sym typeface="Wingdings" panose="05000000000000000000" pitchFamily="2" charset="2"/>
              </a:rPr>
              <a:t>23</a:t>
            </a:r>
            <a:r>
              <a:rPr lang="el-GR" sz="1600" b="1" dirty="0">
                <a:solidFill>
                  <a:schemeClr val="bg1"/>
                </a:solidFill>
                <a:sym typeface="Wingdings" panose="05000000000000000000" pitchFamily="2" charset="2"/>
              </a:rPr>
              <a:t>2</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23-</a:t>
            </a:r>
            <a:r>
              <a:rPr lang="en-US" sz="1600" b="1" dirty="0">
                <a:solidFill>
                  <a:schemeClr val="bg1"/>
                </a:solidFill>
                <a:sym typeface="Wingdings" panose="05000000000000000000" pitchFamily="2" charset="2"/>
              </a:rPr>
              <a:t>b20</a:t>
            </a:r>
            <a:r>
              <a:rPr lang="el-GR" sz="1600" b="1" dirty="0">
                <a:solidFill>
                  <a:schemeClr val="bg1"/>
                </a:solidFill>
                <a:sym typeface="Wingdings" panose="05000000000000000000" pitchFamily="2" charset="2"/>
              </a:rPr>
              <a:t>)</a:t>
            </a:r>
            <a:br>
              <a:rPr lang="en-US" sz="1600" b="1" dirty="0">
                <a:solidFill>
                  <a:schemeClr val="bg1"/>
                </a:solidFill>
                <a:sym typeface="Wingdings" panose="05000000000000000000" pitchFamily="2" charset="2"/>
              </a:rPr>
            </a:br>
            <a:r>
              <a:rPr lang="en-US" sz="1600" b="1" dirty="0">
                <a:solidFill>
                  <a:schemeClr val="bg1"/>
                </a:solidFill>
                <a:sym typeface="Wingdings" panose="05000000000000000000" pitchFamily="2" charset="2"/>
              </a:rPr>
              <a:t>                                   VIII (239</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27-</a:t>
            </a:r>
            <a:r>
              <a:rPr lang="en-US" sz="1600" b="1" dirty="0">
                <a:solidFill>
                  <a:schemeClr val="bg1"/>
                </a:solidFill>
                <a:sym typeface="Wingdings" panose="05000000000000000000" pitchFamily="2" charset="2"/>
              </a:rPr>
              <a:t>b4)  </a:t>
            </a:r>
            <a:r>
              <a:rPr lang="el-GR" sz="1600" b="1" dirty="0">
                <a:solidFill>
                  <a:schemeClr val="bg1"/>
                </a:solidFill>
                <a:sym typeface="Wingdings" panose="05000000000000000000" pitchFamily="2" charset="2"/>
              </a:rPr>
              <a:t>, ΙΧ (</a:t>
            </a:r>
            <a:r>
              <a:rPr lang="en-US" sz="1600" b="1" dirty="0">
                <a:solidFill>
                  <a:schemeClr val="bg1"/>
                </a:solidFill>
                <a:sym typeface="Wingdings" panose="05000000000000000000" pitchFamily="2" charset="2"/>
              </a:rPr>
              <a:t>239</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5-9, 239</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33-240</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18)</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Κίνηση σε κύκλο και σε ευθεία γραμμή, Ζ, </a:t>
            </a:r>
            <a:r>
              <a:rPr lang="en-US" sz="1600" b="1" dirty="0">
                <a:solidFill>
                  <a:schemeClr val="bg1"/>
                </a:solidFill>
                <a:sym typeface="Wingdings" panose="05000000000000000000" pitchFamily="2" charset="2"/>
              </a:rPr>
              <a:t>IV</a:t>
            </a:r>
            <a:r>
              <a:rPr lang="el-GR" sz="1600" b="1" dirty="0">
                <a:solidFill>
                  <a:schemeClr val="bg1"/>
                </a:solidFill>
                <a:sym typeface="Wingdings" panose="05000000000000000000" pitchFamily="2" charset="2"/>
              </a:rPr>
              <a:t> (248</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10-13, 18-</a:t>
            </a:r>
            <a:r>
              <a:rPr lang="en-US" sz="1600" b="1" dirty="0">
                <a:solidFill>
                  <a:schemeClr val="bg1"/>
                </a:solidFill>
                <a:sym typeface="Wingdings" panose="05000000000000000000" pitchFamily="2" charset="2"/>
              </a:rPr>
              <a:t>b7, </a:t>
            </a:r>
            <a:endParaRPr lang="el-GR"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                                                     </a:t>
            </a:r>
            <a:r>
              <a:rPr lang="en-US" sz="1600" b="1" dirty="0">
                <a:solidFill>
                  <a:schemeClr val="bg1"/>
                </a:solidFill>
                <a:sym typeface="Wingdings" panose="05000000000000000000" pitchFamily="2" charset="2"/>
              </a:rPr>
              <a:t>b10-12, </a:t>
            </a:r>
            <a:r>
              <a:rPr lang="el-GR" sz="1600" b="1" dirty="0">
                <a:solidFill>
                  <a:schemeClr val="bg1"/>
                </a:solidFill>
                <a:sym typeface="Wingdings" panose="05000000000000000000" pitchFamily="2" charset="2"/>
              </a:rPr>
              <a:t>249</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8-13, 249</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13-17)</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Κίνηση που προκαλείται από διαφορετικές δυνάμεις, Ζ, </a:t>
            </a:r>
            <a:r>
              <a:rPr lang="en-US" sz="1600" b="1" dirty="0">
                <a:solidFill>
                  <a:schemeClr val="bg1"/>
                </a:solidFill>
                <a:sym typeface="Wingdings" panose="05000000000000000000" pitchFamily="2" charset="2"/>
              </a:rPr>
              <a:t>V, </a:t>
            </a:r>
            <a:r>
              <a:rPr lang="el-GR" sz="1600" b="1" dirty="0">
                <a:solidFill>
                  <a:schemeClr val="bg1"/>
                </a:solidFill>
                <a:sym typeface="Wingdings" panose="05000000000000000000" pitchFamily="2" charset="2"/>
              </a:rPr>
              <a:t>24</a:t>
            </a:r>
            <a:r>
              <a:rPr lang="en-US" sz="1600" b="1" dirty="0">
                <a:solidFill>
                  <a:schemeClr val="bg1"/>
                </a:solidFill>
                <a:sym typeface="Wingdings" panose="05000000000000000000" pitchFamily="2" charset="2"/>
              </a:rPr>
              <a:t>9</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27-</a:t>
            </a:r>
            <a:r>
              <a:rPr lang="el-GR" sz="1600" b="1" dirty="0">
                <a:solidFill>
                  <a:schemeClr val="bg1"/>
                </a:solidFill>
                <a:sym typeface="Wingdings" panose="05000000000000000000" pitchFamily="2" charset="2"/>
              </a:rPr>
              <a:t>250</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27</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Κυκλική και ευθύγραμμη κίνηση, διχοτομία Ζήνωνα, Η, </a:t>
            </a:r>
            <a:r>
              <a:rPr lang="en-US" sz="1600" b="1" dirty="0">
                <a:solidFill>
                  <a:schemeClr val="bg1"/>
                </a:solidFill>
                <a:sym typeface="Wingdings" panose="05000000000000000000" pitchFamily="2" charset="2"/>
              </a:rPr>
              <a:t>VIII </a:t>
            </a:r>
            <a:endParaRPr lang="el-GR"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                                           </a:t>
            </a:r>
            <a:r>
              <a:rPr lang="en-US" sz="1600" b="1" dirty="0">
                <a:solidFill>
                  <a:schemeClr val="bg1"/>
                </a:solidFill>
                <a:sym typeface="Wingdings" panose="05000000000000000000" pitchFamily="2" charset="2"/>
              </a:rPr>
              <a:t>(261b27-2</a:t>
            </a:r>
            <a:r>
              <a:rPr lang="el-GR" sz="1600" b="1" dirty="0">
                <a:solidFill>
                  <a:schemeClr val="bg1"/>
                </a:solidFill>
                <a:sym typeface="Wingdings" panose="05000000000000000000" pitchFamily="2" charset="2"/>
              </a:rPr>
              <a:t>62</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5, 262</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12-β4, 262</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21-</a:t>
            </a:r>
            <a:r>
              <a:rPr lang="el-GR" sz="1600" b="1" dirty="0">
                <a:solidFill>
                  <a:schemeClr val="bg1"/>
                </a:solidFill>
                <a:sym typeface="Wingdings" panose="05000000000000000000" pitchFamily="2" charset="2"/>
              </a:rPr>
              <a:t>263</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1, 263</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4-</a:t>
            </a:r>
            <a:r>
              <a:rPr lang="en-US" sz="1600" b="1" dirty="0">
                <a:solidFill>
                  <a:schemeClr val="bg1"/>
                </a:solidFill>
                <a:sym typeface="Wingdings" panose="05000000000000000000" pitchFamily="2" charset="2"/>
              </a:rPr>
              <a:t>b7)</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Ένα πεπερασμένο κινούν δεν μπορεί να προκαλέσει κίνηση για άπειρο χρόνο </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                                           (Η, Χ, 266</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12-24, </a:t>
            </a:r>
            <a:r>
              <a:rPr lang="en-US" sz="1600" b="1" dirty="0">
                <a:solidFill>
                  <a:schemeClr val="bg1"/>
                </a:solidFill>
                <a:sym typeface="Wingdings" panose="05000000000000000000" pitchFamily="2" charset="2"/>
              </a:rPr>
              <a:t>b6-24</a:t>
            </a:r>
            <a:r>
              <a:rPr lang="el-GR" sz="1600" b="1" dirty="0">
                <a:solidFill>
                  <a:schemeClr val="bg1"/>
                </a:solidFill>
                <a:sym typeface="Wingdings" panose="05000000000000000000" pitchFamily="2" charset="2"/>
              </a:rPr>
              <a:t>)</a:t>
            </a:r>
            <a:endParaRPr lang="en-US" sz="1600" b="1" dirty="0">
              <a:solidFill>
                <a:schemeClr val="bg1"/>
              </a:solidFill>
              <a:sym typeface="Wingdings" panose="05000000000000000000" pitchFamily="2" charset="2"/>
            </a:endParaRP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Βλήματα (κίνηση σωματιδίων που ρίπτονται), αντιπερίσπαση, Η, Χ, </a:t>
            </a:r>
            <a:r>
              <a:rPr lang="en-US" sz="1600" b="1" dirty="0">
                <a:solidFill>
                  <a:schemeClr val="bg1"/>
                </a:solidFill>
                <a:sym typeface="Wingdings" panose="05000000000000000000" pitchFamily="2" charset="2"/>
              </a:rPr>
              <a:t>266</a:t>
            </a:r>
            <a:r>
              <a:rPr lang="en-US" sz="1600" b="1" baseline="30000" dirty="0">
                <a:solidFill>
                  <a:schemeClr val="bg1"/>
                </a:solidFill>
                <a:sym typeface="Wingdings" panose="05000000000000000000" pitchFamily="2" charset="2"/>
              </a:rPr>
              <a:t>b</a:t>
            </a:r>
            <a:r>
              <a:rPr lang="en-US" sz="1600" b="1" dirty="0">
                <a:solidFill>
                  <a:schemeClr val="bg1"/>
                </a:solidFill>
                <a:sym typeface="Wingdings" panose="05000000000000000000" pitchFamily="2" charset="2"/>
              </a:rPr>
              <a:t>27-</a:t>
            </a:r>
            <a:r>
              <a:rPr lang="el-GR" sz="1600" b="1" dirty="0">
                <a:solidFill>
                  <a:schemeClr val="bg1"/>
                </a:solidFill>
                <a:sym typeface="Wingdings" panose="05000000000000000000" pitchFamily="2" charset="2"/>
              </a:rPr>
              <a:t>267</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20</a:t>
            </a:r>
          </a:p>
          <a:p>
            <a:pPr marL="285750" indent="-285750">
              <a:lnSpc>
                <a:spcPct val="150000"/>
              </a:lnSpc>
              <a:buFont typeface="Arial" panose="020B0604020202020204" pitchFamily="34" charset="0"/>
              <a:buChar char="•"/>
            </a:pPr>
            <a:r>
              <a:rPr lang="el-GR" sz="1600" b="1" dirty="0">
                <a:solidFill>
                  <a:schemeClr val="bg1"/>
                </a:solidFill>
                <a:sym typeface="Wingdings" panose="05000000000000000000" pitchFamily="2" charset="2"/>
              </a:rPr>
              <a:t>                                           (επίσης Μηχανική, Γ, 858</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13-16, 858</a:t>
            </a:r>
            <a:r>
              <a:rPr lang="el-GR" sz="1600" b="1" baseline="30000" dirty="0">
                <a:solidFill>
                  <a:schemeClr val="bg1"/>
                </a:solidFill>
                <a:sym typeface="Wingdings" panose="05000000000000000000" pitchFamily="2" charset="2"/>
              </a:rPr>
              <a:t>α</a:t>
            </a:r>
            <a:r>
              <a:rPr lang="el-GR" sz="1600" b="1" dirty="0">
                <a:solidFill>
                  <a:schemeClr val="bg1"/>
                </a:solidFill>
                <a:sym typeface="Wingdings" panose="05000000000000000000" pitchFamily="2" charset="2"/>
              </a:rPr>
              <a:t>17-22)</a:t>
            </a:r>
            <a:endParaRPr lang="en-US" sz="1600" b="1" dirty="0">
              <a:solidFill>
                <a:schemeClr val="bg1"/>
              </a:solidFill>
              <a:sym typeface="Wingdings" panose="05000000000000000000" pitchFamily="2" charset="2"/>
            </a:endParaRPr>
          </a:p>
        </p:txBody>
      </p:sp>
    </p:spTree>
    <p:extLst>
      <p:ext uri="{BB962C8B-B14F-4D97-AF65-F5344CB8AC3E}">
        <p14:creationId xmlns:p14="http://schemas.microsoft.com/office/powerpoint/2010/main" val="20457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Τα μαθηματικά στα έργα του Αριστοτέλη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(Πηγή: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Sir Thomas Heath – Mathematics in Aristotle</a:t>
            </a: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3296816" y="1009184"/>
            <a:ext cx="331236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u="sng" dirty="0">
                <a:solidFill>
                  <a:prstClr val="white"/>
                </a:solidFill>
                <a:latin typeface="Century Gothic" panose="020B0502020202020204"/>
                <a:sym typeface="Wingdings" panose="05000000000000000000" pitchFamily="2" charset="2"/>
              </a:rPr>
              <a:t>ΠΕΡΙ ΟΥΡΑΝΟΥ</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A4AC242-06FF-372D-D593-3F012A5FF15D}"/>
              </a:ext>
            </a:extLst>
          </p:cNvPr>
          <p:cNvSpPr txBox="1"/>
          <p:nvPr/>
        </p:nvSpPr>
        <p:spPr>
          <a:xfrm>
            <a:off x="56456" y="1453958"/>
            <a:ext cx="9849544" cy="5215402"/>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Σώματα και διαστάσεις Α, Ι, 268</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4-13, 20-</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b5</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Βαρύ και ελαφρύ, Α, ΙΙΙ, 269</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20-32</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Η αιωνιότητα του σύμπαντος, </a:t>
            </a:r>
            <a:r>
              <a:rPr lang="el-GR" sz="1600" b="1" dirty="0">
                <a:solidFill>
                  <a:prstClr val="white"/>
                </a:solidFill>
                <a:latin typeface="Century Gothic" panose="020B0502020202020204"/>
                <a:sym typeface="Wingdings" panose="05000000000000000000" pitchFamily="2" charset="2"/>
              </a:rPr>
              <a:t>Α, </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ΙΙΙ, 270</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1-20</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Κυκλική και ευθύγραμμη κίνηση, Α, ΙΙΙ, 270</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26-31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Το σύμπαν είναι πεπερασμένο ή άπειρο; Υπάρχει άπειρο σώμα; Α, </a:t>
            </a:r>
            <a:r>
              <a:rPr lang="en-US" sz="1600" b="1" dirty="0">
                <a:solidFill>
                  <a:prstClr val="white"/>
                </a:solidFill>
                <a:latin typeface="Century Gothic" panose="020B0502020202020204"/>
                <a:sym typeface="Wingdings" panose="05000000000000000000" pitchFamily="2" charset="2"/>
              </a:rPr>
              <a:t>V, 271</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2-11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Ένα σώμα που εκτελεί κυκλική κίνηση θα πρέπει να είναι πεπερασμένο,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 V, 271</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26-</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272</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20</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Σώματα και βάρος, Α </a:t>
            </a:r>
            <a:r>
              <a:rPr lang="en-US" sz="1600" b="1" dirty="0">
                <a:solidFill>
                  <a:prstClr val="white"/>
                </a:solidFill>
                <a:latin typeface="Century Gothic" panose="020B0502020202020204"/>
                <a:sym typeface="Wingdings" panose="05000000000000000000" pitchFamily="2" charset="2"/>
              </a:rPr>
              <a:t>VI, 273</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21-27</a:t>
            </a:r>
            <a:r>
              <a:rPr lang="en-US" sz="1600" b="1" dirty="0">
                <a:solidFill>
                  <a:prstClr val="white"/>
                </a:solidFill>
                <a:latin typeface="Century Gothic" panose="020B0502020202020204"/>
                <a:sym typeface="Wingdings" panose="05000000000000000000" pitchFamily="2" charset="2"/>
              </a:rPr>
              <a:t> ff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Σώματα που εκτελούν πτώση</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 A, VII, </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277</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27-</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b8</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Το αδύνατο στα μαθηματικά, </a:t>
            </a:r>
            <a:r>
              <a:rPr lang="en-US" sz="1600" b="1" dirty="0">
                <a:solidFill>
                  <a:prstClr val="white"/>
                </a:solidFill>
                <a:latin typeface="Century Gothic" panose="020B0502020202020204"/>
                <a:sym typeface="Wingdings" panose="05000000000000000000" pitchFamily="2" charset="2"/>
              </a:rPr>
              <a:t>A, XI, </a:t>
            </a:r>
            <a:r>
              <a:rPr lang="el-GR" sz="1600" b="1" dirty="0">
                <a:solidFill>
                  <a:prstClr val="white"/>
                </a:solidFill>
                <a:latin typeface="Century Gothic" panose="020B0502020202020204"/>
                <a:sym typeface="Wingdings" panose="05000000000000000000" pitchFamily="2" charset="2"/>
              </a:rPr>
              <a:t>281</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4-7</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Προτεραιότητα του κύκλου και της σφαίρας έναντι των άλλων σχημάτων, </a:t>
            </a:r>
            <a:r>
              <a:rPr lang="en-US" sz="1600" b="1" dirty="0">
                <a:solidFill>
                  <a:prstClr val="white"/>
                </a:solidFill>
                <a:latin typeface="Century Gothic" panose="020B0502020202020204"/>
                <a:sym typeface="Wingdings" panose="05000000000000000000" pitchFamily="2" charset="2"/>
              </a:rPr>
              <a:t>A, XI, 282</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27-33</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Ένας </a:t>
            </a:r>
            <a:r>
              <a:rPr lang="el-GR" sz="1600" b="1" dirty="0">
                <a:solidFill>
                  <a:prstClr val="white"/>
                </a:solidFill>
                <a:latin typeface="Century Gothic" panose="020B0502020202020204"/>
                <a:sym typeface="Wingdings" panose="05000000000000000000" pitchFamily="2" charset="2"/>
              </a:rPr>
              <a:t>ουρανός που περιστρέφεται θα πρέπει να είναι σφαιρικός </a:t>
            </a:r>
            <a:r>
              <a:rPr lang="en-US" sz="1600" b="1" dirty="0">
                <a:solidFill>
                  <a:prstClr val="white"/>
                </a:solidFill>
                <a:latin typeface="Century Gothic" panose="020B0502020202020204"/>
                <a:sym typeface="Wingdings" panose="05000000000000000000" pitchFamily="2" charset="2"/>
              </a:rPr>
              <a:t>B, IV, </a:t>
            </a:r>
            <a:r>
              <a:rPr lang="el-GR" sz="1600" b="1" dirty="0">
                <a:solidFill>
                  <a:prstClr val="white"/>
                </a:solidFill>
                <a:latin typeface="Century Gothic" panose="020B0502020202020204"/>
                <a:sym typeface="Wingdings" panose="05000000000000000000" pitchFamily="2" charset="2"/>
              </a:rPr>
              <a:t>287</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11-22</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Ο κύκλος αποτελεί την κλειστή καμπύλη με τη μικρότερη περίμετρο, Β, </a:t>
            </a:r>
            <a:r>
              <a:rPr lang="en-US" sz="1600" b="1" dirty="0">
                <a:solidFill>
                  <a:prstClr val="white"/>
                </a:solidFill>
                <a:latin typeface="Century Gothic" panose="020B0502020202020204"/>
                <a:sym typeface="Wingdings" panose="05000000000000000000" pitchFamily="2" charset="2"/>
              </a:rPr>
              <a:t>IV, </a:t>
            </a:r>
            <a:r>
              <a:rPr lang="el-GR" sz="1600" b="1" dirty="0">
                <a:solidFill>
                  <a:prstClr val="white"/>
                </a:solidFill>
                <a:latin typeface="Century Gothic" panose="020B0502020202020204"/>
                <a:sym typeface="Wingdings" panose="05000000000000000000" pitchFamily="2" charset="2"/>
              </a:rPr>
              <a:t>287</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27-28</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Η επιφάνεια νερού σε ηρεμία είναι σφαιρική</a:t>
            </a:r>
            <a:r>
              <a:rPr lang="en-US" sz="1600" b="1" dirty="0">
                <a:solidFill>
                  <a:prstClr val="white"/>
                </a:solidFill>
                <a:latin typeface="Century Gothic" panose="020B0502020202020204"/>
                <a:sym typeface="Wingdings" panose="05000000000000000000" pitchFamily="2" charset="2"/>
              </a:rPr>
              <a:t>, B, IV, 287</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4-14</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Σώματα </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που πέφτουν &amp; ανεβαίνουν, Δ,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I (</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308</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29-33</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 ΙΙ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309</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12-15</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 IV (311</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1-13, 311</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33-312</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t>
            </a:r>
          </a:p>
        </p:txBody>
      </p:sp>
    </p:spTree>
    <p:extLst>
      <p:ext uri="{BB962C8B-B14F-4D97-AF65-F5344CB8AC3E}">
        <p14:creationId xmlns:p14="http://schemas.microsoft.com/office/powerpoint/2010/main" val="305115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Τα μαθηματικά στα έργα του Αριστοτέλη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(Πηγή: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Sir Thomas Heath – Mathematics in Aristotle</a:t>
            </a: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3296816" y="1009184"/>
            <a:ext cx="331236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400" b="1" u="sng" dirty="0">
                <a:solidFill>
                  <a:prstClr val="white"/>
                </a:solidFill>
                <a:latin typeface="Century Gothic" panose="020B0502020202020204"/>
                <a:sym typeface="Wingdings" panose="05000000000000000000" pitchFamily="2" charset="2"/>
              </a:rPr>
              <a:t>ΜΕΤΕΩΡΟΛΟΓΙΑ</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A4AC242-06FF-372D-D593-3F012A5FF15D}"/>
              </a:ext>
            </a:extLst>
          </p:cNvPr>
          <p:cNvSpPr txBox="1"/>
          <p:nvPr/>
        </p:nvSpPr>
        <p:spPr>
          <a:xfrm>
            <a:off x="560512" y="1539325"/>
            <a:ext cx="7632848" cy="414088"/>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Θεωρήματα γεωμετρίας Γ, ΙΙΙ (373</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3-19),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V (375</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16-376</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12)</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 </a:t>
            </a:r>
            <a:endPar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sp>
        <p:nvSpPr>
          <p:cNvPr id="6" name="TextBox 5">
            <a:extLst>
              <a:ext uri="{FF2B5EF4-FFF2-40B4-BE49-F238E27FC236}">
                <a16:creationId xmlns:a16="http://schemas.microsoft.com/office/drawing/2014/main" id="{5D5BFAA2-C724-1263-4AF3-F015D6951089}"/>
              </a:ext>
            </a:extLst>
          </p:cNvPr>
          <p:cNvSpPr txBox="1"/>
          <p:nvPr/>
        </p:nvSpPr>
        <p:spPr>
          <a:xfrm>
            <a:off x="3224808" y="2021890"/>
            <a:ext cx="331236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ΠΕΡΙ ΨΥΧΗΣ</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4399BBB5-5781-6FF2-E487-594337C1A430}"/>
              </a:ext>
            </a:extLst>
          </p:cNvPr>
          <p:cNvSpPr txBox="1"/>
          <p:nvPr/>
        </p:nvSpPr>
        <p:spPr>
          <a:xfrm>
            <a:off x="560512" y="2534565"/>
            <a:ext cx="8641220" cy="414088"/>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Γεωμετρία, γραμμές και σημεία </a:t>
            </a:r>
            <a:r>
              <a:rPr lang="en-US" sz="1600" b="1" dirty="0">
                <a:solidFill>
                  <a:prstClr val="white"/>
                </a:solidFill>
                <a:latin typeface="Century Gothic" panose="020B0502020202020204"/>
                <a:sym typeface="Wingdings" panose="05000000000000000000" pitchFamily="2" charset="2"/>
              </a:rPr>
              <a:t>A, I (</a:t>
            </a:r>
            <a:r>
              <a:rPr lang="el-GR" sz="1600" b="1" dirty="0">
                <a:solidFill>
                  <a:prstClr val="white"/>
                </a:solidFill>
                <a:latin typeface="Century Gothic" panose="020B0502020202020204"/>
                <a:sym typeface="Wingdings" panose="05000000000000000000" pitchFamily="2" charset="2"/>
              </a:rPr>
              <a:t>403</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12-16</a:t>
            </a:r>
            <a:r>
              <a:rPr lang="en-US" sz="1600" b="1" dirty="0">
                <a:solidFill>
                  <a:prstClr val="white"/>
                </a:solidFill>
                <a:latin typeface="Century Gothic" panose="020B0502020202020204"/>
                <a:sym typeface="Wingdings" panose="05000000000000000000" pitchFamily="2" charset="2"/>
              </a:rPr>
              <a:t>)</a:t>
            </a:r>
            <a:r>
              <a:rPr lang="el-GR" sz="1600" b="1" dirty="0">
                <a:solidFill>
                  <a:prstClr val="white"/>
                </a:solidFill>
                <a:latin typeface="Century Gothic" panose="020B0502020202020204"/>
                <a:sym typeface="Wingdings" panose="05000000000000000000" pitchFamily="2" charset="2"/>
              </a:rPr>
              <a:t>, Β, ΙΙ (413</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13-20), Γ, </a:t>
            </a:r>
            <a:r>
              <a:rPr lang="en-US" sz="1600" b="1" dirty="0">
                <a:solidFill>
                  <a:prstClr val="white"/>
                </a:solidFill>
                <a:latin typeface="Century Gothic" panose="020B0502020202020204"/>
                <a:sym typeface="Wingdings" panose="05000000000000000000" pitchFamily="2" charset="2"/>
              </a:rPr>
              <a:t>VI (430</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20-1)</a:t>
            </a:r>
            <a:endPar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sp>
        <p:nvSpPr>
          <p:cNvPr id="9" name="TextBox 8">
            <a:extLst>
              <a:ext uri="{FF2B5EF4-FFF2-40B4-BE49-F238E27FC236}">
                <a16:creationId xmlns:a16="http://schemas.microsoft.com/office/drawing/2014/main" id="{192FD830-C9C3-7BCF-1BF6-5369CA9683BD}"/>
              </a:ext>
            </a:extLst>
          </p:cNvPr>
          <p:cNvSpPr txBox="1"/>
          <p:nvPr/>
        </p:nvSpPr>
        <p:spPr>
          <a:xfrm>
            <a:off x="3194010" y="3064707"/>
            <a:ext cx="331236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ΜΕΤΑ ΤΑ ΦΥΣΙΚΑ</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DC2057F6-226A-304D-2CAD-AA70A090442B}"/>
              </a:ext>
            </a:extLst>
          </p:cNvPr>
          <p:cNvSpPr txBox="1"/>
          <p:nvPr/>
        </p:nvSpPr>
        <p:spPr>
          <a:xfrm>
            <a:off x="560512" y="3526372"/>
            <a:ext cx="9145016" cy="2999411"/>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Ιστορία των μαθηματικών, Α, Ι, </a:t>
            </a:r>
            <a:r>
              <a:rPr lang="en-US" sz="1600" b="1" dirty="0">
                <a:solidFill>
                  <a:prstClr val="white"/>
                </a:solidFill>
                <a:latin typeface="Century Gothic" panose="020B0502020202020204"/>
                <a:sym typeface="Wingdings" panose="05000000000000000000" pitchFamily="2" charset="2"/>
              </a:rPr>
              <a:t>981</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20-5</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Ασυμμετρία της δια</a:t>
            </a:r>
            <a:r>
              <a:rPr lang="el-GR" sz="1600" b="1" dirty="0">
                <a:solidFill>
                  <a:prstClr val="white"/>
                </a:solidFill>
                <a:latin typeface="Century Gothic" panose="020B0502020202020204"/>
                <a:sym typeface="Wingdings" panose="05000000000000000000" pitchFamily="2" charset="2"/>
              </a:rPr>
              <a:t>γωνίου, Α, ΙΙ, 983</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12-20</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Πυθαγόρειοι και μαθηματικά,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 V, 985</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23-</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986</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3</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Σώματα και αδιαίρετες γραμμές – οι απόψεις του Πλάτωνα, Α, ΙΧ, 992</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10-24</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Η</a:t>
            </a:r>
            <a:r>
              <a:rPr lang="el-GR" sz="1600" b="1" dirty="0">
                <a:solidFill>
                  <a:prstClr val="white"/>
                </a:solidFill>
                <a:latin typeface="Century Gothic" panose="020B0502020202020204"/>
                <a:sym typeface="Wingdings" panose="05000000000000000000" pitchFamily="2" charset="2"/>
              </a:rPr>
              <a:t> ομορφιά στα μαθηματικά, Β, ΙΙ, 996</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29-</a:t>
            </a:r>
            <a:r>
              <a:rPr lang="en-US" sz="1600" b="1" dirty="0">
                <a:solidFill>
                  <a:prstClr val="white"/>
                </a:solidFill>
                <a:latin typeface="Century Gothic" panose="020B0502020202020204"/>
                <a:sym typeface="Wingdings" panose="05000000000000000000" pitchFamily="2" charset="2"/>
              </a:rPr>
              <a:t>b1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Αξιώματα </a:t>
            </a:r>
            <a:r>
              <a:rPr lang="en-US" sz="1600" b="1" dirty="0">
                <a:solidFill>
                  <a:prstClr val="white"/>
                </a:solidFill>
                <a:latin typeface="Century Gothic" panose="020B0502020202020204"/>
                <a:sym typeface="Wingdings" panose="05000000000000000000" pitchFamily="2" charset="2"/>
              </a:rPr>
              <a:t>B, II (</a:t>
            </a:r>
            <a:r>
              <a:rPr lang="el-GR" sz="1600" b="1" dirty="0">
                <a:solidFill>
                  <a:prstClr val="white"/>
                </a:solidFill>
                <a:latin typeface="Century Gothic" panose="020B0502020202020204"/>
                <a:sym typeface="Wingdings" panose="05000000000000000000" pitchFamily="2" charset="2"/>
              </a:rPr>
              <a:t>996</a:t>
            </a:r>
            <a:r>
              <a:rPr lang="en-US" sz="1600" b="1" dirty="0">
                <a:solidFill>
                  <a:prstClr val="white"/>
                </a:solidFill>
                <a:latin typeface="Century Gothic" panose="020B0502020202020204"/>
                <a:sym typeface="Wingdings" panose="05000000000000000000" pitchFamily="2" charset="2"/>
              </a:rPr>
              <a:t>b26-33, </a:t>
            </a:r>
            <a:r>
              <a:rPr lang="el-GR" sz="1600" b="1" dirty="0">
                <a:solidFill>
                  <a:prstClr val="white"/>
                </a:solidFill>
                <a:latin typeface="Century Gothic" panose="020B0502020202020204"/>
                <a:sym typeface="Wingdings" panose="05000000000000000000" pitchFamily="2" charset="2"/>
              </a:rPr>
              <a:t>997</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10,19-21</a:t>
            </a:r>
            <a:r>
              <a:rPr lang="en-US" sz="1600" b="1" dirty="0">
                <a:solidFill>
                  <a:prstClr val="white"/>
                </a:solidFill>
                <a:latin typeface="Century Gothic" panose="020B0502020202020204"/>
                <a:sym typeface="Wingdings" panose="05000000000000000000" pitchFamily="2" charset="2"/>
              </a:rPr>
              <a:t>)</a:t>
            </a:r>
            <a:r>
              <a:rPr lang="el-GR" sz="1600" b="1" dirty="0">
                <a:solidFill>
                  <a:prstClr val="white"/>
                </a:solidFill>
                <a:latin typeface="Century Gothic" panose="020B0502020202020204"/>
                <a:sym typeface="Wingdings" panose="05000000000000000000" pitchFamily="2" charset="2"/>
              </a:rPr>
              <a:t>, Γ, ΙΙΙ (1005</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19-27, 1005</a:t>
            </a:r>
            <a:r>
              <a:rPr lang="en-US" sz="1600" b="1" dirty="0">
                <a:solidFill>
                  <a:prstClr val="white"/>
                </a:solidFill>
                <a:latin typeface="Century Gothic" panose="020B0502020202020204"/>
                <a:sym typeface="Wingdings" panose="05000000000000000000" pitchFamily="2" charset="2"/>
              </a:rPr>
              <a:t>b11-20</a:t>
            </a:r>
            <a:r>
              <a:rPr lang="el-GR" sz="1600" b="1" dirty="0">
                <a:solidFill>
                  <a:prstClr val="white"/>
                </a:solidFill>
                <a:latin typeface="Century Gothic" panose="020B0502020202020204"/>
                <a:sym typeface="Wingdings" panose="05000000000000000000" pitchFamily="2" charset="2"/>
              </a:rPr>
              <a:t>)</a:t>
            </a:r>
            <a:r>
              <a:rPr lang="en-US" sz="1600" b="1" dirty="0">
                <a:solidFill>
                  <a:prstClr val="white"/>
                </a:solidFill>
                <a:latin typeface="Century Gothic" panose="020B0502020202020204"/>
                <a:sym typeface="Wingdings" panose="05000000000000000000" pitchFamily="2" charset="2"/>
              </a:rPr>
              <a:t>, IV (1006</a:t>
            </a:r>
            <a:r>
              <a:rPr lang="en-US" sz="1600" b="1" baseline="30000" dirty="0">
                <a:solidFill>
                  <a:prstClr val="white"/>
                </a:solidFill>
                <a:latin typeface="Century Gothic" panose="020B0502020202020204"/>
                <a:sym typeface="Wingdings" panose="05000000000000000000" pitchFamily="2" charset="2"/>
              </a:rPr>
              <a:t>a</a:t>
            </a:r>
            <a:r>
              <a:rPr lang="en-US" sz="1600" b="1" dirty="0">
                <a:solidFill>
                  <a:prstClr val="white"/>
                </a:solidFill>
                <a:latin typeface="Century Gothic" panose="020B0502020202020204"/>
                <a:sym typeface="Wingdings" panose="05000000000000000000" pitchFamily="2" charset="2"/>
              </a:rPr>
              <a:t>5-15)</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Γεωμετρία και </a:t>
            </a:r>
            <a:r>
              <a:rPr lang="el-GR" sz="1600" b="1" dirty="0">
                <a:solidFill>
                  <a:prstClr val="white"/>
                </a:solidFill>
                <a:latin typeface="Century Gothic" panose="020B0502020202020204"/>
                <a:sym typeface="Wingdings" panose="05000000000000000000" pitchFamily="2" charset="2"/>
              </a:rPr>
              <a:t>γεωδαισία, Β, ΙΙ (997</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26-34</a:t>
            </a:r>
            <a:r>
              <a:rPr lang="el-GR" sz="1600" b="1" dirty="0">
                <a:solidFill>
                  <a:prstClr val="white"/>
                </a:solidFill>
                <a:latin typeface="Century Gothic" panose="020B0502020202020204"/>
                <a:sym typeface="Wingdings" panose="05000000000000000000" pitchFamily="2" charset="2"/>
              </a:rPr>
              <a:t>)</a:t>
            </a:r>
            <a:endParaRPr lang="en-US" sz="1600" b="1" dirty="0">
              <a:solidFill>
                <a:prstClr val="white"/>
              </a:solidFill>
              <a:latin typeface="Century Gothic" panose="020B0502020202020204"/>
              <a:sym typeface="Wingdings" panose="05000000000000000000" pitchFamily="2" charset="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Οι έννοιες του ενός, Δ,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VI, 1016</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11-13, 16-17</a:t>
            </a:r>
          </a:p>
        </p:txBody>
      </p:sp>
    </p:spTree>
    <p:extLst>
      <p:ext uri="{BB962C8B-B14F-4D97-AF65-F5344CB8AC3E}">
        <p14:creationId xmlns:p14="http://schemas.microsoft.com/office/powerpoint/2010/main" val="13127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Τα μαθηματικά στα έργα του Αριστοτέλη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(Πηγή: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Sir Thomas Heath – Mathematics in Aristotle</a:t>
            </a: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2864768" y="1017917"/>
            <a:ext cx="468052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ΜΕΤΑ</a:t>
            </a:r>
            <a:r>
              <a:rPr kumimoji="0" lang="en-US"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 </a:t>
            </a: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ΤΑ ΦΥΣΙΚΑ (συνέχεια)</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A4AC242-06FF-372D-D593-3F012A5FF15D}"/>
              </a:ext>
            </a:extLst>
          </p:cNvPr>
          <p:cNvSpPr txBox="1"/>
          <p:nvPr/>
        </p:nvSpPr>
        <p:spPr>
          <a:xfrm>
            <a:off x="560512" y="1539325"/>
            <a:ext cx="8856984" cy="4476738"/>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Διαστάσεις,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VI, </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1016</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23-31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Τα μαθηματικά ως ποιότητα, Δ, </a:t>
            </a:r>
            <a:r>
              <a:rPr lang="en-US" sz="1600" b="1" dirty="0">
                <a:solidFill>
                  <a:prstClr val="white"/>
                </a:solidFill>
                <a:latin typeface="Century Gothic" panose="020B0502020202020204"/>
                <a:sym typeface="Wingdings" panose="05000000000000000000" pitchFamily="2" charset="2"/>
              </a:rPr>
              <a:t>XIV, </a:t>
            </a:r>
            <a:r>
              <a:rPr lang="el-GR" sz="1600" b="1" dirty="0">
                <a:solidFill>
                  <a:prstClr val="white"/>
                </a:solidFill>
                <a:latin typeface="Century Gothic" panose="020B0502020202020204"/>
                <a:sym typeface="Wingdings" panose="05000000000000000000" pitchFamily="2" charset="2"/>
              </a:rPr>
              <a:t>1020</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35-</a:t>
            </a:r>
            <a:r>
              <a:rPr lang="en-US" sz="1600" b="1" dirty="0">
                <a:solidFill>
                  <a:prstClr val="white"/>
                </a:solidFill>
                <a:latin typeface="Century Gothic" panose="020B0502020202020204"/>
                <a:sym typeface="Wingdings" panose="05000000000000000000" pitchFamily="2" charset="2"/>
              </a:rPr>
              <a:t>b8</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Η έννοια του σχετικού και οι αριθμοί, Δ, </a:t>
            </a:r>
            <a:r>
              <a:rPr lang="en-US" sz="1600" b="1" dirty="0">
                <a:solidFill>
                  <a:prstClr val="white"/>
                </a:solidFill>
                <a:latin typeface="Century Gothic" panose="020B0502020202020204"/>
                <a:sym typeface="Wingdings" panose="05000000000000000000" pitchFamily="2" charset="2"/>
              </a:rPr>
              <a:t>XV, 1020</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26-</a:t>
            </a:r>
            <a:r>
              <a:rPr lang="el-GR" sz="1600" b="1" dirty="0">
                <a:solidFill>
                  <a:prstClr val="white"/>
                </a:solidFill>
                <a:latin typeface="Century Gothic" panose="020B0502020202020204"/>
                <a:sym typeface="Wingdings" panose="05000000000000000000" pitchFamily="2" charset="2"/>
              </a:rPr>
              <a:t>1021</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7</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Φυσική και μαθηματικά, Ε, Ι, </a:t>
            </a:r>
            <a:r>
              <a:rPr lang="en-US" sz="1600" b="1" dirty="0">
                <a:solidFill>
                  <a:prstClr val="white"/>
                </a:solidFill>
                <a:latin typeface="Century Gothic" panose="020B0502020202020204"/>
                <a:sym typeface="Wingdings" panose="05000000000000000000" pitchFamily="2" charset="2"/>
              </a:rPr>
              <a:t>1025</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18-</a:t>
            </a:r>
            <a:r>
              <a:rPr lang="el-GR" sz="1600" b="1" dirty="0">
                <a:solidFill>
                  <a:prstClr val="white"/>
                </a:solidFill>
                <a:latin typeface="Century Gothic" panose="020B0502020202020204"/>
                <a:sym typeface="Wingdings" panose="05000000000000000000" pitchFamily="2" charset="2"/>
              </a:rPr>
              <a:t>1026</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5, 1026</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6-19.</a:t>
            </a:r>
            <a:endParaRPr lang="en-US" sz="1600" b="1" dirty="0">
              <a:solidFill>
                <a:prstClr val="white"/>
              </a:solidFill>
              <a:latin typeface="Century Gothic" panose="020B0502020202020204"/>
              <a:sym typeface="Wingdings" panose="05000000000000000000" pitchFamily="2" charset="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Ορισμός του σ</a:t>
            </a:r>
            <a:r>
              <a:rPr lang="el-GR" sz="1600" b="1" dirty="0">
                <a:solidFill>
                  <a:prstClr val="white"/>
                </a:solidFill>
                <a:latin typeface="Century Gothic" panose="020B0502020202020204"/>
                <a:sym typeface="Wingdings" panose="05000000000000000000" pitchFamily="2" charset="2"/>
              </a:rPr>
              <a:t>υνόλου σε σχέση με τον ορισμό των τμημάτων του, Ζ, Χ, </a:t>
            </a:r>
            <a:r>
              <a:rPr lang="en-US" sz="1600" b="1" dirty="0">
                <a:solidFill>
                  <a:prstClr val="white"/>
                </a:solidFill>
                <a:latin typeface="Century Gothic" panose="020B0502020202020204"/>
                <a:sym typeface="Wingdings" panose="05000000000000000000" pitchFamily="2" charset="2"/>
              </a:rPr>
              <a:t>1034</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20-4</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Γωνία σε ημικύκλιο, Θ, ΙΧ, 1051</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21-31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Μέτρα, Ι, Ι, 1052</a:t>
            </a:r>
            <a:r>
              <a:rPr lang="en-US" sz="1600" b="1" dirty="0">
                <a:solidFill>
                  <a:prstClr val="white"/>
                </a:solidFill>
                <a:latin typeface="Century Gothic" panose="020B0502020202020204"/>
                <a:sym typeface="Wingdings" panose="05000000000000000000" pitchFamily="2" charset="2"/>
              </a:rPr>
              <a:t>b20-7, 1052</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31-1053</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18</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Οι απόψεις των Πυθαγορείων και των </a:t>
            </a:r>
            <a:r>
              <a:rPr kumimoji="0" lang="el-GR" sz="1600" b="1" i="0" u="none" strike="noStrike" kern="1200" cap="none" spc="0" normalizeH="0" baseline="0" noProof="0" dirty="0" err="1">
                <a:ln>
                  <a:noFill/>
                </a:ln>
                <a:solidFill>
                  <a:prstClr val="white"/>
                </a:solidFill>
                <a:effectLst/>
                <a:uLnTx/>
                <a:uFillTx/>
                <a:latin typeface="Century Gothic" panose="020B0502020202020204"/>
                <a:ea typeface="+mn-ea"/>
                <a:cs typeface="+mn-cs"/>
                <a:sym typeface="Wingdings" panose="05000000000000000000" pitchFamily="2" charset="2"/>
              </a:rPr>
              <a:t>Πλατωνικ</a:t>
            </a:r>
            <a:r>
              <a:rPr lang="el-GR" sz="1600" b="1" dirty="0">
                <a:solidFill>
                  <a:prstClr val="white"/>
                </a:solidFill>
                <a:latin typeface="Century Gothic" panose="020B0502020202020204"/>
                <a:sym typeface="Wingdings" panose="05000000000000000000" pitchFamily="2" charset="2"/>
              </a:rPr>
              <a:t>ών για τους αριθμούς, </a:t>
            </a:r>
            <a:br>
              <a:rPr lang="el-GR" sz="1600" b="1" dirty="0">
                <a:solidFill>
                  <a:prstClr val="white"/>
                </a:solidFill>
                <a:latin typeface="Century Gothic" panose="020B0502020202020204"/>
                <a:sym typeface="Wingdings" panose="05000000000000000000" pitchFamily="2" charset="2"/>
              </a:rPr>
            </a:br>
            <a:r>
              <a:rPr lang="el-GR" sz="1600" b="1" dirty="0">
                <a:solidFill>
                  <a:prstClr val="white"/>
                </a:solidFill>
                <a:latin typeface="Century Gothic" panose="020B0502020202020204"/>
                <a:sym typeface="Wingdings" panose="05000000000000000000" pitchFamily="2" charset="2"/>
              </a:rPr>
              <a:t>                           Ν, </a:t>
            </a:r>
            <a:r>
              <a:rPr lang="en-US" sz="1600" b="1" dirty="0">
                <a:solidFill>
                  <a:prstClr val="white"/>
                </a:solidFill>
                <a:latin typeface="Century Gothic" panose="020B0502020202020204"/>
                <a:sym typeface="Wingdings" panose="05000000000000000000" pitchFamily="2" charset="2"/>
              </a:rPr>
              <a:t>V (1092</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8-15, b15-23), VI (1092</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26-32)</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Παγκόσμια μαθηματικά, Ε, Ι (1026</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23-27), Κ,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VII</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 (1064</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18</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-9), Μ, ΙΙ (1077</a:t>
            </a:r>
            <a:r>
              <a:rPr kumimoji="0" lang="en-US"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b</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17-22</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 </a:t>
            </a:r>
            <a:endPar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Τα αντικείμενα των μαθηματικών, της φυσικής και της πρώτης φιλοσοφίας</a:t>
            </a:r>
            <a:br>
              <a:rPr lang="el-GR" sz="1600" b="1" dirty="0">
                <a:solidFill>
                  <a:prstClr val="white"/>
                </a:solidFill>
                <a:latin typeface="Century Gothic" panose="020B0502020202020204"/>
                <a:sym typeface="Wingdings" panose="05000000000000000000" pitchFamily="2" charset="2"/>
              </a:rPr>
            </a:br>
            <a:r>
              <a:rPr lang="el-GR" sz="1600" b="1" dirty="0">
                <a:solidFill>
                  <a:prstClr val="white"/>
                </a:solidFill>
                <a:latin typeface="Century Gothic" panose="020B0502020202020204"/>
                <a:sym typeface="Wingdings" panose="05000000000000000000" pitchFamily="2" charset="2"/>
              </a:rPr>
              <a:t>                           Κ, Ι (</a:t>
            </a:r>
            <a:r>
              <a:rPr lang="en-US" sz="1600" b="1" dirty="0">
                <a:solidFill>
                  <a:prstClr val="white"/>
                </a:solidFill>
                <a:latin typeface="Century Gothic" panose="020B0502020202020204"/>
                <a:sym typeface="Wingdings" panose="05000000000000000000" pitchFamily="2" charset="2"/>
              </a:rPr>
              <a:t>1059b9-20</a:t>
            </a:r>
            <a:r>
              <a:rPr lang="el-GR" sz="1600" b="1" dirty="0">
                <a:solidFill>
                  <a:prstClr val="white"/>
                </a:solidFill>
                <a:latin typeface="Century Gothic" panose="020B0502020202020204"/>
                <a:sym typeface="Wingdings" panose="05000000000000000000" pitchFamily="2" charset="2"/>
              </a:rPr>
              <a:t>)  </a:t>
            </a:r>
            <a:r>
              <a:rPr lang="en-US" sz="1600" b="1" dirty="0">
                <a:solidFill>
                  <a:prstClr val="white"/>
                </a:solidFill>
                <a:latin typeface="Century Gothic" panose="020B0502020202020204"/>
                <a:sym typeface="Wingdings" panose="05000000000000000000" pitchFamily="2" charset="2"/>
              </a:rPr>
              <a:t>, II (2060b12-17), VII (1064</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30-</a:t>
            </a:r>
            <a:r>
              <a:rPr lang="en-US" sz="1600" b="1" dirty="0">
                <a:solidFill>
                  <a:prstClr val="white"/>
                </a:solidFill>
                <a:latin typeface="Century Gothic" panose="020B0502020202020204"/>
                <a:sym typeface="Wingdings" panose="05000000000000000000" pitchFamily="2" charset="2"/>
              </a:rPr>
              <a:t>b3), M, III (</a:t>
            </a:r>
            <a:r>
              <a:rPr lang="el-GR" sz="1600" b="1" dirty="0">
                <a:solidFill>
                  <a:prstClr val="white"/>
                </a:solidFill>
                <a:latin typeface="Century Gothic" panose="020B0502020202020204"/>
                <a:sym typeface="Wingdings" panose="05000000000000000000" pitchFamily="2" charset="2"/>
              </a:rPr>
              <a:t>1078</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2-31</a:t>
            </a:r>
            <a:r>
              <a:rPr lang="en-US" sz="1600" b="1" dirty="0">
                <a:solidFill>
                  <a:prstClr val="white"/>
                </a:solidFill>
                <a:latin typeface="Century Gothic" panose="020B0502020202020204"/>
                <a:sym typeface="Wingdings" panose="05000000000000000000" pitchFamily="2" charset="2"/>
              </a:rPr>
              <a:t>)</a:t>
            </a:r>
            <a:endPar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spTree>
    <p:extLst>
      <p:ext uri="{BB962C8B-B14F-4D97-AF65-F5344CB8AC3E}">
        <p14:creationId xmlns:p14="http://schemas.microsoft.com/office/powerpoint/2010/main" val="390026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6E69-FB36-7536-59F2-81317419E75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9E095B8-46B8-ECCB-8083-7294A689846A}"/>
              </a:ext>
            </a:extLst>
          </p:cNvPr>
          <p:cNvSpPr/>
          <p:nvPr/>
        </p:nvSpPr>
        <p:spPr>
          <a:xfrm>
            <a:off x="416496" y="1196752"/>
            <a:ext cx="7200800" cy="830997"/>
          </a:xfrm>
          <a:prstGeom prst="rect">
            <a:avLst/>
          </a:prstGeom>
        </p:spPr>
        <p:txBody>
          <a:bodyPr wrap="square">
            <a:spAutoFit/>
          </a:bodyPr>
          <a:lstStyle/>
          <a:p>
            <a:pPr algn="just"/>
            <a:r>
              <a:rPr lang="el-GR" sz="1600" b="1" dirty="0">
                <a:solidFill>
                  <a:schemeClr val="bg1"/>
                </a:solidFill>
              </a:rPr>
              <a:t>Θεαίτητος (415-369) Η συνεισφορά του στα μαθηματικά περιλαμβάνει:</a:t>
            </a:r>
          </a:p>
          <a:p>
            <a:pPr algn="just"/>
            <a:endParaRPr lang="el-GR" sz="1600" b="1" dirty="0">
              <a:solidFill>
                <a:schemeClr val="bg1"/>
              </a:solidFill>
            </a:endParaRPr>
          </a:p>
          <a:p>
            <a:pPr algn="just"/>
            <a:endParaRPr lang="el-GR" sz="1600" b="1" dirty="0">
              <a:solidFill>
                <a:schemeClr val="bg1"/>
              </a:solidFill>
            </a:endParaRPr>
          </a:p>
        </p:txBody>
      </p:sp>
      <p:sp>
        <p:nvSpPr>
          <p:cNvPr id="3" name="TextBox 2">
            <a:extLst>
              <a:ext uri="{FF2B5EF4-FFF2-40B4-BE49-F238E27FC236}">
                <a16:creationId xmlns:a16="http://schemas.microsoft.com/office/drawing/2014/main" id="{59F46EC1-990B-ECB1-6CB6-40358A8193D0}"/>
              </a:ext>
            </a:extLst>
          </p:cNvPr>
          <p:cNvSpPr txBox="1"/>
          <p:nvPr/>
        </p:nvSpPr>
        <p:spPr>
          <a:xfrm>
            <a:off x="1784648" y="260648"/>
            <a:ext cx="6762294" cy="461665"/>
          </a:xfrm>
          <a:prstGeom prst="rect">
            <a:avLst/>
          </a:prstGeom>
          <a:noFill/>
        </p:spPr>
        <p:txBody>
          <a:bodyPr wrap="square">
            <a:spAutoFit/>
          </a:bodyPr>
          <a:lstStyle/>
          <a:p>
            <a:r>
              <a:rPr lang="el-GR" sz="2400" b="1" dirty="0">
                <a:solidFill>
                  <a:schemeClr val="bg1"/>
                </a:solidFill>
              </a:rPr>
              <a:t>Οι μαθηματικοί της Ακαδημίας του Πλάτωνα</a:t>
            </a:r>
          </a:p>
        </p:txBody>
      </p:sp>
      <p:sp>
        <p:nvSpPr>
          <p:cNvPr id="14" name="TextBox 13">
            <a:extLst>
              <a:ext uri="{FF2B5EF4-FFF2-40B4-BE49-F238E27FC236}">
                <a16:creationId xmlns:a16="http://schemas.microsoft.com/office/drawing/2014/main" id="{5515D7AB-ABD0-C42E-EAA6-07CD9B292B3F}"/>
              </a:ext>
            </a:extLst>
          </p:cNvPr>
          <p:cNvSpPr txBox="1"/>
          <p:nvPr/>
        </p:nvSpPr>
        <p:spPr>
          <a:xfrm>
            <a:off x="1896460" y="725511"/>
            <a:ext cx="6538670" cy="276999"/>
          </a:xfrm>
          <a:prstGeom prst="rect">
            <a:avLst/>
          </a:prstGeom>
          <a:noFill/>
        </p:spPr>
        <p:txBody>
          <a:bodyPr wrap="square">
            <a:spAutoFit/>
          </a:bodyPr>
          <a:lstStyle/>
          <a:p>
            <a:r>
              <a:rPr lang="el-GR" sz="1200" b="1" dirty="0">
                <a:solidFill>
                  <a:schemeClr val="bg1"/>
                </a:solidFill>
              </a:rPr>
              <a:t>(Ευάγγελος Σ. Σταμάτης: ΟΙ ΜΑΘΗΜΑΤΙΚΟΙ ΤΗΣ ΑΡΧΑΙΑΣ ΑΚΑΔΗΜΙΑΣ ΤΟΥ ΠΛΑΤΩΝΟΣ)</a:t>
            </a:r>
            <a:endParaRPr lang="el-GR" sz="1200" dirty="0">
              <a:solidFill>
                <a:schemeClr val="bg1"/>
              </a:solidFill>
            </a:endParaRPr>
          </a:p>
        </p:txBody>
      </p:sp>
      <p:sp>
        <p:nvSpPr>
          <p:cNvPr id="11" name="TextBox 10">
            <a:extLst>
              <a:ext uri="{FF2B5EF4-FFF2-40B4-BE49-F238E27FC236}">
                <a16:creationId xmlns:a16="http://schemas.microsoft.com/office/drawing/2014/main" id="{C0A5C084-1343-2731-FAC6-C753B5FB5B43}"/>
              </a:ext>
            </a:extLst>
          </p:cNvPr>
          <p:cNvSpPr txBox="1"/>
          <p:nvPr/>
        </p:nvSpPr>
        <p:spPr>
          <a:xfrm>
            <a:off x="2576877" y="3043182"/>
            <a:ext cx="5112568" cy="2062103"/>
          </a:xfrm>
          <a:prstGeom prst="rect">
            <a:avLst/>
          </a:prstGeom>
          <a:noFill/>
        </p:spPr>
        <p:txBody>
          <a:bodyPr wrap="square">
            <a:spAutoFit/>
          </a:bodyPr>
          <a:lstStyle/>
          <a:p>
            <a:pPr algn="just"/>
            <a:r>
              <a:rPr lang="el-GR" sz="1600" b="1" dirty="0">
                <a:solidFill>
                  <a:schemeClr val="bg1"/>
                </a:solidFill>
              </a:rPr>
              <a:t>Εύδοξος (390-340) </a:t>
            </a:r>
            <a:r>
              <a:rPr lang="el-GR" sz="1600" dirty="0">
                <a:solidFill>
                  <a:schemeClr val="bg1"/>
                </a:solidFill>
              </a:rPr>
              <a:t>Σε ηλικία 23 ετών εγκαταστάθηκε στον Πειραιά και επί δύο μήνες παρακολούθησε μαθήματα στην Ακαδημία. Μετέβη στην Ιταλία όπου παρακολούθησε μαθήματα του Αρχύτα. Ίδρυσε Σχολή στην Κύζικο της Προποντίδας την οποία έκλεισε ύστερα από παράκληση του Πλάτωνα για να εργασθεί ως Καθηγητής στην Ακαδημία.</a:t>
            </a:r>
            <a:endParaRPr lang="el-GR" sz="1600" dirty="0"/>
          </a:p>
        </p:txBody>
      </p:sp>
      <p:sp>
        <p:nvSpPr>
          <p:cNvPr id="13" name="TextBox 12">
            <a:extLst>
              <a:ext uri="{FF2B5EF4-FFF2-40B4-BE49-F238E27FC236}">
                <a16:creationId xmlns:a16="http://schemas.microsoft.com/office/drawing/2014/main" id="{1290E36B-77F4-A849-2345-A9009AF2C02D}"/>
              </a:ext>
            </a:extLst>
          </p:cNvPr>
          <p:cNvSpPr txBox="1"/>
          <p:nvPr/>
        </p:nvSpPr>
        <p:spPr>
          <a:xfrm>
            <a:off x="344488" y="1683382"/>
            <a:ext cx="7648663" cy="1077218"/>
          </a:xfrm>
          <a:prstGeom prst="rect">
            <a:avLst/>
          </a:prstGeom>
          <a:noFill/>
        </p:spPr>
        <p:txBody>
          <a:bodyPr wrap="square">
            <a:spAutoFit/>
          </a:bodyPr>
          <a:lstStyle/>
          <a:p>
            <a:r>
              <a:rPr lang="el-GR" sz="1600" dirty="0">
                <a:solidFill>
                  <a:schemeClr val="bg1"/>
                </a:solidFill>
              </a:rPr>
              <a:t>Η θεωρία των αρρήτων αριθμών (Στοιχεία, Βιβλίο Χ)</a:t>
            </a:r>
          </a:p>
          <a:p>
            <a:r>
              <a:rPr lang="el-GR" sz="1600" dirty="0">
                <a:solidFill>
                  <a:schemeClr val="bg1"/>
                </a:solidFill>
              </a:rPr>
              <a:t>Το αξιωματικό μοντέλο της Ευκλείδειας Γεωμετρίας</a:t>
            </a:r>
          </a:p>
          <a:p>
            <a:r>
              <a:rPr lang="el-GR" sz="1600" dirty="0">
                <a:solidFill>
                  <a:schemeClr val="bg1"/>
                </a:solidFill>
              </a:rPr>
              <a:t>Η μελέτη των Πλατωνικών Στερεών (Στοιχεία, Βιβλίο ΧΙΙΙ)</a:t>
            </a:r>
          </a:p>
          <a:p>
            <a:r>
              <a:rPr lang="el-GR" sz="1600" dirty="0">
                <a:solidFill>
                  <a:schemeClr val="bg1"/>
                </a:solidFill>
              </a:rPr>
              <a:t>Το θεώρημα της παλινδρομικότητας της ανθυφαίρεσης άρρητων αριθμών</a:t>
            </a:r>
          </a:p>
        </p:txBody>
      </p:sp>
      <p:pic>
        <p:nvPicPr>
          <p:cNvPr id="17" name="Εικόνα 16" descr="Εικόνα που περιέχει σκίτσο/σχέδιο, ζωγραφιά, άνδρας, ανθρώπινο πρόσωπο&#10;&#10;Περιγραφή που δημιουργήθηκε αυτόματα">
            <a:extLst>
              <a:ext uri="{FF2B5EF4-FFF2-40B4-BE49-F238E27FC236}">
                <a16:creationId xmlns:a16="http://schemas.microsoft.com/office/drawing/2014/main" id="{3292DAD2-2552-16A1-9389-09AB843F2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04" y="2911538"/>
            <a:ext cx="1924050" cy="2371725"/>
          </a:xfrm>
          <a:prstGeom prst="rect">
            <a:avLst/>
          </a:prstGeom>
        </p:spPr>
      </p:pic>
      <p:pic>
        <p:nvPicPr>
          <p:cNvPr id="20" name="Εικόνα 19" descr="Εικόνα που περιέχει σκίτσο/σχέδιο, ανθρώπινο πρόσωπο, τέχνη, πορτραίτο&#10;&#10;Περιγραφή που δημιουργήθηκε αυτόματα">
            <a:extLst>
              <a:ext uri="{FF2B5EF4-FFF2-40B4-BE49-F238E27FC236}">
                <a16:creationId xmlns:a16="http://schemas.microsoft.com/office/drawing/2014/main" id="{282ADC42-E7CE-E6A6-24B6-D8ABD96D9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768" y="1331426"/>
            <a:ext cx="1862938" cy="2419654"/>
          </a:xfrm>
          <a:prstGeom prst="rect">
            <a:avLst/>
          </a:prstGeom>
        </p:spPr>
      </p:pic>
      <p:sp>
        <p:nvSpPr>
          <p:cNvPr id="22" name="TextBox 21">
            <a:extLst>
              <a:ext uri="{FF2B5EF4-FFF2-40B4-BE49-F238E27FC236}">
                <a16:creationId xmlns:a16="http://schemas.microsoft.com/office/drawing/2014/main" id="{DD703F5E-DB25-EB01-6F45-7F611E1B1772}"/>
              </a:ext>
            </a:extLst>
          </p:cNvPr>
          <p:cNvSpPr txBox="1"/>
          <p:nvPr/>
        </p:nvSpPr>
        <p:spPr>
          <a:xfrm>
            <a:off x="189293" y="5434201"/>
            <a:ext cx="7664476" cy="923330"/>
          </a:xfrm>
          <a:prstGeom prst="rect">
            <a:avLst/>
          </a:prstGeom>
          <a:noFill/>
        </p:spPr>
        <p:txBody>
          <a:bodyPr wrap="square">
            <a:spAutoFit/>
          </a:bodyPr>
          <a:lstStyle/>
          <a:p>
            <a:r>
              <a:rPr lang="el-GR" sz="1800" b="1" dirty="0">
                <a:solidFill>
                  <a:schemeClr val="bg1"/>
                </a:solidFill>
              </a:rPr>
              <a:t>Μέναιχμος (3</a:t>
            </a:r>
            <a:r>
              <a:rPr lang="el-GR" b="1" dirty="0">
                <a:solidFill>
                  <a:schemeClr val="bg1"/>
                </a:solidFill>
              </a:rPr>
              <a:t>75</a:t>
            </a:r>
            <a:r>
              <a:rPr lang="el-GR" sz="1800" b="1" dirty="0">
                <a:solidFill>
                  <a:schemeClr val="bg1"/>
                </a:solidFill>
              </a:rPr>
              <a:t>-300) </a:t>
            </a:r>
            <a:r>
              <a:rPr lang="el-GR" dirty="0">
                <a:solidFill>
                  <a:schemeClr val="bg1"/>
                </a:solidFill>
              </a:rPr>
              <a:t>Συνεργάτης του Πλάτωνα στην Ακαδημία. Του αποδίδονται δύο λύσεις του Δήλιου προβλήματος</a:t>
            </a:r>
            <a:r>
              <a:rPr lang="en-US" dirty="0">
                <a:solidFill>
                  <a:schemeClr val="bg1"/>
                </a:solidFill>
              </a:rPr>
              <a:t> </a:t>
            </a:r>
            <a:r>
              <a:rPr lang="el-GR" dirty="0">
                <a:solidFill>
                  <a:schemeClr val="bg1"/>
                </a:solidFill>
              </a:rPr>
              <a:t>που υπάρχουν στον Τόμο Γ των Απάντων του Αρχιμήδη του </a:t>
            </a:r>
            <a:r>
              <a:rPr lang="en-US" dirty="0">
                <a:solidFill>
                  <a:schemeClr val="bg1"/>
                </a:solidFill>
              </a:rPr>
              <a:t>Heiberg</a:t>
            </a:r>
            <a:endParaRPr lang="el-GR" dirty="0"/>
          </a:p>
        </p:txBody>
      </p:sp>
      <p:pic>
        <p:nvPicPr>
          <p:cNvPr id="24" name="Εικόνα 23" descr="Εικόνα που περιέχει άγαλμα, τέχνη, Τεχνούργημα, προτομή&#10;&#10;Περιγραφή που δημιουργήθηκε αυτόματα">
            <a:extLst>
              <a:ext uri="{FF2B5EF4-FFF2-40B4-BE49-F238E27FC236}">
                <a16:creationId xmlns:a16="http://schemas.microsoft.com/office/drawing/2014/main" id="{5E222B0C-D983-8D37-104F-09B65E367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769" y="4264478"/>
            <a:ext cx="1862939" cy="2371725"/>
          </a:xfrm>
          <a:prstGeom prst="rect">
            <a:avLst/>
          </a:prstGeom>
        </p:spPr>
      </p:pic>
    </p:spTree>
    <p:extLst>
      <p:ext uri="{BB962C8B-B14F-4D97-AF65-F5344CB8AC3E}">
        <p14:creationId xmlns:p14="http://schemas.microsoft.com/office/powerpoint/2010/main" val="37890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Τα μαθηματικά στα έργα του Αριστοτέλη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(Πηγή: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Sir Thomas Heath – Mathematics in Aristotle</a:t>
            </a: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2864768" y="1017917"/>
            <a:ext cx="468052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ΦΥΣΙΚΑ</a:t>
            </a:r>
            <a:r>
              <a:rPr lang="el-GR" sz="2400" b="1" u="sng" dirty="0">
                <a:solidFill>
                  <a:prstClr val="white"/>
                </a:solidFill>
                <a:latin typeface="Century Gothic" panose="020B0502020202020204"/>
                <a:sym typeface="Wingdings" panose="05000000000000000000" pitchFamily="2" charset="2"/>
              </a:rPr>
              <a:t> ΠΡΟΒΛΗΜΑΤΑ</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A4AC242-06FF-372D-D593-3F012A5FF15D}"/>
              </a:ext>
            </a:extLst>
          </p:cNvPr>
          <p:cNvSpPr txBox="1"/>
          <p:nvPr/>
        </p:nvSpPr>
        <p:spPr>
          <a:xfrm>
            <a:off x="560512" y="1539325"/>
            <a:ext cx="8856984" cy="2999411"/>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Διάμετρος, </a:t>
            </a:r>
            <a:r>
              <a:rPr lang="en-US" sz="1600" b="1" dirty="0">
                <a:solidFill>
                  <a:prstClr val="white"/>
                </a:solidFill>
                <a:latin typeface="Century Gothic" panose="020B0502020202020204"/>
                <a:sym typeface="Wingdings" panose="05000000000000000000" pitchFamily="2" charset="2"/>
              </a:rPr>
              <a:t>XV, I &amp; II, 910</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11-22</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Δεκαδικό σύστημα, </a:t>
            </a:r>
            <a:r>
              <a:rPr lang="en-US" sz="1600" b="1" dirty="0">
                <a:solidFill>
                  <a:prstClr val="white"/>
                </a:solidFill>
                <a:latin typeface="Century Gothic" panose="020B0502020202020204"/>
                <a:sym typeface="Wingdings" panose="05000000000000000000" pitchFamily="2" charset="2"/>
              </a:rPr>
              <a:t>XV, III, 910</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23-911</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4</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Ακτίνες ηλίου και μήκος σκιάς,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XV, V, 911</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14-</a:t>
            </a:r>
            <a:r>
              <a:rPr lang="en-US" sz="1600" b="1" dirty="0">
                <a:solidFill>
                  <a:prstClr val="white"/>
                </a:solidFill>
                <a:latin typeface="Century Gothic" panose="020B0502020202020204"/>
                <a:sym typeface="Wingdings" panose="05000000000000000000" pitchFamily="2" charset="2"/>
              </a:rPr>
              <a:t>b2, </a:t>
            </a:r>
            <a:r>
              <a:rPr lang="el-GR" sz="1600" b="1" dirty="0">
                <a:solidFill>
                  <a:prstClr val="white"/>
                </a:solidFill>
                <a:latin typeface="Century Gothic" panose="020B0502020202020204"/>
                <a:sym typeface="Wingdings" panose="05000000000000000000" pitchFamily="2" charset="2"/>
              </a:rPr>
              <a:t>εμφάνιση ημισελήνου</a:t>
            </a:r>
            <a:endParaRPr lang="en-US" sz="1600" b="1" dirty="0">
              <a:solidFill>
                <a:prstClr val="white"/>
              </a:solidFill>
              <a:latin typeface="Century Gothic" panose="020B0502020202020204"/>
              <a:sym typeface="Wingdings" panose="05000000000000000000" pitchFamily="2" charset="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Κύλινδρος και κύλιση κώνου,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XVI, VI, 91</a:t>
            </a:r>
            <a:r>
              <a:rPr lang="en-US" sz="1600" b="1" dirty="0">
                <a:solidFill>
                  <a:prstClr val="white"/>
                </a:solidFill>
                <a:latin typeface="Century Gothic" panose="020B0502020202020204"/>
                <a:sym typeface="Wingdings" panose="05000000000000000000" pitchFamily="2" charset="2"/>
              </a:rPr>
              <a:t>3</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37-914</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24</a:t>
            </a:r>
            <a:endPar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Πλάγια τομή κυλίνδρου, </a:t>
            </a:r>
            <a:r>
              <a:rPr lang="en-US" sz="1600" b="1" dirty="0">
                <a:solidFill>
                  <a:prstClr val="white"/>
                </a:solidFill>
                <a:latin typeface="Century Gothic" panose="020B0502020202020204"/>
                <a:sym typeface="Wingdings" panose="05000000000000000000" pitchFamily="2" charset="2"/>
              </a:rPr>
              <a:t>XVI, VI, </a:t>
            </a:r>
            <a:r>
              <a:rPr lang="el-GR" sz="1600" b="1" dirty="0">
                <a:solidFill>
                  <a:prstClr val="white"/>
                </a:solidFill>
                <a:latin typeface="Century Gothic" panose="020B0502020202020204"/>
                <a:sym typeface="Wingdings" panose="05000000000000000000" pitchFamily="2" charset="2"/>
              </a:rPr>
              <a:t>914</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25-39</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Τα προσπίπτοντα σε επιφάνεια σώματα, αναπηδούν υπό ίσες γωνίες, </a:t>
            </a:r>
            <a:br>
              <a:rPr lang="en-US" sz="1600" b="1" dirty="0">
                <a:solidFill>
                  <a:prstClr val="white"/>
                </a:solidFill>
                <a:latin typeface="Century Gothic" panose="020B0502020202020204"/>
                <a:sym typeface="Wingdings" panose="05000000000000000000" pitchFamily="2" charset="2"/>
              </a:rPr>
            </a:br>
            <a:r>
              <a:rPr lang="en-US" sz="1600" b="1" dirty="0">
                <a:solidFill>
                  <a:prstClr val="white"/>
                </a:solidFill>
                <a:latin typeface="Century Gothic" panose="020B0502020202020204"/>
                <a:sym typeface="Wingdings" panose="05000000000000000000" pitchFamily="2" charset="2"/>
              </a:rPr>
              <a:t>                              XVI, IV &amp; XIII, 913</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6-36, 915</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18-35</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sp>
        <p:nvSpPr>
          <p:cNvPr id="6" name="TextBox 5">
            <a:extLst>
              <a:ext uri="{FF2B5EF4-FFF2-40B4-BE49-F238E27FC236}">
                <a16:creationId xmlns:a16="http://schemas.microsoft.com/office/drawing/2014/main" id="{3666E159-B33A-E042-E732-8E452F2498AF}"/>
              </a:ext>
            </a:extLst>
          </p:cNvPr>
          <p:cNvSpPr txBox="1"/>
          <p:nvPr/>
        </p:nvSpPr>
        <p:spPr>
          <a:xfrm>
            <a:off x="2648744" y="4307903"/>
            <a:ext cx="468052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ΜΗΧΑΝΙΚΗ </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Box 8">
            <a:extLst>
              <a:ext uri="{FF2B5EF4-FFF2-40B4-BE49-F238E27FC236}">
                <a16:creationId xmlns:a16="http://schemas.microsoft.com/office/drawing/2014/main" id="{6FBB0A20-A0A0-F5E8-CDC7-49B273340EAE}"/>
              </a:ext>
            </a:extLst>
          </p:cNvPr>
          <p:cNvSpPr txBox="1"/>
          <p:nvPr/>
        </p:nvSpPr>
        <p:spPr>
          <a:xfrm>
            <a:off x="236476" y="4869160"/>
            <a:ext cx="9433048" cy="1477328"/>
          </a:xfrm>
          <a:prstGeom prst="rect">
            <a:avLst/>
          </a:prstGeom>
          <a:noFill/>
        </p:spPr>
        <p:txBody>
          <a:bodyPr wrap="square">
            <a:spAutoFit/>
          </a:bodyPr>
          <a:lstStyle/>
          <a:p>
            <a:pPr algn="just"/>
            <a:r>
              <a:rPr lang="el-GR" b="1" dirty="0">
                <a:solidFill>
                  <a:prstClr val="white"/>
                </a:solidFill>
                <a:latin typeface="Century Gothic" panose="020B0502020202020204"/>
                <a:sym typeface="Wingdings" panose="05000000000000000000" pitchFamily="2" charset="2"/>
              </a:rPr>
              <a:t>Δεν έχει γραφτεί από τον Αριστοτέλη, αλλά περιλαμβάνεται στην λίστα των έργων του. Το ύφος της γραφής παραπέμπει περισσότερο στον Ευκλείδη παρά στον Αριστοτέλη. Περιλαμβάνει τη μελέτη πολλών εννοιών, όπως είναι κίνηση σε κύκλο, μοχλός, πηδάλιο, ισορροπία, θραύση, σφήνα, τροχαλία, ζυγός με αντίβαρο, ρόμβος ταχυτήτων, τροχός, βάρος, αδράνεια.</a:t>
            </a:r>
            <a:endParaRPr lang="el-GR" dirty="0"/>
          </a:p>
        </p:txBody>
      </p:sp>
    </p:spTree>
    <p:extLst>
      <p:ext uri="{BB962C8B-B14F-4D97-AF65-F5344CB8AC3E}">
        <p14:creationId xmlns:p14="http://schemas.microsoft.com/office/powerpoint/2010/main" val="398265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68" y="116632"/>
            <a:ext cx="8137164" cy="89255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Τα μαθηματικά στα έργα του Αριστοτέλη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(Πηγή: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Sir Thomas Heath – Mathematics in Aristotle</a:t>
            </a:r>
            <a:r>
              <a:rPr kumimoji="0" lang="el-GR" sz="18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a:t>
            </a:r>
          </a:p>
        </p:txBody>
      </p:sp>
      <p:sp>
        <p:nvSpPr>
          <p:cNvPr id="5" name="TextBox 4">
            <a:extLst>
              <a:ext uri="{FF2B5EF4-FFF2-40B4-BE49-F238E27FC236}">
                <a16:creationId xmlns:a16="http://schemas.microsoft.com/office/drawing/2014/main" id="{391FAE82-27D9-0F1A-31C9-57A3019A02EB}"/>
              </a:ext>
            </a:extLst>
          </p:cNvPr>
          <p:cNvSpPr txBox="1"/>
          <p:nvPr/>
        </p:nvSpPr>
        <p:spPr>
          <a:xfrm>
            <a:off x="1856786" y="971489"/>
            <a:ext cx="65527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ΠΡΑΓΜΑΤΕΙΑ ΠΕΡΙ ΑΔΙΑΙΡΕΤΩΝ ΓΡΑΜΜΩΝ</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A4AC242-06FF-372D-D593-3F012A5FF15D}"/>
              </a:ext>
            </a:extLst>
          </p:cNvPr>
          <p:cNvSpPr txBox="1"/>
          <p:nvPr/>
        </p:nvSpPr>
        <p:spPr>
          <a:xfrm>
            <a:off x="1029594" y="1556792"/>
            <a:ext cx="7849002" cy="78342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Εικάζεται πως δεν έχει γραφεί από τον Αριστοτέλη, αλλά πιθανόν από τον Θεόφραστο, οπωσδήποτε όμως αποτελεί έργο της Περιπατητικής Σχολής.</a:t>
            </a:r>
          </a:p>
        </p:txBody>
      </p:sp>
      <p:sp>
        <p:nvSpPr>
          <p:cNvPr id="6" name="TextBox 5">
            <a:extLst>
              <a:ext uri="{FF2B5EF4-FFF2-40B4-BE49-F238E27FC236}">
                <a16:creationId xmlns:a16="http://schemas.microsoft.com/office/drawing/2014/main" id="{3666E159-B33A-E042-E732-8E452F2498AF}"/>
              </a:ext>
            </a:extLst>
          </p:cNvPr>
          <p:cNvSpPr txBox="1"/>
          <p:nvPr/>
        </p:nvSpPr>
        <p:spPr>
          <a:xfrm>
            <a:off x="1532620" y="2441557"/>
            <a:ext cx="684076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ΗΘΙΚΑ ΝΙΚΟΜΑΧΕΙΑ &amp; ΗΘΙΚΑ ΕΥΔΗΜΕΙΑ </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0200C982-3300-9BF4-A6A8-36680942DCF3}"/>
              </a:ext>
            </a:extLst>
          </p:cNvPr>
          <p:cNvSpPr txBox="1"/>
          <p:nvPr/>
        </p:nvSpPr>
        <p:spPr>
          <a:xfrm>
            <a:off x="848544" y="3034484"/>
            <a:ext cx="8856984" cy="1891415"/>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Μαθηματική ανάλυση, Η.Ν, ΙΙΙ, </a:t>
            </a:r>
            <a:r>
              <a:rPr lang="en-US" sz="1600" b="1" dirty="0">
                <a:solidFill>
                  <a:prstClr val="white"/>
                </a:solidFill>
                <a:latin typeface="Century Gothic" panose="020B0502020202020204"/>
                <a:sym typeface="Wingdings" panose="05000000000000000000" pitchFamily="2" charset="2"/>
              </a:rPr>
              <a:t>1122b11-24 (</a:t>
            </a:r>
            <a:r>
              <a:rPr lang="el-GR" sz="1600" b="1" dirty="0">
                <a:solidFill>
                  <a:prstClr val="white"/>
                </a:solidFill>
                <a:latin typeface="Century Gothic" panose="020B0502020202020204"/>
                <a:sym typeface="Wingdings" panose="05000000000000000000" pitchFamily="2" charset="2"/>
              </a:rPr>
              <a:t>και Μ.τ.Φ, Θ, </a:t>
            </a:r>
            <a:r>
              <a:rPr lang="en-US" sz="1600" b="1" dirty="0">
                <a:solidFill>
                  <a:prstClr val="white"/>
                </a:solidFill>
                <a:latin typeface="Century Gothic" panose="020B0502020202020204"/>
                <a:sym typeface="Wingdings" panose="05000000000000000000" pitchFamily="2" charset="2"/>
              </a:rPr>
              <a:t>IX, 1051</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-21</a:t>
            </a:r>
            <a:r>
              <a:rPr lang="en-US" sz="1600" b="1" dirty="0">
                <a:solidFill>
                  <a:prstClr val="white"/>
                </a:solidFill>
                <a:latin typeface="Century Gothic" panose="020B0502020202020204"/>
                <a:sym typeface="Wingdings" panose="05000000000000000000" pitchFamily="2" charset="2"/>
              </a:rPr>
              <a:t>)</a:t>
            </a:r>
            <a:endParaRPr lang="el-GR" sz="1600" b="1" dirty="0">
              <a:solidFill>
                <a:prstClr val="white"/>
              </a:solidFill>
              <a:latin typeface="Century Gothic" panose="020B0502020202020204"/>
              <a:sym typeface="Wingdings" panose="05000000000000000000" pitchFamily="2" charset="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Πυθαγόρειοι και μαθηματικά, </a:t>
            </a:r>
            <a:r>
              <a:rPr kumimoji="0" lang="en-US"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H.N, V, III – V, 1131</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10-1134</a:t>
            </a:r>
            <a:r>
              <a:rPr kumimoji="0" lang="el-GR" sz="1600" b="1" i="0" u="none" strike="noStrike" kern="1200" cap="none" spc="0" normalizeH="0" baseline="30000" noProof="0" dirty="0">
                <a:ln>
                  <a:noFill/>
                </a:ln>
                <a:solidFill>
                  <a:prstClr val="white"/>
                </a:solidFill>
                <a:effectLst/>
                <a:uLnTx/>
                <a:uFillTx/>
                <a:latin typeface="Century Gothic" panose="020B0502020202020204"/>
                <a:ea typeface="+mn-ea"/>
                <a:cs typeface="+mn-cs"/>
                <a:sym typeface="Wingdings" panose="05000000000000000000" pitchFamily="2" charset="2"/>
              </a:rPr>
              <a:t>α</a:t>
            </a:r>
            <a:r>
              <a:rPr kumimoji="0" lang="el-GR" sz="16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16</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Νέοι άνθρωποι και μαθηματικά, </a:t>
            </a:r>
            <a:r>
              <a:rPr lang="en-US" sz="1600" b="1" dirty="0">
                <a:solidFill>
                  <a:prstClr val="white"/>
                </a:solidFill>
                <a:latin typeface="Century Gothic" panose="020B0502020202020204"/>
                <a:sym typeface="Wingdings" panose="05000000000000000000" pitchFamily="2" charset="2"/>
              </a:rPr>
              <a:t>H.N, VI, VIII, </a:t>
            </a:r>
            <a:r>
              <a:rPr lang="el-GR" sz="1600" b="1" dirty="0">
                <a:solidFill>
                  <a:prstClr val="white"/>
                </a:solidFill>
                <a:latin typeface="Century Gothic" panose="020B0502020202020204"/>
                <a:sym typeface="Wingdings" panose="05000000000000000000" pitchFamily="2" charset="2"/>
              </a:rPr>
              <a:t>1142</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11-20</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Υποθέσεις των μαθηματικών, Η.Ν, ΙΙ, </a:t>
            </a:r>
            <a:r>
              <a:rPr lang="en-US" sz="1600" b="1" dirty="0">
                <a:solidFill>
                  <a:prstClr val="white"/>
                </a:solidFill>
                <a:latin typeface="Century Gothic" panose="020B0502020202020204"/>
                <a:sym typeface="Wingdings" panose="05000000000000000000" pitchFamily="2" charset="2"/>
              </a:rPr>
              <a:t>VI, 1151</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16-18</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Υποθέσεις και αρχές των μαθηματικών, Ε.Ε, ΙΙ, </a:t>
            </a:r>
            <a:r>
              <a:rPr lang="en-US" sz="1600" b="1" dirty="0">
                <a:solidFill>
                  <a:prstClr val="white"/>
                </a:solidFill>
                <a:latin typeface="Century Gothic" panose="020B0502020202020204"/>
                <a:sym typeface="Wingdings" panose="05000000000000000000" pitchFamily="2" charset="2"/>
              </a:rPr>
              <a:t>VI, 1222</a:t>
            </a:r>
            <a:r>
              <a:rPr lang="en-US" sz="1600" b="1" baseline="30000" dirty="0">
                <a:solidFill>
                  <a:prstClr val="white"/>
                </a:solidFill>
                <a:latin typeface="Century Gothic" panose="020B0502020202020204"/>
                <a:sym typeface="Wingdings" panose="05000000000000000000" pitchFamily="2" charset="2"/>
              </a:rPr>
              <a:t>b</a:t>
            </a:r>
            <a:r>
              <a:rPr lang="en-US" sz="1600" b="1" dirty="0">
                <a:solidFill>
                  <a:prstClr val="white"/>
                </a:solidFill>
                <a:latin typeface="Century Gothic" panose="020B0502020202020204"/>
                <a:sym typeface="Wingdings" panose="05000000000000000000" pitchFamily="2" charset="2"/>
              </a:rPr>
              <a:t>23-41</a:t>
            </a:r>
            <a:endParaRPr lang="el-GR" sz="1600" b="1" dirty="0">
              <a:solidFill>
                <a:prstClr val="white"/>
              </a:solidFill>
              <a:latin typeface="Century Gothic" panose="020B0502020202020204"/>
              <a:sym typeface="Wingdings" panose="05000000000000000000" pitchFamily="2" charset="2"/>
            </a:endParaRPr>
          </a:p>
        </p:txBody>
      </p:sp>
      <p:sp>
        <p:nvSpPr>
          <p:cNvPr id="3" name="TextBox 2">
            <a:extLst>
              <a:ext uri="{FF2B5EF4-FFF2-40B4-BE49-F238E27FC236}">
                <a16:creationId xmlns:a16="http://schemas.microsoft.com/office/drawing/2014/main" id="{52634DEF-2BC8-CCE3-C779-F357CA310F2A}"/>
              </a:ext>
            </a:extLst>
          </p:cNvPr>
          <p:cNvSpPr txBox="1"/>
          <p:nvPr/>
        </p:nvSpPr>
        <p:spPr>
          <a:xfrm>
            <a:off x="1208584" y="5070375"/>
            <a:ext cx="684076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sng"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ΠΕΡΙ ΖΩΩΝ ΠΟΡΕΙΑΣ</a:t>
            </a:r>
            <a:endParaRPr kumimoji="0" lang="el-GR" sz="2400" b="0" i="0" u="sng"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C3ABA2AD-FFF0-D9C9-AB89-AB5E1CE563DA}"/>
              </a:ext>
            </a:extLst>
          </p:cNvPr>
          <p:cNvSpPr txBox="1"/>
          <p:nvPr/>
        </p:nvSpPr>
        <p:spPr>
          <a:xfrm>
            <a:off x="848544" y="5532040"/>
            <a:ext cx="8856984" cy="78342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1600" b="1" dirty="0">
                <a:solidFill>
                  <a:prstClr val="white"/>
                </a:solidFill>
                <a:latin typeface="Century Gothic" panose="020B0502020202020204"/>
                <a:sym typeface="Wingdings" panose="05000000000000000000" pitchFamily="2" charset="2"/>
              </a:rPr>
              <a:t>Βάδισμα ζώων, </a:t>
            </a:r>
            <a:r>
              <a:rPr lang="en-US" sz="1600" b="1" dirty="0">
                <a:solidFill>
                  <a:prstClr val="white"/>
                </a:solidFill>
                <a:latin typeface="Century Gothic" panose="020B0502020202020204"/>
                <a:sym typeface="Wingdings" panose="05000000000000000000" pitchFamily="2" charset="2"/>
              </a:rPr>
              <a:t>III, IX, </a:t>
            </a:r>
            <a:r>
              <a:rPr lang="el-GR" sz="1600" b="1" dirty="0">
                <a:solidFill>
                  <a:prstClr val="white"/>
                </a:solidFill>
                <a:latin typeface="Century Gothic" panose="020B0502020202020204"/>
                <a:sym typeface="Wingdings" panose="05000000000000000000" pitchFamily="2" charset="2"/>
              </a:rPr>
              <a:t>708</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26-709</a:t>
            </a:r>
            <a:r>
              <a:rPr lang="el-GR" sz="1600" b="1" baseline="30000" dirty="0">
                <a:solidFill>
                  <a:prstClr val="white"/>
                </a:solidFill>
                <a:latin typeface="Century Gothic" panose="020B0502020202020204"/>
                <a:sym typeface="Wingdings" panose="05000000000000000000" pitchFamily="2" charset="2"/>
              </a:rPr>
              <a:t>α</a:t>
            </a:r>
            <a:r>
              <a:rPr lang="el-GR" sz="1600" b="1" dirty="0">
                <a:solidFill>
                  <a:prstClr val="white"/>
                </a:solidFill>
                <a:latin typeface="Century Gothic" panose="020B0502020202020204"/>
                <a:sym typeface="Wingdings" panose="05000000000000000000" pitchFamily="2" charset="2"/>
              </a:rPr>
              <a:t>4</a:t>
            </a:r>
          </a:p>
          <a:p>
            <a:pPr marR="0" lvl="0" algn="l" defTabSz="914400" rtl="0" eaLnBrk="1" fontAlgn="auto" latinLnBrk="0" hangingPunct="1">
              <a:lnSpc>
                <a:spcPct val="150000"/>
              </a:lnSpc>
              <a:spcBef>
                <a:spcPts val="0"/>
              </a:spcBef>
              <a:spcAft>
                <a:spcPts val="0"/>
              </a:spcAft>
              <a:buClrTx/>
              <a:buSzTx/>
              <a:tabLst/>
              <a:defRPr/>
            </a:pPr>
            <a:endParaRPr lang="el-GR" sz="1600" b="1" dirty="0">
              <a:solidFill>
                <a:prstClr val="white"/>
              </a:solidFill>
              <a:latin typeface="Century Gothic" panose="020B0502020202020204"/>
              <a:sym typeface="Wingdings" panose="05000000000000000000" pitchFamily="2" charset="2"/>
            </a:endParaRPr>
          </a:p>
        </p:txBody>
      </p:sp>
      <p:sp>
        <p:nvSpPr>
          <p:cNvPr id="11" name="TextBox 10">
            <a:extLst>
              <a:ext uri="{FF2B5EF4-FFF2-40B4-BE49-F238E27FC236}">
                <a16:creationId xmlns:a16="http://schemas.microsoft.com/office/drawing/2014/main" id="{00A3B6E3-EAB6-A330-5D8C-6C02B5126264}"/>
              </a:ext>
            </a:extLst>
          </p:cNvPr>
          <p:cNvSpPr txBox="1"/>
          <p:nvPr/>
        </p:nvSpPr>
        <p:spPr>
          <a:xfrm>
            <a:off x="1928664" y="6087347"/>
            <a:ext cx="7632848" cy="369332"/>
          </a:xfrm>
          <a:prstGeom prst="rect">
            <a:avLst/>
          </a:prstGeom>
          <a:noFill/>
        </p:spPr>
        <p:txBody>
          <a:bodyPr wrap="square">
            <a:spAutoFit/>
          </a:bodyPr>
          <a:lstStyle/>
          <a:p>
            <a:r>
              <a:rPr lang="el-GR" b="1" dirty="0">
                <a:solidFill>
                  <a:prstClr val="white"/>
                </a:solidFill>
                <a:latin typeface="Century Gothic" panose="020B0502020202020204"/>
                <a:sym typeface="Wingdings" panose="05000000000000000000" pitchFamily="2" charset="2"/>
              </a:rPr>
              <a:t>Χωρία υπάρχουν επίσης και στο Περί Ζώων Κινήσεως</a:t>
            </a:r>
            <a:endParaRPr lang="el-GR" dirty="0"/>
          </a:p>
        </p:txBody>
      </p:sp>
    </p:spTree>
    <p:extLst>
      <p:ext uri="{BB962C8B-B14F-4D97-AF65-F5344CB8AC3E}">
        <p14:creationId xmlns:p14="http://schemas.microsoft.com/office/powerpoint/2010/main" val="144070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E93AB-5DDC-F149-1524-C61138CD37AE}"/>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BEB6A857-C7BB-2020-B629-A235F2666F12}"/>
              </a:ext>
            </a:extLst>
          </p:cNvPr>
          <p:cNvSpPr/>
          <p:nvPr/>
        </p:nvSpPr>
        <p:spPr>
          <a:xfrm>
            <a:off x="2648744" y="116632"/>
            <a:ext cx="443422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dirty="0">
                <a:solidFill>
                  <a:prstClr val="white"/>
                </a:solidFill>
                <a:latin typeface="Century Gothic" panose="020B0502020202020204"/>
                <a:sym typeface="Wingdings" panose="05000000000000000000" pitchFamily="2" charset="2"/>
              </a:rPr>
              <a:t>Πλάτων και σοφιστές</a:t>
            </a:r>
            <a:endPar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sp>
        <p:nvSpPr>
          <p:cNvPr id="3" name="TextBox 2">
            <a:extLst>
              <a:ext uri="{FF2B5EF4-FFF2-40B4-BE49-F238E27FC236}">
                <a16:creationId xmlns:a16="http://schemas.microsoft.com/office/drawing/2014/main" id="{FAC88FA4-A51E-9A84-4A2B-202755B51330}"/>
              </a:ext>
            </a:extLst>
          </p:cNvPr>
          <p:cNvSpPr txBox="1"/>
          <p:nvPr/>
        </p:nvSpPr>
        <p:spPr>
          <a:xfrm>
            <a:off x="344488" y="908720"/>
            <a:ext cx="9419492" cy="5078313"/>
          </a:xfrm>
          <a:prstGeom prst="rect">
            <a:avLst/>
          </a:prstGeom>
          <a:noFill/>
        </p:spPr>
        <p:txBody>
          <a:bodyPr wrap="square">
            <a:spAutoFit/>
          </a:bodyPr>
          <a:lstStyle/>
          <a:p>
            <a:r>
              <a:rPr lang="el-GR" b="1" dirty="0">
                <a:solidFill>
                  <a:schemeClr val="bg1"/>
                </a:solidFill>
              </a:rPr>
              <a:t>Σοφιστές </a:t>
            </a:r>
            <a:r>
              <a:rPr lang="el-GR" b="1" dirty="0">
                <a:solidFill>
                  <a:schemeClr val="bg1"/>
                </a:solidFill>
                <a:sym typeface="Wingdings" panose="05000000000000000000" pitchFamily="2" charset="2"/>
              </a:rPr>
              <a:t> Πρωταγόρας, Αντιφώντας, Ιππίας, Καλλικλής</a:t>
            </a:r>
          </a:p>
          <a:p>
            <a:endParaRPr lang="el-GR" b="1" dirty="0">
              <a:solidFill>
                <a:schemeClr val="bg1"/>
              </a:solidFill>
              <a:sym typeface="Wingdings" panose="05000000000000000000" pitchFamily="2" charset="2"/>
            </a:endParaRPr>
          </a:p>
          <a:p>
            <a:r>
              <a:rPr lang="el-GR" b="1" dirty="0">
                <a:solidFill>
                  <a:schemeClr val="bg1"/>
                </a:solidFill>
                <a:sym typeface="Wingdings" panose="05000000000000000000" pitchFamily="2" charset="2"/>
              </a:rPr>
              <a:t>Πρωταγόρας  Ο στόχος της παιδείας είναι η δημιουργία ενάρετων πολιτών και όχι η παροχή εξειδικευμένων γνώσεων</a:t>
            </a:r>
          </a:p>
          <a:p>
            <a:endParaRPr lang="el-GR" b="1" dirty="0">
              <a:solidFill>
                <a:schemeClr val="bg1"/>
              </a:solidFill>
              <a:sym typeface="Wingdings" panose="05000000000000000000" pitchFamily="2" charset="2"/>
            </a:endParaRPr>
          </a:p>
          <a:p>
            <a:r>
              <a:rPr lang="el-GR" b="1" dirty="0">
                <a:solidFill>
                  <a:schemeClr val="bg1"/>
                </a:solidFill>
                <a:sym typeface="Wingdings" panose="05000000000000000000" pitchFamily="2" charset="2"/>
              </a:rPr>
              <a:t>Γενικά η θεωρία των σοφιστών αφορά στην πρακτική χρησιμότητα, δηλαδή στην επιτυχία των νέων στον πολιτικό στίβο.</a:t>
            </a:r>
          </a:p>
          <a:p>
            <a:endParaRPr lang="el-GR" b="1" dirty="0">
              <a:solidFill>
                <a:schemeClr val="bg1"/>
              </a:solidFill>
              <a:sym typeface="Wingdings" panose="05000000000000000000" pitchFamily="2" charset="2"/>
            </a:endParaRPr>
          </a:p>
          <a:p>
            <a:r>
              <a:rPr lang="el-GR" b="1" dirty="0">
                <a:solidFill>
                  <a:schemeClr val="bg1"/>
                </a:solidFill>
                <a:sym typeface="Wingdings" panose="05000000000000000000" pitchFamily="2" charset="2"/>
              </a:rPr>
              <a:t>Ο Πλάτων ήταν αρνητικά διακείμενος απέναντι στους σοφιστές κατηγορώντας τους για εμπορευματοποίηση της παιδείας και τους χαρακτήριζε ως μεταπράτες και εξαγωγείς της γνώσης (Σοφιστής, </a:t>
            </a:r>
            <a:r>
              <a:rPr lang="en-US" b="1" dirty="0">
                <a:solidFill>
                  <a:schemeClr val="bg1"/>
                </a:solidFill>
                <a:sym typeface="Wingdings" panose="05000000000000000000" pitchFamily="2" charset="2"/>
              </a:rPr>
              <a:t>231d</a:t>
            </a:r>
            <a:r>
              <a:rPr lang="el-GR" b="1" dirty="0">
                <a:solidFill>
                  <a:schemeClr val="bg1"/>
                </a:solidFill>
                <a:sym typeface="Wingdings" panose="05000000000000000000" pitchFamily="2" charset="2"/>
              </a:rPr>
              <a:t>)</a:t>
            </a:r>
            <a:r>
              <a:rPr lang="en-US" b="1" dirty="0">
                <a:solidFill>
                  <a:schemeClr val="bg1"/>
                </a:solidFill>
                <a:sym typeface="Wingdings" panose="05000000000000000000" pitchFamily="2" charset="2"/>
              </a:rPr>
              <a:t>.</a:t>
            </a:r>
          </a:p>
          <a:p>
            <a:endParaRPr lang="en-US" b="1" dirty="0">
              <a:solidFill>
                <a:schemeClr val="bg1"/>
              </a:solidFill>
              <a:sym typeface="Wingdings" panose="05000000000000000000" pitchFamily="2" charset="2"/>
            </a:endParaRPr>
          </a:p>
          <a:p>
            <a:r>
              <a:rPr lang="el-GR" b="1" dirty="0">
                <a:solidFill>
                  <a:schemeClr val="bg1"/>
                </a:solidFill>
                <a:sym typeface="Wingdings" panose="05000000000000000000" pitchFamily="2" charset="2"/>
              </a:rPr>
              <a:t>Κατά τον Πλάτωνα, η διδασκαλία των σοφιστών είναι διεφθαρμένη αφού μορφώνει τους νέους επί τέχνης και όχι επί παιδείας (Φαίδρος, 276</a:t>
            </a:r>
            <a:r>
              <a:rPr lang="el-GR" b="1" baseline="30000" dirty="0">
                <a:solidFill>
                  <a:schemeClr val="bg1"/>
                </a:solidFill>
                <a:sym typeface="Wingdings" panose="05000000000000000000" pitchFamily="2" charset="2"/>
              </a:rPr>
              <a:t>Ε</a:t>
            </a:r>
            <a:r>
              <a:rPr lang="el-GR" b="1" dirty="0">
                <a:solidFill>
                  <a:schemeClr val="bg1"/>
                </a:solidFill>
                <a:sym typeface="Wingdings" panose="05000000000000000000" pitchFamily="2" charset="2"/>
              </a:rPr>
              <a:t>-277</a:t>
            </a:r>
            <a:r>
              <a:rPr lang="el-GR" b="1" baseline="30000" dirty="0">
                <a:solidFill>
                  <a:schemeClr val="bg1"/>
                </a:solidFill>
                <a:sym typeface="Wingdings" panose="05000000000000000000" pitchFamily="2" charset="2"/>
              </a:rPr>
              <a:t>Α</a:t>
            </a:r>
            <a:r>
              <a:rPr lang="el-GR" b="1" dirty="0">
                <a:solidFill>
                  <a:schemeClr val="bg1"/>
                </a:solidFill>
                <a:sym typeface="Wingdings" panose="05000000000000000000" pitchFamily="2" charset="2"/>
              </a:rPr>
              <a:t>).</a:t>
            </a:r>
          </a:p>
          <a:p>
            <a:endParaRPr lang="el-GR" b="1" dirty="0">
              <a:solidFill>
                <a:schemeClr val="bg1"/>
              </a:solidFill>
              <a:sym typeface="Wingdings" panose="05000000000000000000" pitchFamily="2" charset="2"/>
            </a:endParaRPr>
          </a:p>
          <a:p>
            <a:r>
              <a:rPr lang="el-GR" b="1" dirty="0">
                <a:solidFill>
                  <a:schemeClr val="bg1"/>
                </a:solidFill>
                <a:sym typeface="Wingdings" panose="05000000000000000000" pitchFamily="2" charset="2"/>
              </a:rPr>
              <a:t>Ο Αριστοτέλης θεωρούσε επίσης πως η γνώση των σοφιστών είναι επιφανειακή και όχι ουσιαστική</a:t>
            </a:r>
          </a:p>
          <a:p>
            <a:endParaRPr lang="el-GR" b="1" dirty="0">
              <a:solidFill>
                <a:schemeClr val="bg1"/>
              </a:solidFill>
              <a:sym typeface="Wingdings" panose="05000000000000000000" pitchFamily="2" charset="2"/>
            </a:endParaRPr>
          </a:p>
        </p:txBody>
      </p:sp>
    </p:spTree>
    <p:extLst>
      <p:ext uri="{BB962C8B-B14F-4D97-AF65-F5344CB8AC3E}">
        <p14:creationId xmlns:p14="http://schemas.microsoft.com/office/powerpoint/2010/main" val="114475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66EEA-C4AE-7D1E-7FC4-4AED2E6D9067}"/>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E2B55729-64B9-4B47-8CE2-DF1F85540007}"/>
              </a:ext>
            </a:extLst>
          </p:cNvPr>
          <p:cNvSpPr/>
          <p:nvPr/>
        </p:nvSpPr>
        <p:spPr>
          <a:xfrm>
            <a:off x="523742" y="116632"/>
            <a:ext cx="885851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dirty="0">
                <a:solidFill>
                  <a:prstClr val="white"/>
                </a:solidFill>
                <a:latin typeface="Century Gothic" panose="020B0502020202020204"/>
                <a:sym typeface="Wingdings" panose="05000000000000000000" pitchFamily="2" charset="2"/>
              </a:rPr>
              <a:t>Πλάτων – Παιδαγωγικός έρως </a:t>
            </a:r>
            <a:r>
              <a:rPr lang="el-GR" b="1" dirty="0">
                <a:solidFill>
                  <a:prstClr val="white"/>
                </a:solidFill>
                <a:latin typeface="Century Gothic" panose="020B0502020202020204"/>
                <a:sym typeface="Wingdings" panose="05000000000000000000" pitchFamily="2" charset="2"/>
              </a:rPr>
              <a:t>(Φαίδρος, Συμπόσιο)</a:t>
            </a:r>
            <a:endPar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sp>
        <p:nvSpPr>
          <p:cNvPr id="3" name="TextBox 2">
            <a:extLst>
              <a:ext uri="{FF2B5EF4-FFF2-40B4-BE49-F238E27FC236}">
                <a16:creationId xmlns:a16="http://schemas.microsoft.com/office/drawing/2014/main" id="{D5C76FD7-5D19-5E96-8745-9A113458CB66}"/>
              </a:ext>
            </a:extLst>
          </p:cNvPr>
          <p:cNvSpPr txBox="1"/>
          <p:nvPr/>
        </p:nvSpPr>
        <p:spPr>
          <a:xfrm>
            <a:off x="128464" y="908720"/>
            <a:ext cx="9721080" cy="5909310"/>
          </a:xfrm>
          <a:prstGeom prst="rect">
            <a:avLst/>
          </a:prstGeom>
          <a:noFill/>
        </p:spPr>
        <p:txBody>
          <a:bodyPr wrap="square">
            <a:spAutoFit/>
          </a:bodyPr>
          <a:lstStyle/>
          <a:p>
            <a:pPr algn="just"/>
            <a:r>
              <a:rPr lang="el-GR" b="1" dirty="0">
                <a:solidFill>
                  <a:schemeClr val="bg1"/>
                </a:solidFill>
              </a:rPr>
              <a:t>Η αξία της Πλατωνικής Παιδείας, συνίσταται  στην σχέση διδασκάλου και διδασκόμενου, έτσι ώστε να προοδεύσει ο δεύτερος, χωρίς ο αποκλειστικός στόχος να είναι η παροχή γνώσεων</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Η επιλογή του κατάλληλου διδασκάλου συνιστά διαδικασία θεμελιώδους σημασίας</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Ο μαθητής μέσα από μία σειρά βαθμίδων, οδηγείται στην θέαση του αγαθού.</a:t>
            </a:r>
          </a:p>
          <a:p>
            <a:pPr algn="just"/>
            <a:endParaRPr lang="el-GR" b="1" dirty="0">
              <a:solidFill>
                <a:schemeClr val="bg1"/>
              </a:solidFill>
              <a:sym typeface="Wingdings" panose="05000000000000000000" pitchFamily="2" charset="2"/>
            </a:endParaRPr>
          </a:p>
          <a:p>
            <a:r>
              <a:rPr lang="el-GR" b="1" dirty="0">
                <a:solidFill>
                  <a:schemeClr val="bg1"/>
                </a:solidFill>
                <a:sym typeface="Wingdings" panose="05000000000000000000" pitchFamily="2" charset="2"/>
              </a:rPr>
              <a:t>1</a:t>
            </a:r>
            <a:r>
              <a:rPr lang="el-GR" b="1" baseline="30000" dirty="0">
                <a:solidFill>
                  <a:schemeClr val="bg1"/>
                </a:solidFill>
                <a:sym typeface="Wingdings" panose="05000000000000000000" pitchFamily="2" charset="2"/>
              </a:rPr>
              <a:t>η</a:t>
            </a:r>
            <a:r>
              <a:rPr lang="el-GR" b="1" dirty="0">
                <a:solidFill>
                  <a:schemeClr val="bg1"/>
                </a:solidFill>
                <a:sym typeface="Wingdings" panose="05000000000000000000" pitchFamily="2" charset="2"/>
              </a:rPr>
              <a:t> Βαθμίδα    Ο εραστής ελκύεται από την φυσική ομορφιά ενός προσώπου</a:t>
            </a:r>
          </a:p>
          <a:p>
            <a:r>
              <a:rPr lang="el-GR" b="1" dirty="0">
                <a:solidFill>
                  <a:schemeClr val="bg1"/>
                </a:solidFill>
                <a:sym typeface="Wingdings" panose="05000000000000000000" pitchFamily="2" charset="2"/>
              </a:rPr>
              <a:t>2</a:t>
            </a:r>
            <a:r>
              <a:rPr lang="el-GR" b="1" baseline="30000" dirty="0">
                <a:solidFill>
                  <a:schemeClr val="bg1"/>
                </a:solidFill>
                <a:sym typeface="Wingdings" panose="05000000000000000000" pitchFamily="2" charset="2"/>
              </a:rPr>
              <a:t>η</a:t>
            </a:r>
            <a:r>
              <a:rPr lang="el-GR" b="1" dirty="0">
                <a:solidFill>
                  <a:schemeClr val="bg1"/>
                </a:solidFill>
                <a:sym typeface="Wingdings" panose="05000000000000000000" pitchFamily="2" charset="2"/>
              </a:rPr>
              <a:t> Βαθμίδα    Ο εραστής ελκύεται από το κάλλος όλων των μαθητών </a:t>
            </a:r>
            <a:br>
              <a:rPr lang="el-GR" b="1" dirty="0">
                <a:solidFill>
                  <a:schemeClr val="bg1"/>
                </a:solidFill>
                <a:sym typeface="Wingdings" panose="05000000000000000000" pitchFamily="2" charset="2"/>
              </a:rPr>
            </a:br>
            <a:r>
              <a:rPr lang="el-GR" b="1" dirty="0">
                <a:solidFill>
                  <a:schemeClr val="bg1"/>
                </a:solidFill>
                <a:sym typeface="Wingdings" panose="05000000000000000000" pitchFamily="2" charset="2"/>
              </a:rPr>
              <a:t>                           μαζί με τα ψυχικά τους χαρίσματα</a:t>
            </a:r>
          </a:p>
          <a:p>
            <a:r>
              <a:rPr lang="el-GR" b="1" dirty="0">
                <a:solidFill>
                  <a:schemeClr val="bg1"/>
                </a:solidFill>
                <a:sym typeface="Wingdings" panose="05000000000000000000" pitchFamily="2" charset="2"/>
              </a:rPr>
              <a:t>3</a:t>
            </a:r>
            <a:r>
              <a:rPr lang="el-GR" b="1" baseline="30000" dirty="0">
                <a:solidFill>
                  <a:schemeClr val="bg1"/>
                </a:solidFill>
                <a:sym typeface="Wingdings" panose="05000000000000000000" pitchFamily="2" charset="2"/>
              </a:rPr>
              <a:t>η</a:t>
            </a:r>
            <a:r>
              <a:rPr lang="el-GR" b="1" dirty="0">
                <a:solidFill>
                  <a:schemeClr val="bg1"/>
                </a:solidFill>
                <a:sym typeface="Wingdings" panose="05000000000000000000" pitchFamily="2" charset="2"/>
              </a:rPr>
              <a:t> Βαθμίδα    Ο εραστής μαθαίνει να θεωρεί το ψυχικό κάλλος, σημαντικότερο </a:t>
            </a:r>
            <a:br>
              <a:rPr lang="el-GR" b="1" dirty="0">
                <a:solidFill>
                  <a:schemeClr val="bg1"/>
                </a:solidFill>
                <a:sym typeface="Wingdings" panose="05000000000000000000" pitchFamily="2" charset="2"/>
              </a:rPr>
            </a:br>
            <a:r>
              <a:rPr lang="el-GR" b="1" dirty="0">
                <a:solidFill>
                  <a:schemeClr val="bg1"/>
                </a:solidFill>
                <a:sym typeface="Wingdings" panose="05000000000000000000" pitchFamily="2" charset="2"/>
              </a:rPr>
              <a:t>                           από το σωματικό</a:t>
            </a:r>
          </a:p>
          <a:p>
            <a:r>
              <a:rPr lang="el-GR" b="1" dirty="0">
                <a:solidFill>
                  <a:schemeClr val="bg1"/>
                </a:solidFill>
                <a:sym typeface="Wingdings" panose="05000000000000000000" pitchFamily="2" charset="2"/>
              </a:rPr>
              <a:t>4</a:t>
            </a:r>
            <a:r>
              <a:rPr lang="el-GR" b="1" baseline="30000" dirty="0">
                <a:solidFill>
                  <a:schemeClr val="bg1"/>
                </a:solidFill>
                <a:sym typeface="Wingdings" panose="05000000000000000000" pitchFamily="2" charset="2"/>
              </a:rPr>
              <a:t>η</a:t>
            </a:r>
            <a:r>
              <a:rPr lang="el-GR" b="1" dirty="0">
                <a:solidFill>
                  <a:schemeClr val="bg1"/>
                </a:solidFill>
                <a:sym typeface="Wingdings" panose="05000000000000000000" pitchFamily="2" charset="2"/>
              </a:rPr>
              <a:t> Βαθμίδα    Ο εραστής οδεύει προς την αισθητή πραγματικότητα, προς την </a:t>
            </a:r>
            <a:br>
              <a:rPr lang="el-GR" b="1" dirty="0">
                <a:solidFill>
                  <a:schemeClr val="bg1"/>
                </a:solidFill>
                <a:sym typeface="Wingdings" panose="05000000000000000000" pitchFamily="2" charset="2"/>
              </a:rPr>
            </a:br>
            <a:r>
              <a:rPr lang="el-GR" b="1" dirty="0">
                <a:solidFill>
                  <a:schemeClr val="bg1"/>
                </a:solidFill>
                <a:sym typeface="Wingdings" panose="05000000000000000000" pitchFamily="2" charset="2"/>
              </a:rPr>
              <a:t>                           σύλληψη του αθάνατου στον νοητό κόσμο.</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Παιδαγωγικός έρως: η επιδίωξη της σοφίας που αναπτύσσει τα φτερά της ψυχής</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Ο νέος ελκύεται από τον ώριμο δάσκαλο αφού θεωρεί ότι με την διδαχή θα φτάσει στο επίπεδο του δασκάλου, αλλά και ο δάσκαλος ελκύεται από τον μαθητή, διότι θεωρεί ότι μέσω του μαθητή θα αναβιώσει την νεότητά του που την έχει απωλέσει</a:t>
            </a:r>
          </a:p>
        </p:txBody>
      </p:sp>
    </p:spTree>
    <p:extLst>
      <p:ext uri="{BB962C8B-B14F-4D97-AF65-F5344CB8AC3E}">
        <p14:creationId xmlns:p14="http://schemas.microsoft.com/office/powerpoint/2010/main" val="26332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D356-790E-A346-D052-EB64C88FCB8B}"/>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1ED2E7B7-BA8B-2DD9-DB7E-A8FB1336391E}"/>
              </a:ext>
            </a:extLst>
          </p:cNvPr>
          <p:cNvSpPr/>
          <p:nvPr/>
        </p:nvSpPr>
        <p:spPr>
          <a:xfrm>
            <a:off x="523742" y="116632"/>
            <a:ext cx="83583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b="1" dirty="0">
                <a:solidFill>
                  <a:prstClr val="white"/>
                </a:solidFill>
                <a:latin typeface="Century Gothic" panose="020B0502020202020204"/>
                <a:sym typeface="Wingdings" panose="05000000000000000000" pitchFamily="2" charset="2"/>
              </a:rPr>
              <a:t>Η παιδαγωγική προσέγγιση του Πλάτωνα</a:t>
            </a:r>
            <a:endPar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sp>
        <p:nvSpPr>
          <p:cNvPr id="3" name="TextBox 2">
            <a:extLst>
              <a:ext uri="{FF2B5EF4-FFF2-40B4-BE49-F238E27FC236}">
                <a16:creationId xmlns:a16="http://schemas.microsoft.com/office/drawing/2014/main" id="{53B63BA7-7DCB-4AB9-4C0A-B6239D8BD8A1}"/>
              </a:ext>
            </a:extLst>
          </p:cNvPr>
          <p:cNvSpPr txBox="1"/>
          <p:nvPr/>
        </p:nvSpPr>
        <p:spPr>
          <a:xfrm>
            <a:off x="128464" y="908720"/>
            <a:ext cx="9721080" cy="646331"/>
          </a:xfrm>
          <a:prstGeom prst="rect">
            <a:avLst/>
          </a:prstGeom>
          <a:noFill/>
        </p:spPr>
        <p:txBody>
          <a:bodyPr wrap="square">
            <a:spAutoFit/>
          </a:bodyPr>
          <a:lstStyle/>
          <a:p>
            <a:pPr algn="ctr"/>
            <a:r>
              <a:rPr lang="el-GR" b="1" dirty="0">
                <a:solidFill>
                  <a:schemeClr val="bg1"/>
                </a:solidFill>
              </a:rPr>
              <a:t>Διδακτική αρχή του Πλάτωνα: «</a:t>
            </a:r>
            <a:r>
              <a:rPr lang="el-GR" b="1" i="1" dirty="0">
                <a:solidFill>
                  <a:schemeClr val="bg1"/>
                </a:solidFill>
              </a:rPr>
              <a:t>Μετά παιδείας και ηδονής μανθάνειν</a:t>
            </a:r>
            <a:r>
              <a:rPr lang="el-GR" b="1" dirty="0">
                <a:solidFill>
                  <a:schemeClr val="bg1"/>
                </a:solidFill>
              </a:rPr>
              <a:t>» (Νόμοι, Ζ, 819</a:t>
            </a:r>
            <a:r>
              <a:rPr lang="en-US" b="1" dirty="0">
                <a:solidFill>
                  <a:schemeClr val="bg1"/>
                </a:solidFill>
              </a:rPr>
              <a:t>b3</a:t>
            </a:r>
            <a:r>
              <a:rPr lang="el-GR" b="1" dirty="0">
                <a:solidFill>
                  <a:schemeClr val="bg1"/>
                </a:solidFill>
              </a:rPr>
              <a:t>)</a:t>
            </a:r>
            <a:endParaRPr lang="en-US" b="1" dirty="0">
              <a:solidFill>
                <a:schemeClr val="bg1"/>
              </a:solidFill>
            </a:endParaRPr>
          </a:p>
          <a:p>
            <a:pPr algn="ctr"/>
            <a:r>
              <a:rPr lang="en-US" b="1" dirty="0">
                <a:solidFill>
                  <a:schemeClr val="bg1"/>
                </a:solidFill>
                <a:sym typeface="Wingdings" panose="05000000000000000000" pitchFamily="2" charset="2"/>
              </a:rPr>
              <a:t>(</a:t>
            </a:r>
            <a:r>
              <a:rPr lang="el-GR" b="1" dirty="0">
                <a:solidFill>
                  <a:schemeClr val="bg1"/>
                </a:solidFill>
                <a:sym typeface="Wingdings" panose="05000000000000000000" pitchFamily="2" charset="2"/>
              </a:rPr>
              <a:t>μάθηση μέσα από ευχαρίστηση</a:t>
            </a:r>
            <a:r>
              <a:rPr lang="en-US" b="1" dirty="0">
                <a:solidFill>
                  <a:schemeClr val="bg1"/>
                </a:solidFill>
                <a:sym typeface="Wingdings" panose="05000000000000000000" pitchFamily="2" charset="2"/>
              </a:rPr>
              <a:t>)</a:t>
            </a:r>
            <a:endParaRPr lang="el-GR" b="1" dirty="0">
              <a:solidFill>
                <a:schemeClr val="bg1"/>
              </a:solidFill>
              <a:sym typeface="Wingdings" panose="05000000000000000000" pitchFamily="2" charset="2"/>
            </a:endParaRPr>
          </a:p>
        </p:txBody>
      </p:sp>
      <p:sp>
        <p:nvSpPr>
          <p:cNvPr id="4" name="TextBox 3">
            <a:extLst>
              <a:ext uri="{FF2B5EF4-FFF2-40B4-BE49-F238E27FC236}">
                <a16:creationId xmlns:a16="http://schemas.microsoft.com/office/drawing/2014/main" id="{5EB1108A-B8C0-BF6A-BD15-06A0C63B749F}"/>
              </a:ext>
            </a:extLst>
          </p:cNvPr>
          <p:cNvSpPr txBox="1"/>
          <p:nvPr/>
        </p:nvSpPr>
        <p:spPr>
          <a:xfrm>
            <a:off x="1712640" y="1762364"/>
            <a:ext cx="8136904" cy="369332"/>
          </a:xfrm>
          <a:prstGeom prst="rect">
            <a:avLst/>
          </a:prstGeom>
          <a:noFill/>
        </p:spPr>
        <p:txBody>
          <a:bodyPr wrap="square">
            <a:spAutoFit/>
          </a:bodyPr>
          <a:lstStyle/>
          <a:p>
            <a:r>
              <a:rPr lang="el-GR" b="1" dirty="0">
                <a:solidFill>
                  <a:schemeClr val="bg1"/>
                </a:solidFill>
              </a:rPr>
              <a:t>Τα στάδια της εκπαίδευσης κατά τον Πλάτωνα (Πολιτεία)</a:t>
            </a:r>
            <a:endParaRPr lang="el-GR" dirty="0"/>
          </a:p>
        </p:txBody>
      </p:sp>
      <p:sp>
        <p:nvSpPr>
          <p:cNvPr id="6" name="TextBox 5">
            <a:extLst>
              <a:ext uri="{FF2B5EF4-FFF2-40B4-BE49-F238E27FC236}">
                <a16:creationId xmlns:a16="http://schemas.microsoft.com/office/drawing/2014/main" id="{979491D9-A237-D7B3-7828-5945331664E2}"/>
              </a:ext>
            </a:extLst>
          </p:cNvPr>
          <p:cNvSpPr txBox="1"/>
          <p:nvPr/>
        </p:nvSpPr>
        <p:spPr>
          <a:xfrm>
            <a:off x="138978" y="2363208"/>
            <a:ext cx="9350525" cy="1477328"/>
          </a:xfrm>
          <a:prstGeom prst="rect">
            <a:avLst/>
          </a:prstGeom>
          <a:noFill/>
        </p:spPr>
        <p:txBody>
          <a:bodyPr wrap="square">
            <a:spAutoFit/>
          </a:bodyPr>
          <a:lstStyle/>
          <a:p>
            <a:pPr marL="285750" indent="-285750">
              <a:buFont typeface="Arial" panose="020B0604020202020204" pitchFamily="34" charset="0"/>
              <a:buChar char="•"/>
            </a:pPr>
            <a:r>
              <a:rPr lang="el-GR" b="1" dirty="0">
                <a:solidFill>
                  <a:schemeClr val="bg1"/>
                </a:solidFill>
              </a:rPr>
              <a:t>Ηλικία 3-6 </a:t>
            </a:r>
            <a:r>
              <a:rPr lang="el-GR" b="1" dirty="0">
                <a:solidFill>
                  <a:schemeClr val="bg1"/>
                </a:solidFill>
                <a:sym typeface="Wingdings" panose="05000000000000000000" pitchFamily="2" charset="2"/>
              </a:rPr>
              <a:t> τα παιδιά βρίσκονται σε ναούς και παίζουν με δημόσια επίβλεψη</a:t>
            </a:r>
          </a:p>
          <a:p>
            <a:pPr marL="285750" indent="-285750">
              <a:buFont typeface="Arial" panose="020B0604020202020204" pitchFamily="34" charset="0"/>
              <a:buChar char="•"/>
            </a:pPr>
            <a:r>
              <a:rPr lang="el-GR" b="1" dirty="0">
                <a:solidFill>
                  <a:schemeClr val="bg1"/>
                </a:solidFill>
                <a:sym typeface="Wingdings" panose="05000000000000000000" pitchFamily="2" charset="2"/>
              </a:rPr>
              <a:t>Ηλικία 6-20  άσκηση σώματος και πνεύματος</a:t>
            </a:r>
          </a:p>
          <a:p>
            <a:pPr marL="285750" indent="-285750">
              <a:buFont typeface="Arial" panose="020B0604020202020204" pitchFamily="34" charset="0"/>
              <a:buChar char="•"/>
            </a:pPr>
            <a:r>
              <a:rPr lang="el-GR" b="1" dirty="0">
                <a:solidFill>
                  <a:schemeClr val="bg1"/>
                </a:solidFill>
                <a:sym typeface="Wingdings" panose="05000000000000000000" pitchFamily="2" charset="2"/>
              </a:rPr>
              <a:t>Ηλικία 20-30  ανώτερες σπουδές</a:t>
            </a:r>
          </a:p>
          <a:p>
            <a:pPr marL="285750" indent="-285750">
              <a:buFont typeface="Arial" panose="020B0604020202020204" pitchFamily="34" charset="0"/>
              <a:buChar char="•"/>
            </a:pPr>
            <a:r>
              <a:rPr lang="el-GR" b="1" dirty="0">
                <a:solidFill>
                  <a:schemeClr val="bg1"/>
                </a:solidFill>
                <a:sym typeface="Wingdings" panose="05000000000000000000" pitchFamily="2" charset="2"/>
              </a:rPr>
              <a:t>Ηλικία 30-35  διαλεκτική</a:t>
            </a:r>
          </a:p>
          <a:p>
            <a:pPr marL="285750" indent="-285750">
              <a:buFont typeface="Arial" panose="020B0604020202020204" pitchFamily="34" charset="0"/>
              <a:buChar char="•"/>
            </a:pPr>
            <a:r>
              <a:rPr lang="el-GR" b="1" dirty="0">
                <a:solidFill>
                  <a:schemeClr val="bg1"/>
                </a:solidFill>
                <a:sym typeface="Wingdings" panose="05000000000000000000" pitchFamily="2" charset="2"/>
              </a:rPr>
              <a:t>Ηλικία 35-50  ενασχόληση με τα κοινά</a:t>
            </a:r>
            <a:endParaRPr lang="el-GR" dirty="0"/>
          </a:p>
        </p:txBody>
      </p:sp>
    </p:spTree>
    <p:extLst>
      <p:ext uri="{BB962C8B-B14F-4D97-AF65-F5344CB8AC3E}">
        <p14:creationId xmlns:p14="http://schemas.microsoft.com/office/powerpoint/2010/main" val="381601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BD19-C410-D9A5-6937-C0BFBC68BB13}"/>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81A2765D-647A-0DB6-9BE2-B14483F980D8}"/>
              </a:ext>
            </a:extLst>
          </p:cNvPr>
          <p:cNvSpPr/>
          <p:nvPr/>
        </p:nvSpPr>
        <p:spPr>
          <a:xfrm>
            <a:off x="704528" y="260648"/>
            <a:ext cx="8779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Η παιδαγωγική προσέγγιση του Αριστοτέλη</a:t>
            </a:r>
          </a:p>
        </p:txBody>
      </p:sp>
      <p:sp>
        <p:nvSpPr>
          <p:cNvPr id="12" name="TextBox 11">
            <a:extLst>
              <a:ext uri="{FF2B5EF4-FFF2-40B4-BE49-F238E27FC236}">
                <a16:creationId xmlns:a16="http://schemas.microsoft.com/office/drawing/2014/main" id="{6AD148B7-D77E-1A72-916A-93D860C55AA2}"/>
              </a:ext>
            </a:extLst>
          </p:cNvPr>
          <p:cNvSpPr txBox="1"/>
          <p:nvPr/>
        </p:nvSpPr>
        <p:spPr>
          <a:xfrm>
            <a:off x="308484" y="980728"/>
            <a:ext cx="9289032" cy="4524315"/>
          </a:xfrm>
          <a:prstGeom prst="rect">
            <a:avLst/>
          </a:prstGeom>
          <a:noFill/>
        </p:spPr>
        <p:txBody>
          <a:bodyPr wrap="square">
            <a:spAutoFit/>
          </a:bodyPr>
          <a:lstStyle/>
          <a:p>
            <a:pPr algn="just"/>
            <a:r>
              <a:rPr lang="el-GR" sz="1600" b="1" dirty="0">
                <a:solidFill>
                  <a:schemeClr val="bg1"/>
                </a:solidFill>
              </a:rPr>
              <a:t>Στο Βιβλίο Ζ των Πολιτικών ο Αριστοτέλης διατυπώνει τρία ερωτήματα περί του εκπαιδευτικού συστήματος:</a:t>
            </a:r>
          </a:p>
          <a:p>
            <a:pPr algn="just"/>
            <a:endParaRPr lang="el-GR" sz="1600" b="1" dirty="0">
              <a:solidFill>
                <a:schemeClr val="bg1"/>
              </a:solidFill>
            </a:endParaRPr>
          </a:p>
          <a:p>
            <a:pPr marL="342900" indent="-342900" algn="just">
              <a:buFont typeface="+mj-lt"/>
              <a:buAutoNum type="arabicPeriod"/>
            </a:pPr>
            <a:r>
              <a:rPr lang="el-GR" sz="1600" b="1" dirty="0">
                <a:solidFill>
                  <a:schemeClr val="bg1"/>
                </a:solidFill>
              </a:rPr>
              <a:t>Πρέπει να υφίσταται ένα οργανωμένο εκπαιδευτικό σύστημα εκπαίδευσης για τα παιδιά;</a:t>
            </a:r>
          </a:p>
          <a:p>
            <a:pPr marL="342900" indent="-342900" algn="just">
              <a:buFont typeface="+mj-lt"/>
              <a:buAutoNum type="arabicPeriod"/>
            </a:pPr>
            <a:r>
              <a:rPr lang="el-GR" sz="1600" b="1" dirty="0">
                <a:solidFill>
                  <a:schemeClr val="bg1"/>
                </a:solidFill>
              </a:rPr>
              <a:t>Ποιος πρέπει να είναι ο χαρακτήρας της εκπαίδευσης; Δημόσιος ή ιδιωτικός;</a:t>
            </a:r>
          </a:p>
          <a:p>
            <a:pPr marL="342900" indent="-342900" algn="just">
              <a:buFont typeface="+mj-lt"/>
              <a:buAutoNum type="arabicPeriod"/>
            </a:pPr>
            <a:r>
              <a:rPr lang="el-GR" sz="1600" b="1" dirty="0">
                <a:solidFill>
                  <a:schemeClr val="bg1"/>
                </a:solidFill>
              </a:rPr>
              <a:t>Ποιο πρέπει να είναι το περιεχόμενο των σπουδών;</a:t>
            </a:r>
          </a:p>
          <a:p>
            <a:pPr algn="just"/>
            <a:endParaRPr lang="el-GR" sz="1600" b="1" dirty="0">
              <a:solidFill>
                <a:schemeClr val="bg1"/>
              </a:solidFill>
            </a:endParaRPr>
          </a:p>
          <a:p>
            <a:pPr algn="just"/>
            <a:r>
              <a:rPr lang="el-GR" sz="1600" b="1" dirty="0">
                <a:solidFill>
                  <a:schemeClr val="bg1"/>
                </a:solidFill>
              </a:rPr>
              <a:t>Σημαντικά επίσης, ερωτήματα που διατυπώνει, είναι τα εξής:</a:t>
            </a:r>
          </a:p>
          <a:p>
            <a:pPr algn="just"/>
            <a:endParaRPr lang="el-GR" sz="1600" b="1" dirty="0">
              <a:solidFill>
                <a:schemeClr val="bg1"/>
              </a:solidFill>
            </a:endParaRPr>
          </a:p>
          <a:p>
            <a:pPr algn="just"/>
            <a:r>
              <a:rPr lang="el-GR" sz="1600" b="1" dirty="0">
                <a:solidFill>
                  <a:schemeClr val="bg1"/>
                </a:solidFill>
              </a:rPr>
              <a:t>Η εκπαίδευση πρέπει να στοχεύει στην αρετή ή στον άριστο βίο;</a:t>
            </a:r>
          </a:p>
          <a:p>
            <a:pPr algn="just"/>
            <a:r>
              <a:rPr lang="el-GR" sz="1600" b="1" dirty="0">
                <a:solidFill>
                  <a:schemeClr val="bg1"/>
                </a:solidFill>
              </a:rPr>
              <a:t>Η έμφαση πρέπει να δίδεται στην ανάπτυξη των ηθικών ή των διανοητικών αρετών;</a:t>
            </a:r>
          </a:p>
          <a:p>
            <a:pPr algn="just"/>
            <a:endParaRPr lang="el-GR" sz="1600" b="1" dirty="0">
              <a:solidFill>
                <a:schemeClr val="bg1"/>
              </a:solidFill>
            </a:endParaRPr>
          </a:p>
          <a:p>
            <a:pPr algn="just"/>
            <a:r>
              <a:rPr lang="el-GR" sz="1600" b="1" dirty="0">
                <a:solidFill>
                  <a:schemeClr val="bg1"/>
                </a:solidFill>
              </a:rPr>
              <a:t>Ο Αριστοτέλης διαχωρίζει τα μαθήματα των σπουδών σε δύο κατηγορίες:</a:t>
            </a:r>
          </a:p>
          <a:p>
            <a:pPr algn="just"/>
            <a:endParaRPr lang="el-GR" sz="1600" b="1" dirty="0">
              <a:solidFill>
                <a:schemeClr val="bg1"/>
              </a:solidFill>
            </a:endParaRPr>
          </a:p>
          <a:p>
            <a:pPr marL="342900" indent="-342900" algn="just">
              <a:buFont typeface="+mj-lt"/>
              <a:buAutoNum type="arabicPeriod"/>
            </a:pPr>
            <a:r>
              <a:rPr lang="el-GR" sz="1600" b="1" dirty="0">
                <a:solidFill>
                  <a:schemeClr val="bg1"/>
                </a:solidFill>
              </a:rPr>
              <a:t>Χρήσιμα: οδηγούν στην απόκτηση των αρετών </a:t>
            </a:r>
            <a:r>
              <a:rPr lang="el-GR" sz="1600" b="1" dirty="0">
                <a:solidFill>
                  <a:schemeClr val="bg1"/>
                </a:solidFill>
                <a:sym typeface="Wingdings" panose="05000000000000000000" pitchFamily="2" charset="2"/>
              </a:rPr>
              <a:t> </a:t>
            </a:r>
            <a:r>
              <a:rPr lang="el-GR" sz="1600" b="1" dirty="0">
                <a:solidFill>
                  <a:schemeClr val="bg1"/>
                </a:solidFill>
              </a:rPr>
              <a:t>ανάγνωση, γραφή, φυσική αγωγή</a:t>
            </a:r>
            <a:r>
              <a:rPr lang="en-US" sz="1600" b="1" dirty="0">
                <a:solidFill>
                  <a:schemeClr val="bg1"/>
                </a:solidFill>
              </a:rPr>
              <a:t> (</a:t>
            </a:r>
            <a:r>
              <a:rPr lang="el-GR" sz="1600" b="1" dirty="0">
                <a:solidFill>
                  <a:schemeClr val="bg1"/>
                </a:solidFill>
              </a:rPr>
              <a:t>δίαιτα</a:t>
            </a:r>
            <a:r>
              <a:rPr lang="en-US" sz="1600" b="1" dirty="0">
                <a:solidFill>
                  <a:schemeClr val="bg1"/>
                </a:solidFill>
              </a:rPr>
              <a:t>)</a:t>
            </a:r>
            <a:r>
              <a:rPr lang="el-GR" sz="1600" b="1" dirty="0">
                <a:solidFill>
                  <a:schemeClr val="bg1"/>
                </a:solidFill>
              </a:rPr>
              <a:t>, ζωγραφική και μουσική. Στο ανώτερο επίπεδο διδάσκονται ρητορική, ποίηση, πολιτική, διαλεκτική, φιλοσοφία, λογική, φυσική ιστορία</a:t>
            </a:r>
          </a:p>
          <a:p>
            <a:pPr marL="342900" indent="-342900" algn="just">
              <a:buFont typeface="+mj-lt"/>
              <a:buAutoNum type="arabicPeriod"/>
            </a:pPr>
            <a:r>
              <a:rPr lang="el-GR" sz="1600" b="1" dirty="0">
                <a:solidFill>
                  <a:schemeClr val="bg1"/>
                </a:solidFill>
              </a:rPr>
              <a:t>Επιπλέον γνώσεις (περιττά): </a:t>
            </a:r>
            <a:r>
              <a:rPr lang="el-GR" sz="1600" b="1" dirty="0">
                <a:solidFill>
                  <a:schemeClr val="bg1"/>
                </a:solidFill>
                <a:sym typeface="Wingdings" panose="05000000000000000000" pitchFamily="2" charset="2"/>
              </a:rPr>
              <a:t> Θεωρητικές επιστήμες (γεωμετρία, αστρονομία, κ.λπ.)</a:t>
            </a:r>
            <a:endParaRPr lang="el-GR" sz="1600" b="1" dirty="0">
              <a:solidFill>
                <a:schemeClr val="bg1"/>
              </a:solidFill>
            </a:endParaRPr>
          </a:p>
        </p:txBody>
      </p:sp>
      <p:sp>
        <p:nvSpPr>
          <p:cNvPr id="3" name="TextBox 2">
            <a:extLst>
              <a:ext uri="{FF2B5EF4-FFF2-40B4-BE49-F238E27FC236}">
                <a16:creationId xmlns:a16="http://schemas.microsoft.com/office/drawing/2014/main" id="{17B1FC88-B963-2CE5-67E3-728778016751}"/>
              </a:ext>
            </a:extLst>
          </p:cNvPr>
          <p:cNvSpPr txBox="1"/>
          <p:nvPr/>
        </p:nvSpPr>
        <p:spPr>
          <a:xfrm>
            <a:off x="308484" y="5589240"/>
            <a:ext cx="9419492" cy="923330"/>
          </a:xfrm>
          <a:prstGeom prst="rect">
            <a:avLst/>
          </a:prstGeom>
          <a:noFill/>
        </p:spPr>
        <p:txBody>
          <a:bodyPr wrap="square">
            <a:spAutoFit/>
          </a:bodyPr>
          <a:lstStyle/>
          <a:p>
            <a:r>
              <a:rPr lang="el-GR" b="1" dirty="0">
                <a:solidFill>
                  <a:schemeClr val="bg1"/>
                </a:solidFill>
              </a:rPr>
              <a:t>Οι παιδαγωγικές θέσεις του Αριστοτέλη άσκησαν επίδραση στις απόψεις όλων των νεότερων παιδαγωγών (</a:t>
            </a:r>
            <a:r>
              <a:rPr lang="en-US" b="1" dirty="0">
                <a:solidFill>
                  <a:schemeClr val="bg1"/>
                </a:solidFill>
              </a:rPr>
              <a:t>Comenius, Locke, Rousseau, Pestalozzi, Kerschensteiner, Neill &amp; Piazet</a:t>
            </a:r>
            <a:r>
              <a:rPr lang="el-GR" b="1" dirty="0">
                <a:solidFill>
                  <a:schemeClr val="bg1"/>
                </a:solidFill>
              </a:rPr>
              <a:t>)</a:t>
            </a:r>
            <a:endParaRPr lang="el-GR" dirty="0"/>
          </a:p>
        </p:txBody>
      </p:sp>
    </p:spTree>
    <p:extLst>
      <p:ext uri="{BB962C8B-B14F-4D97-AF65-F5344CB8AC3E}">
        <p14:creationId xmlns:p14="http://schemas.microsoft.com/office/powerpoint/2010/main" val="131543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C573-C428-8E0E-3415-D25729065C30}"/>
            </a:ext>
          </a:extLst>
        </p:cNvPr>
        <p:cNvGrpSpPr/>
        <p:nvPr/>
      </p:nvGrpSpPr>
      <p:grpSpPr>
        <a:xfrm>
          <a:off x="0" y="0"/>
          <a:ext cx="0" cy="0"/>
          <a:chOff x="0" y="0"/>
          <a:chExt cx="0" cy="0"/>
        </a:xfrm>
      </p:grpSpPr>
      <p:sp>
        <p:nvSpPr>
          <p:cNvPr id="9" name="Rectangle 3">
            <a:extLst>
              <a:ext uri="{FF2B5EF4-FFF2-40B4-BE49-F238E27FC236}">
                <a16:creationId xmlns:a16="http://schemas.microsoft.com/office/drawing/2014/main" id="{C2A3FB24-10CA-2732-73ED-D2EF680CBEAF}"/>
              </a:ext>
            </a:extLst>
          </p:cNvPr>
          <p:cNvSpPr/>
          <p:nvPr/>
        </p:nvSpPr>
        <p:spPr>
          <a:xfrm>
            <a:off x="704528" y="260648"/>
            <a:ext cx="8779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Η παιδαγωγική προσέγγιση του Αριστοτέλη</a:t>
            </a:r>
          </a:p>
        </p:txBody>
      </p:sp>
      <p:sp>
        <p:nvSpPr>
          <p:cNvPr id="12" name="TextBox 11">
            <a:extLst>
              <a:ext uri="{FF2B5EF4-FFF2-40B4-BE49-F238E27FC236}">
                <a16:creationId xmlns:a16="http://schemas.microsoft.com/office/drawing/2014/main" id="{9F3AD755-0251-68E3-ED68-2A4FCA4F0069}"/>
              </a:ext>
            </a:extLst>
          </p:cNvPr>
          <p:cNvSpPr txBox="1"/>
          <p:nvPr/>
        </p:nvSpPr>
        <p:spPr>
          <a:xfrm>
            <a:off x="308484" y="980728"/>
            <a:ext cx="9289032" cy="5755422"/>
          </a:xfrm>
          <a:prstGeom prst="rect">
            <a:avLst/>
          </a:prstGeom>
          <a:noFill/>
        </p:spPr>
        <p:txBody>
          <a:bodyPr wrap="square">
            <a:spAutoFit/>
          </a:bodyPr>
          <a:lstStyle/>
          <a:p>
            <a:pPr algn="just"/>
            <a:r>
              <a:rPr lang="el-GR" sz="1600" b="1" dirty="0">
                <a:solidFill>
                  <a:schemeClr val="bg1"/>
                </a:solidFill>
              </a:rPr>
              <a:t>Ο Αριστοτέλης υποστήριζε τον δημόσιο χαρακτήρα της παιδείας (που πρέπει να προσφέρεται από το κράτος, να είναι η ίδια για όλους) αλλά και την ηθική διάπλαση των νέων. Η ισότιμη μεταχείριση των μαθητών δείχνει και την ισότητά τους ως πολίτες.</a:t>
            </a:r>
          </a:p>
          <a:p>
            <a:pPr algn="just"/>
            <a:endParaRPr lang="el-GR" sz="1600" b="1" dirty="0">
              <a:solidFill>
                <a:schemeClr val="bg1"/>
              </a:solidFill>
            </a:endParaRPr>
          </a:p>
          <a:p>
            <a:pPr algn="just"/>
            <a:r>
              <a:rPr lang="el-GR" sz="1600" b="1" dirty="0">
                <a:solidFill>
                  <a:schemeClr val="bg1"/>
                </a:solidFill>
              </a:rPr>
              <a:t>Η παιδεία έχει κοινωνικό χαρακτήρα, ενώ η σχέση του πολίτη και της πόλης είναι διαλεκτική.</a:t>
            </a:r>
          </a:p>
          <a:p>
            <a:pPr algn="just"/>
            <a:endParaRPr lang="el-GR" sz="1600" b="1" dirty="0">
              <a:solidFill>
                <a:schemeClr val="bg1"/>
              </a:solidFill>
            </a:endParaRPr>
          </a:p>
          <a:p>
            <a:pPr algn="just"/>
            <a:r>
              <a:rPr lang="el-GR" sz="1600" b="1" dirty="0">
                <a:solidFill>
                  <a:schemeClr val="bg1"/>
                </a:solidFill>
              </a:rPr>
              <a:t>Η ηθική και η πολιτική συνδέονται άμεσα μεταξύ τους. Η ανθρώπινη φύση ολοκληρώνεται εντός της πόλεως.</a:t>
            </a:r>
          </a:p>
          <a:p>
            <a:pPr algn="just"/>
            <a:endParaRPr lang="el-GR" sz="1600" b="1" dirty="0">
              <a:solidFill>
                <a:schemeClr val="bg1"/>
              </a:solidFill>
            </a:endParaRPr>
          </a:p>
          <a:p>
            <a:pPr algn="just"/>
            <a:r>
              <a:rPr lang="el-GR" sz="1600" b="1" dirty="0">
                <a:solidFill>
                  <a:schemeClr val="bg1"/>
                </a:solidFill>
              </a:rPr>
              <a:t>Στα Ηθικά Νικομάχεια (Βιβλίο Χ) αποκαλύπτεται πως ο απώτερος σκοπός του συνόλου (εντελέχεια) είναι η ευδαιμονία, πού εκτός από την ευχαρίστηση και την απόλαυση υλικών ή πνευματικών αγαθών, επιδιώκει και την άσκηση της αρετής στην πράξη. </a:t>
            </a:r>
          </a:p>
          <a:p>
            <a:pPr algn="just"/>
            <a:endParaRPr lang="el-GR" sz="1600" b="1" dirty="0">
              <a:solidFill>
                <a:schemeClr val="bg1"/>
              </a:solidFill>
            </a:endParaRPr>
          </a:p>
          <a:p>
            <a:pPr algn="just"/>
            <a:r>
              <a:rPr lang="el-GR" sz="1600" b="1" dirty="0">
                <a:solidFill>
                  <a:schemeClr val="bg1"/>
                </a:solidFill>
              </a:rPr>
              <a:t>Η ευδαιμονία κατακτάται πραγματώνοντας ενάρετες πράξεις. </a:t>
            </a:r>
          </a:p>
          <a:p>
            <a:pPr algn="just"/>
            <a:endParaRPr lang="el-GR" sz="1600" b="1" dirty="0">
              <a:solidFill>
                <a:schemeClr val="bg1"/>
              </a:solidFill>
            </a:endParaRPr>
          </a:p>
          <a:p>
            <a:pPr algn="just"/>
            <a:r>
              <a:rPr lang="el-GR" sz="1600" b="1" dirty="0">
                <a:solidFill>
                  <a:schemeClr val="bg1"/>
                </a:solidFill>
              </a:rPr>
              <a:t>Για την κατάκτηση της αρετής απαραίτητη είναι η παιδεία, η οποία συμβάλλει στην ηθική διάπλαση των νέων και στην κατάκτηση της ευδαιμονίας.</a:t>
            </a:r>
          </a:p>
          <a:p>
            <a:pPr algn="just"/>
            <a:endParaRPr lang="el-GR" sz="1600" b="1" dirty="0">
              <a:solidFill>
                <a:schemeClr val="bg1"/>
              </a:solidFill>
            </a:endParaRPr>
          </a:p>
          <a:p>
            <a:pPr algn="just"/>
            <a:r>
              <a:rPr lang="el-GR" sz="1600" b="1" dirty="0">
                <a:solidFill>
                  <a:schemeClr val="bg1"/>
                </a:solidFill>
              </a:rPr>
              <a:t>Η ανάγκη της ηθικής τελείωσης πρέπει να αποτελεί κύριο μέλημα της εκπαίδευσης. </a:t>
            </a:r>
          </a:p>
          <a:p>
            <a:pPr algn="just"/>
            <a:endParaRPr lang="el-GR" sz="1600" b="1" dirty="0">
              <a:solidFill>
                <a:schemeClr val="bg1"/>
              </a:solidFill>
            </a:endParaRPr>
          </a:p>
          <a:p>
            <a:pPr algn="just"/>
            <a:r>
              <a:rPr lang="el-GR" sz="1600" b="1" dirty="0">
                <a:solidFill>
                  <a:schemeClr val="bg1"/>
                </a:solidFill>
              </a:rPr>
              <a:t>Μόνο μέσω της (δημόσιας) παιδείας, θα κατακτήσει ο άνθρωπος τις ηθικές και διανοητικές αρετές, οι οποίες θα συμβάλλουν στην ηθική του διάπλαση και στην κατάκτηση της ευδαιμονίας όχι μόνο του ατομικού, αλλά και του συλλογικού καλού.</a:t>
            </a:r>
          </a:p>
        </p:txBody>
      </p:sp>
    </p:spTree>
    <p:extLst>
      <p:ext uri="{BB962C8B-B14F-4D97-AF65-F5344CB8AC3E}">
        <p14:creationId xmlns:p14="http://schemas.microsoft.com/office/powerpoint/2010/main" val="210299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5566-6FBD-ABD1-9172-BDC4ED820F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668208-7ABF-8FFB-4D02-32FB67F96D94}"/>
              </a:ext>
            </a:extLst>
          </p:cNvPr>
          <p:cNvSpPr/>
          <p:nvPr/>
        </p:nvSpPr>
        <p:spPr>
          <a:xfrm>
            <a:off x="563016" y="37477"/>
            <a:ext cx="8779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Η παιδαγωγική προσέγγιση του Αριστοτέλη</a:t>
            </a:r>
          </a:p>
        </p:txBody>
      </p:sp>
      <p:sp>
        <p:nvSpPr>
          <p:cNvPr id="2" name="TextBox 1">
            <a:extLst>
              <a:ext uri="{FF2B5EF4-FFF2-40B4-BE49-F238E27FC236}">
                <a16:creationId xmlns:a16="http://schemas.microsoft.com/office/drawing/2014/main" id="{0B0B70D8-B01A-8A90-F0FF-9DA8D947186B}"/>
              </a:ext>
            </a:extLst>
          </p:cNvPr>
          <p:cNvSpPr txBox="1"/>
          <p:nvPr/>
        </p:nvSpPr>
        <p:spPr>
          <a:xfrm>
            <a:off x="2360712" y="1004207"/>
            <a:ext cx="5400600"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b="1" dirty="0">
                <a:solidFill>
                  <a:prstClr val="white"/>
                </a:solidFill>
                <a:latin typeface="Century Gothic" panose="020B0502020202020204"/>
              </a:rPr>
              <a:t>Προϋποθέσεις και κριτήρια της εκπαίδευσης:</a:t>
            </a:r>
            <a:endParaRPr kumimoji="0" lang="el-GR"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sp>
        <p:nvSpPr>
          <p:cNvPr id="5" name="TextBox 4">
            <a:extLst>
              <a:ext uri="{FF2B5EF4-FFF2-40B4-BE49-F238E27FC236}">
                <a16:creationId xmlns:a16="http://schemas.microsoft.com/office/drawing/2014/main" id="{CF255E3F-DFB8-4F7C-ADDD-48BA0BB9459D}"/>
              </a:ext>
            </a:extLst>
          </p:cNvPr>
          <p:cNvSpPr txBox="1"/>
          <p:nvPr/>
        </p:nvSpPr>
        <p:spPr>
          <a:xfrm>
            <a:off x="3008784" y="1610052"/>
            <a:ext cx="3240360" cy="646331"/>
          </a:xfrm>
          <a:prstGeom prst="rect">
            <a:avLst/>
          </a:prstGeom>
          <a:noFill/>
        </p:spPr>
        <p:txBody>
          <a:bodyPr wrap="square">
            <a:spAutoFit/>
          </a:bodyPr>
          <a:lstStyle/>
          <a:p>
            <a:pPr marL="342900" indent="-342900">
              <a:buAutoNum type="arabicPeriod"/>
            </a:pPr>
            <a:r>
              <a:rPr lang="el-GR" b="1" dirty="0">
                <a:solidFill>
                  <a:prstClr val="white"/>
                </a:solidFill>
                <a:latin typeface="Century Gothic" panose="020B0502020202020204"/>
              </a:rPr>
              <a:t>Οικονομική κατάσταση</a:t>
            </a:r>
          </a:p>
          <a:p>
            <a:pPr marL="342900" indent="-342900">
              <a:buAutoNum type="arabicPeriod"/>
            </a:pPr>
            <a:r>
              <a:rPr lang="el-GR" b="1" dirty="0">
                <a:solidFill>
                  <a:prstClr val="white"/>
                </a:solidFill>
                <a:latin typeface="Century Gothic" panose="020B0502020202020204"/>
              </a:rPr>
              <a:t>Βιολογικοί παράγοντες</a:t>
            </a:r>
          </a:p>
        </p:txBody>
      </p:sp>
      <p:sp>
        <p:nvSpPr>
          <p:cNvPr id="7" name="TextBox 6">
            <a:extLst>
              <a:ext uri="{FF2B5EF4-FFF2-40B4-BE49-F238E27FC236}">
                <a16:creationId xmlns:a16="http://schemas.microsoft.com/office/drawing/2014/main" id="{FF293F09-1C8C-DE11-7D13-BCDBB7EA9420}"/>
              </a:ext>
            </a:extLst>
          </p:cNvPr>
          <p:cNvSpPr txBox="1"/>
          <p:nvPr/>
        </p:nvSpPr>
        <p:spPr>
          <a:xfrm>
            <a:off x="128464" y="2492896"/>
            <a:ext cx="9649072" cy="3139321"/>
          </a:xfrm>
          <a:prstGeom prst="rect">
            <a:avLst/>
          </a:prstGeom>
          <a:noFill/>
        </p:spPr>
        <p:txBody>
          <a:bodyPr wrap="square">
            <a:spAutoFit/>
          </a:bodyPr>
          <a:lstStyle/>
          <a:p>
            <a:pPr algn="just"/>
            <a:r>
              <a:rPr lang="el-GR" b="1" dirty="0">
                <a:solidFill>
                  <a:prstClr val="white"/>
                </a:solidFill>
                <a:latin typeface="Century Gothic" panose="020B0502020202020204"/>
              </a:rPr>
              <a:t>Η εκπαίδευση απευθύνεται στους ελεύθερους πολίτες που διαθέτουν ελεύθερο χρόνο (σχόλη) για να αφιερωθούν στην πνευματική καλλιέργεια και την ενασχόληση με τα κοινά, όχι όμως και στους γεωργούς και χειρωνάκτες λόγω της φύσης του επαγγέλματός τους αν και θα μπορούσαν και αυτοί να αναλάβουν καθήκοντα χωρίς πολλές ευθύνες.</a:t>
            </a:r>
          </a:p>
          <a:p>
            <a:pPr algn="just"/>
            <a:endParaRPr lang="el-GR" b="1" dirty="0">
              <a:solidFill>
                <a:prstClr val="white"/>
              </a:solidFill>
              <a:latin typeface="Century Gothic" panose="020B0502020202020204"/>
            </a:endParaRPr>
          </a:p>
          <a:p>
            <a:pPr algn="just"/>
            <a:r>
              <a:rPr lang="el-GR" b="1" dirty="0">
                <a:solidFill>
                  <a:prstClr val="white"/>
                </a:solidFill>
                <a:latin typeface="Century Gothic" panose="020B0502020202020204"/>
              </a:rPr>
              <a:t>Η διοίκηση της πόλης ανατίθεται στους εκπαιδευμένους και ενάρετους</a:t>
            </a:r>
          </a:p>
          <a:p>
            <a:pPr algn="just"/>
            <a:endParaRPr lang="el-GR" b="1" dirty="0">
              <a:solidFill>
                <a:prstClr val="white"/>
              </a:solidFill>
              <a:latin typeface="Century Gothic" panose="020B0502020202020204"/>
            </a:endParaRPr>
          </a:p>
          <a:p>
            <a:pPr algn="just"/>
            <a:r>
              <a:rPr lang="el-GR" b="1" dirty="0">
                <a:solidFill>
                  <a:prstClr val="white"/>
                </a:solidFill>
                <a:latin typeface="Century Gothic" panose="020B0502020202020204"/>
              </a:rPr>
              <a:t>Η γυναίκα δεν μπορεί να κυβερνήσει και να αποκτήσει πλήρη παιδεία, διότι διαθέτει το </a:t>
            </a:r>
            <a:r>
              <a:rPr lang="el-GR" b="1" i="1" dirty="0">
                <a:solidFill>
                  <a:prstClr val="white"/>
                </a:solidFill>
                <a:latin typeface="Century Gothic" panose="020B0502020202020204"/>
              </a:rPr>
              <a:t>άκυρον βουλευτικόν</a:t>
            </a:r>
            <a:r>
              <a:rPr lang="el-GR" b="1" dirty="0">
                <a:solidFill>
                  <a:prstClr val="white"/>
                </a:solidFill>
                <a:latin typeface="Century Gothic" panose="020B0502020202020204"/>
              </a:rPr>
              <a:t>: αν και βρίσκει μέσα για την επίτευξη του σκοπού, ωστόσο, δεν μπορεί να τον πραγματοποιήσει, διότι το συναίσθημα υπερτερεί της λογικής.</a:t>
            </a:r>
          </a:p>
        </p:txBody>
      </p:sp>
    </p:spTree>
    <p:extLst>
      <p:ext uri="{BB962C8B-B14F-4D97-AF65-F5344CB8AC3E}">
        <p14:creationId xmlns:p14="http://schemas.microsoft.com/office/powerpoint/2010/main" val="394439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24282-750D-6982-2B59-E869151D9E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55DCDE0-F879-F018-405C-D89271B41962}"/>
              </a:ext>
            </a:extLst>
          </p:cNvPr>
          <p:cNvSpPr/>
          <p:nvPr/>
        </p:nvSpPr>
        <p:spPr>
          <a:xfrm>
            <a:off x="563016" y="37477"/>
            <a:ext cx="877996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Η παιδαγωγική προσέγγιση του Αριστοτέλη</a:t>
            </a:r>
          </a:p>
        </p:txBody>
      </p:sp>
      <p:sp>
        <p:nvSpPr>
          <p:cNvPr id="7" name="TextBox 6">
            <a:extLst>
              <a:ext uri="{FF2B5EF4-FFF2-40B4-BE49-F238E27FC236}">
                <a16:creationId xmlns:a16="http://schemas.microsoft.com/office/drawing/2014/main" id="{D401B96E-BA58-D1B5-D7A9-FD7D2D48D175}"/>
              </a:ext>
            </a:extLst>
          </p:cNvPr>
          <p:cNvSpPr txBox="1"/>
          <p:nvPr/>
        </p:nvSpPr>
        <p:spPr>
          <a:xfrm>
            <a:off x="128464" y="836712"/>
            <a:ext cx="9649072" cy="5909310"/>
          </a:xfrm>
          <a:prstGeom prst="rect">
            <a:avLst/>
          </a:prstGeom>
          <a:noFill/>
        </p:spPr>
        <p:txBody>
          <a:bodyPr wrap="square">
            <a:spAutoFit/>
          </a:bodyPr>
          <a:lstStyle/>
          <a:p>
            <a:pPr algn="just"/>
            <a:r>
              <a:rPr lang="el-GR" b="1" dirty="0">
                <a:solidFill>
                  <a:prstClr val="white"/>
                </a:solidFill>
                <a:latin typeface="Century Gothic" panose="020B0502020202020204"/>
              </a:rPr>
              <a:t>Οι πτυχές της εκπαίδευσης αναλογούν στην τριμερή διάκριση της ψυχής του Πλάτωνα (Πολιτεία), σύμφωνα με την οποία η ψυχή διαχωρίζεται στο (υπο)λογιστικό, στο θυμικό (θυμοειδές) και στο επιθυμητικό. </a:t>
            </a:r>
          </a:p>
          <a:p>
            <a:pPr algn="just"/>
            <a:endParaRPr lang="el-GR" b="1" dirty="0">
              <a:solidFill>
                <a:prstClr val="white"/>
              </a:solidFill>
              <a:latin typeface="Century Gothic" panose="020B0502020202020204"/>
            </a:endParaRPr>
          </a:p>
          <a:p>
            <a:pPr algn="just"/>
            <a:r>
              <a:rPr lang="el-GR" b="1" dirty="0">
                <a:solidFill>
                  <a:prstClr val="white"/>
                </a:solidFill>
                <a:latin typeface="Century Gothic" panose="020B0502020202020204"/>
              </a:rPr>
              <a:t>Ο Αριστοτέλης (Περί Ψυχής) διαχωρίζει την ψυχή στο διανοητικό / λογικό και ηθικό / λογικό μέρος, με την εκπαίδευση να στοχεύει στο ηθικό / λογικό (Πολιτικά).</a:t>
            </a:r>
          </a:p>
          <a:p>
            <a:pPr algn="just"/>
            <a:endParaRPr lang="el-GR" b="1" dirty="0">
              <a:solidFill>
                <a:prstClr val="white"/>
              </a:solidFill>
              <a:latin typeface="Century Gothic" panose="020B0502020202020204"/>
            </a:endParaRPr>
          </a:p>
          <a:p>
            <a:pPr algn="just"/>
            <a:r>
              <a:rPr lang="el-GR" b="1" dirty="0">
                <a:solidFill>
                  <a:prstClr val="white"/>
                </a:solidFill>
                <a:latin typeface="Century Gothic" panose="020B0502020202020204"/>
              </a:rPr>
              <a:t>Τα στάδια της ανάπτυξης πρέπει να είναι ανάλογα της φυσικής ανάπτυξης του ανθρώπου.</a:t>
            </a:r>
          </a:p>
          <a:p>
            <a:pPr algn="just"/>
            <a:endParaRPr lang="el-GR" b="1" dirty="0">
              <a:solidFill>
                <a:prstClr val="white"/>
              </a:solidFill>
              <a:latin typeface="Century Gothic" panose="020B0502020202020204"/>
            </a:endParaRPr>
          </a:p>
          <a:p>
            <a:pPr algn="just"/>
            <a:r>
              <a:rPr lang="el-GR" b="1" dirty="0">
                <a:solidFill>
                  <a:prstClr val="white"/>
                </a:solidFill>
                <a:latin typeface="Century Gothic" panose="020B0502020202020204"/>
              </a:rPr>
              <a:t>Το διάστημα των 21 ετών διαχωρίζεται σε τρεις χρονικές περιόδους:</a:t>
            </a:r>
          </a:p>
          <a:p>
            <a:pPr algn="just"/>
            <a:endParaRPr lang="el-GR" b="1" dirty="0">
              <a:solidFill>
                <a:prstClr val="white"/>
              </a:solidFill>
              <a:latin typeface="Century Gothic" panose="020B0502020202020204"/>
            </a:endParaRPr>
          </a:p>
          <a:p>
            <a:pPr algn="just"/>
            <a:r>
              <a:rPr lang="el-GR" b="1" dirty="0">
                <a:solidFill>
                  <a:prstClr val="white"/>
                </a:solidFill>
                <a:latin typeface="Century Gothic" panose="020B0502020202020204"/>
              </a:rPr>
              <a:t>Περίοδος 0-7. Τα παιδιά παραμένουν στην οικογένεια. Δεν γίνεται διδασκαλία. Κατά τα έτη 5-7 μπορεί να ξεκινήσει η κατάλληλη προετοιμασία.</a:t>
            </a:r>
          </a:p>
          <a:p>
            <a:pPr algn="just"/>
            <a:endParaRPr lang="el-GR" b="1" dirty="0">
              <a:solidFill>
                <a:prstClr val="white"/>
              </a:solidFill>
              <a:latin typeface="Century Gothic" panose="020B0502020202020204"/>
            </a:endParaRPr>
          </a:p>
          <a:p>
            <a:pPr algn="just"/>
            <a:r>
              <a:rPr lang="el-GR" b="1" dirty="0">
                <a:solidFill>
                  <a:prstClr val="white"/>
                </a:solidFill>
                <a:latin typeface="Century Gothic" panose="020B0502020202020204"/>
              </a:rPr>
              <a:t>Περίοδος 7-14. Πρώτη περίοδος εκπαίδευσης (Καλλιέργεια συναισθήματος)</a:t>
            </a:r>
          </a:p>
          <a:p>
            <a:pPr algn="just"/>
            <a:r>
              <a:rPr lang="el-GR" b="1" dirty="0">
                <a:solidFill>
                  <a:prstClr val="white"/>
                </a:solidFill>
                <a:latin typeface="Century Gothic" panose="020B0502020202020204"/>
              </a:rPr>
              <a:t>Περίοδος 14-21. Δεύτερη περίοδος εκπαίδευσης (Καλλιέργεια σωματικών και πνευματικών δυνάμεων)</a:t>
            </a:r>
          </a:p>
          <a:p>
            <a:pPr algn="just"/>
            <a:endParaRPr lang="el-GR" b="1" dirty="0">
              <a:solidFill>
                <a:prstClr val="white"/>
              </a:solidFill>
              <a:latin typeface="Century Gothic" panose="020B0502020202020204"/>
            </a:endParaRPr>
          </a:p>
          <a:p>
            <a:pPr algn="just"/>
            <a:r>
              <a:rPr lang="el-GR" b="1" dirty="0">
                <a:solidFill>
                  <a:prstClr val="white"/>
                </a:solidFill>
                <a:latin typeface="Century Gothic" panose="020B0502020202020204"/>
              </a:rPr>
              <a:t>Δεν υπάρχει δια βίου μάθηση όπως στον Πλάτωνα ούτε γίνεται αναφορά σε παιδιά με μαθησιακές δυσκολίες. </a:t>
            </a:r>
          </a:p>
        </p:txBody>
      </p:sp>
    </p:spTree>
    <p:extLst>
      <p:ext uri="{BB962C8B-B14F-4D97-AF65-F5344CB8AC3E}">
        <p14:creationId xmlns:p14="http://schemas.microsoft.com/office/powerpoint/2010/main" val="285884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CF12-38DF-D70A-6783-1766D5E82B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800C642-E3CF-C35D-A000-D375B5AA1F73}"/>
              </a:ext>
            </a:extLst>
          </p:cNvPr>
          <p:cNvSpPr/>
          <p:nvPr/>
        </p:nvSpPr>
        <p:spPr>
          <a:xfrm>
            <a:off x="1064568" y="476672"/>
            <a:ext cx="797526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rPr>
              <a:t>ΕΥΧΑΡΙΣΤΩ ΓΙΑ ΤΟΝ ΧΡΟΝΟ ΣΑ</a:t>
            </a:r>
            <a:r>
              <a:rPr lang="el-GR" sz="4000" b="1" dirty="0">
                <a:solidFill>
                  <a:prstClr val="white"/>
                </a:solidFill>
                <a:latin typeface="Century Gothic" panose="020B0502020202020204"/>
                <a:sym typeface="Wingdings" panose="05000000000000000000" pitchFamily="2" charset="2"/>
              </a:rPr>
              <a:t>Σ</a:t>
            </a:r>
            <a:endParaRPr kumimoji="0" lang="el-GR" sz="4000" b="1" i="0" u="none" strike="noStrike" kern="1200" cap="none" spc="0" normalizeH="0" baseline="0" noProof="0" dirty="0">
              <a:ln>
                <a:noFill/>
              </a:ln>
              <a:solidFill>
                <a:prstClr val="white"/>
              </a:solidFill>
              <a:effectLst/>
              <a:uLnTx/>
              <a:uFillTx/>
              <a:latin typeface="Century Gothic" panose="020B0502020202020204"/>
              <a:ea typeface="+mn-ea"/>
              <a:cs typeface="+mn-cs"/>
              <a:sym typeface="Wingdings" panose="05000000000000000000" pitchFamily="2" charset="2"/>
            </a:endParaRPr>
          </a:p>
        </p:txBody>
      </p:sp>
      <p:pic>
        <p:nvPicPr>
          <p:cNvPr id="3" name="Εικόνα 2" descr="Εικόνα που περιέχει άγαλμα, ανθρώπινο πρόσωπο, ρυτίδα, άνδρας&#10;&#10;Περιγραφή που δημιουργήθηκε αυτόματα">
            <a:extLst>
              <a:ext uri="{FF2B5EF4-FFF2-40B4-BE49-F238E27FC236}">
                <a16:creationId xmlns:a16="http://schemas.microsoft.com/office/drawing/2014/main" id="{000266F4-BC83-C19F-3B21-E5E7FC479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31" y="1777042"/>
            <a:ext cx="8430205" cy="4608512"/>
          </a:xfrm>
          <a:prstGeom prst="rect">
            <a:avLst/>
          </a:prstGeom>
        </p:spPr>
      </p:pic>
    </p:spTree>
    <p:extLst>
      <p:ext uri="{BB962C8B-B14F-4D97-AF65-F5344CB8AC3E}">
        <p14:creationId xmlns:p14="http://schemas.microsoft.com/office/powerpoint/2010/main" val="325456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592" y="188640"/>
            <a:ext cx="8136904" cy="588714"/>
          </a:xfrm>
        </p:spPr>
        <p:txBody>
          <a:bodyPr>
            <a:normAutofit fontScale="90000"/>
          </a:bodyPr>
          <a:lstStyle/>
          <a:p>
            <a:r>
              <a:rPr lang="el-GR" b="1" dirty="0"/>
              <a:t>Η συνεισφορά της πλατωνικής Ακαδημίας</a:t>
            </a:r>
            <a:endParaRPr lang="en-US" b="1" dirty="0"/>
          </a:p>
        </p:txBody>
      </p:sp>
      <p:pic>
        <p:nvPicPr>
          <p:cNvPr id="8" name="Εικόνα 7" descr="Εικόνα που περιέχει κείμενο, τάφος, Λιθογλυπτική, κτίριο&#10;&#10;Περιγραφή που δημιουργήθηκε αυτόματα">
            <a:extLst>
              <a:ext uri="{FF2B5EF4-FFF2-40B4-BE49-F238E27FC236}">
                <a16:creationId xmlns:a16="http://schemas.microsoft.com/office/drawing/2014/main" id="{49F7856D-25B3-196A-F345-7618E23E9491}"/>
              </a:ext>
            </a:extLst>
          </p:cNvPr>
          <p:cNvPicPr>
            <a:picLocks noChangeAspect="1"/>
          </p:cNvPicPr>
          <p:nvPr/>
        </p:nvPicPr>
        <p:blipFill rotWithShape="1">
          <a:blip r:embed="rId2">
            <a:extLst>
              <a:ext uri="{28A0092B-C50C-407E-A947-70E740481C1C}">
                <a14:useLocalDpi xmlns:a14="http://schemas.microsoft.com/office/drawing/2010/main" val="0"/>
              </a:ext>
            </a:extLst>
          </a:blip>
          <a:srcRect b="56970"/>
          <a:stretch/>
        </p:blipFill>
        <p:spPr>
          <a:xfrm>
            <a:off x="1352600" y="980728"/>
            <a:ext cx="7416824" cy="1008112"/>
          </a:xfrm>
          <a:prstGeom prst="rect">
            <a:avLst/>
          </a:prstGeom>
        </p:spPr>
      </p:pic>
      <p:sp>
        <p:nvSpPr>
          <p:cNvPr id="10" name="TextBox 9">
            <a:extLst>
              <a:ext uri="{FF2B5EF4-FFF2-40B4-BE49-F238E27FC236}">
                <a16:creationId xmlns:a16="http://schemas.microsoft.com/office/drawing/2014/main" id="{9C0A6319-DDE1-3F8A-3BA7-7668015EDD74}"/>
              </a:ext>
            </a:extLst>
          </p:cNvPr>
          <p:cNvSpPr txBox="1"/>
          <p:nvPr/>
        </p:nvSpPr>
        <p:spPr>
          <a:xfrm>
            <a:off x="668524" y="2276872"/>
            <a:ext cx="8784976" cy="923330"/>
          </a:xfrm>
          <a:prstGeom prst="rect">
            <a:avLst/>
          </a:prstGeom>
          <a:noFill/>
        </p:spPr>
        <p:txBody>
          <a:bodyPr wrap="square">
            <a:spAutoFit/>
          </a:bodyPr>
          <a:lstStyle/>
          <a:p>
            <a:pPr algn="just"/>
            <a:r>
              <a:rPr lang="el-GR" dirty="0">
                <a:solidFill>
                  <a:schemeClr val="bg1"/>
                </a:solidFill>
              </a:rPr>
              <a:t>Η κύρια συνεισφορά της Ακαδημίας στα μαθηματικά ήταν η συγκέντρωση, η ταξινόμηση και η επέκταση των μαθηματικών γνώσεων που προέρχονταν κυρίως από τους Πυθαγορείους και τη Σχολή της Χίου.</a:t>
            </a:r>
          </a:p>
        </p:txBody>
      </p:sp>
      <p:sp>
        <p:nvSpPr>
          <p:cNvPr id="14" name="TextBox 13">
            <a:extLst>
              <a:ext uri="{FF2B5EF4-FFF2-40B4-BE49-F238E27FC236}">
                <a16:creationId xmlns:a16="http://schemas.microsoft.com/office/drawing/2014/main" id="{2AACDC9A-889B-0134-1B45-6BD4EA2B63B8}"/>
              </a:ext>
            </a:extLst>
          </p:cNvPr>
          <p:cNvSpPr txBox="1"/>
          <p:nvPr/>
        </p:nvSpPr>
        <p:spPr>
          <a:xfrm>
            <a:off x="560512" y="3845947"/>
            <a:ext cx="6480720" cy="2031325"/>
          </a:xfrm>
          <a:prstGeom prst="rect">
            <a:avLst/>
          </a:prstGeom>
          <a:noFill/>
        </p:spPr>
        <p:txBody>
          <a:bodyPr wrap="square">
            <a:spAutoFit/>
          </a:bodyPr>
          <a:lstStyle/>
          <a:p>
            <a:r>
              <a:rPr lang="el-GR" b="1" dirty="0">
                <a:solidFill>
                  <a:schemeClr val="bg1"/>
                </a:solidFill>
              </a:rPr>
              <a:t>Βιβλία Ι, ΙΙ, ΙΙΙ, IV </a:t>
            </a:r>
            <a:r>
              <a:rPr lang="el-GR" b="1" dirty="0">
                <a:solidFill>
                  <a:schemeClr val="bg1"/>
                </a:solidFill>
                <a:sym typeface="Wingdings" panose="05000000000000000000" pitchFamily="2" charset="2"/>
              </a:rPr>
              <a:t> </a:t>
            </a:r>
            <a:r>
              <a:rPr lang="el-GR" b="1" dirty="0">
                <a:solidFill>
                  <a:schemeClr val="bg1"/>
                </a:solidFill>
              </a:rPr>
              <a:t>επιπεδομετρία (Θαλής, Πυθαγόρειοι)</a:t>
            </a:r>
          </a:p>
          <a:p>
            <a:r>
              <a:rPr lang="el-GR" b="1" dirty="0">
                <a:solidFill>
                  <a:schemeClr val="bg1"/>
                </a:solidFill>
              </a:rPr>
              <a:t>Βιβλία V (Εύδοξος) και VΙ </a:t>
            </a:r>
            <a:r>
              <a:rPr lang="el-GR" b="1" dirty="0">
                <a:solidFill>
                  <a:schemeClr val="bg1"/>
                </a:solidFill>
                <a:sym typeface="Wingdings" panose="05000000000000000000" pitchFamily="2" charset="2"/>
              </a:rPr>
              <a:t></a:t>
            </a:r>
            <a:r>
              <a:rPr lang="el-GR" b="1" dirty="0">
                <a:solidFill>
                  <a:schemeClr val="bg1"/>
                </a:solidFill>
              </a:rPr>
              <a:t> αναλογίες, ομοιότητα </a:t>
            </a:r>
          </a:p>
          <a:p>
            <a:r>
              <a:rPr lang="el-GR" b="1" dirty="0">
                <a:solidFill>
                  <a:schemeClr val="bg1"/>
                </a:solidFill>
              </a:rPr>
              <a:t>Βιβλία VΙΙ, VΙΙΙ και ΙΧ </a:t>
            </a:r>
            <a:r>
              <a:rPr lang="el-GR" b="1" dirty="0">
                <a:solidFill>
                  <a:schemeClr val="bg1"/>
                </a:solidFill>
                <a:sym typeface="Wingdings" panose="05000000000000000000" pitchFamily="2" charset="2"/>
              </a:rPr>
              <a:t> </a:t>
            </a:r>
            <a:r>
              <a:rPr lang="el-GR" b="1" dirty="0">
                <a:solidFill>
                  <a:schemeClr val="bg1"/>
                </a:solidFill>
              </a:rPr>
              <a:t>θεωρία αριθμών</a:t>
            </a:r>
          </a:p>
          <a:p>
            <a:r>
              <a:rPr lang="el-GR" b="1" dirty="0">
                <a:solidFill>
                  <a:schemeClr val="bg1"/>
                </a:solidFill>
              </a:rPr>
              <a:t>Βιβλίο Χ (Θεαίτητος) </a:t>
            </a:r>
            <a:r>
              <a:rPr lang="el-GR" b="1" dirty="0">
                <a:solidFill>
                  <a:schemeClr val="bg1"/>
                </a:solidFill>
                <a:sym typeface="Wingdings" panose="05000000000000000000" pitchFamily="2" charset="2"/>
              </a:rPr>
              <a:t> </a:t>
            </a:r>
            <a:r>
              <a:rPr lang="el-GR" b="1" dirty="0">
                <a:solidFill>
                  <a:schemeClr val="bg1"/>
                </a:solidFill>
              </a:rPr>
              <a:t>ασύμμετρα μεγέθη</a:t>
            </a:r>
          </a:p>
          <a:p>
            <a:r>
              <a:rPr lang="el-GR" b="1" dirty="0">
                <a:solidFill>
                  <a:schemeClr val="bg1"/>
                </a:solidFill>
              </a:rPr>
              <a:t>Βιβλία ΧΙ, ΧΙΙ, και ΧΙΙΙ (Θεαίτητος) </a:t>
            </a:r>
            <a:r>
              <a:rPr lang="el-GR" b="1" dirty="0">
                <a:solidFill>
                  <a:schemeClr val="bg1"/>
                </a:solidFill>
                <a:sym typeface="Wingdings" panose="05000000000000000000" pitchFamily="2" charset="2"/>
              </a:rPr>
              <a:t> </a:t>
            </a:r>
            <a:r>
              <a:rPr lang="el-GR" b="1" dirty="0">
                <a:solidFill>
                  <a:schemeClr val="bg1"/>
                </a:solidFill>
              </a:rPr>
              <a:t>στερεομετρία - πλατωνικά στερεά (πυραμίδα, κύβος, δωδεκάεδρο [πυθαγόρειοι], οκτάεδρο, εικοσάεδρο [Θεαίτητος])</a:t>
            </a:r>
          </a:p>
        </p:txBody>
      </p:sp>
      <p:sp>
        <p:nvSpPr>
          <p:cNvPr id="16" name="TextBox 15">
            <a:extLst>
              <a:ext uri="{FF2B5EF4-FFF2-40B4-BE49-F238E27FC236}">
                <a16:creationId xmlns:a16="http://schemas.microsoft.com/office/drawing/2014/main" id="{8BC33CB3-2BC1-B61F-E4A1-2835CF161713}"/>
              </a:ext>
            </a:extLst>
          </p:cNvPr>
          <p:cNvSpPr txBox="1"/>
          <p:nvPr/>
        </p:nvSpPr>
        <p:spPr>
          <a:xfrm>
            <a:off x="2670932" y="3369529"/>
            <a:ext cx="4492354" cy="369332"/>
          </a:xfrm>
          <a:prstGeom prst="rect">
            <a:avLst/>
          </a:prstGeom>
          <a:noFill/>
        </p:spPr>
        <p:txBody>
          <a:bodyPr wrap="square">
            <a:spAutoFit/>
          </a:bodyPr>
          <a:lstStyle/>
          <a:p>
            <a:pPr algn="ctr"/>
            <a:r>
              <a:rPr lang="el-GR" b="1" dirty="0">
                <a:solidFill>
                  <a:schemeClr val="bg1"/>
                </a:solidFill>
              </a:rPr>
              <a:t>ΤΑ ΣΤΟΙΧΕΙΑ ΤΟΥ ΕΥΚΛΕΙΔΗ (13 ΒΙΒΛΙΑ)</a:t>
            </a:r>
            <a:endParaRPr lang="el-GR" b="1" dirty="0"/>
          </a:p>
        </p:txBody>
      </p:sp>
      <p:pic>
        <p:nvPicPr>
          <p:cNvPr id="18" name="Εικόνα 17" descr="Εικόνα που περιέχει σκίτσο/σχέδιο, ζωγραφιά, ανθρώπινο πρόσωπο, άνδρας&#10;&#10;Περιγραφή που δημιουργήθηκε αυτόματα">
            <a:extLst>
              <a:ext uri="{FF2B5EF4-FFF2-40B4-BE49-F238E27FC236}">
                <a16:creationId xmlns:a16="http://schemas.microsoft.com/office/drawing/2014/main" id="{E2416E5B-D64C-DB2B-2D5A-0CCDE822B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274" y="3522097"/>
            <a:ext cx="2228226" cy="2728614"/>
          </a:xfrm>
          <a:prstGeom prst="rect">
            <a:avLst/>
          </a:prstGeom>
        </p:spPr>
      </p:pic>
    </p:spTree>
    <p:extLst>
      <p:ext uri="{BB962C8B-B14F-4D97-AF65-F5344CB8AC3E}">
        <p14:creationId xmlns:p14="http://schemas.microsoft.com/office/powerpoint/2010/main" val="68783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6992-DB1A-8AE3-CE55-7C0028A81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57946-C08B-8D40-5BAD-FFF4A62EF6A2}"/>
              </a:ext>
            </a:extLst>
          </p:cNvPr>
          <p:cNvSpPr>
            <a:spLocks noGrp="1"/>
          </p:cNvSpPr>
          <p:nvPr>
            <p:ph type="title"/>
          </p:nvPr>
        </p:nvSpPr>
        <p:spPr>
          <a:xfrm>
            <a:off x="1280592" y="548680"/>
            <a:ext cx="8136904" cy="588714"/>
          </a:xfrm>
        </p:spPr>
        <p:txBody>
          <a:bodyPr>
            <a:normAutofit fontScale="90000"/>
          </a:bodyPr>
          <a:lstStyle/>
          <a:p>
            <a:pPr algn="ctr"/>
            <a:r>
              <a:rPr lang="el-GR" b="1" dirty="0"/>
              <a:t>Πλάτων (427 π.Χ – 347 π.Χ) - Αριστοκλής</a:t>
            </a:r>
            <a:br>
              <a:rPr lang="el-GR" b="1" dirty="0"/>
            </a:br>
            <a:endParaRPr lang="en-US" dirty="0"/>
          </a:p>
        </p:txBody>
      </p:sp>
      <p:sp>
        <p:nvSpPr>
          <p:cNvPr id="10" name="TextBox 9">
            <a:extLst>
              <a:ext uri="{FF2B5EF4-FFF2-40B4-BE49-F238E27FC236}">
                <a16:creationId xmlns:a16="http://schemas.microsoft.com/office/drawing/2014/main" id="{39C06261-BE82-15C2-3142-B70375E49891}"/>
              </a:ext>
            </a:extLst>
          </p:cNvPr>
          <p:cNvSpPr txBox="1"/>
          <p:nvPr/>
        </p:nvSpPr>
        <p:spPr>
          <a:xfrm>
            <a:off x="560513" y="843037"/>
            <a:ext cx="4608512" cy="5355312"/>
          </a:xfrm>
          <a:prstGeom prst="rect">
            <a:avLst/>
          </a:prstGeom>
          <a:noFill/>
        </p:spPr>
        <p:txBody>
          <a:bodyPr wrap="square">
            <a:spAutoFit/>
          </a:bodyPr>
          <a:lstStyle/>
          <a:p>
            <a:pPr algn="just"/>
            <a:r>
              <a:rPr lang="el-GR" b="1" dirty="0">
                <a:solidFill>
                  <a:schemeClr val="bg1"/>
                </a:solidFill>
              </a:rPr>
              <a:t>Γιός του Αρίστωνα και της Περικτιόνης, αδελφής του Χαρμίδη εκ των τριάκοντα τυράννων και ανιψιάς του Κριτία.</a:t>
            </a:r>
          </a:p>
          <a:p>
            <a:pPr algn="just"/>
            <a:endParaRPr lang="el-GR" b="1" dirty="0">
              <a:solidFill>
                <a:schemeClr val="bg1"/>
              </a:solidFill>
            </a:endParaRPr>
          </a:p>
          <a:p>
            <a:pPr algn="just"/>
            <a:r>
              <a:rPr lang="el-GR" b="1" dirty="0">
                <a:solidFill>
                  <a:schemeClr val="bg1"/>
                </a:solidFill>
              </a:rPr>
              <a:t>Μετά τον θάνατο του Σωκράτη το 399 π.Χ, ταξίδεψε στα Μέγαρα και στη συνέχεια εικάζεται πως μετέβη στην Αίγυπτο και στην Κυρήνη.</a:t>
            </a:r>
          </a:p>
          <a:p>
            <a:pPr algn="just"/>
            <a:endParaRPr lang="el-GR" b="1" dirty="0">
              <a:solidFill>
                <a:schemeClr val="bg1"/>
              </a:solidFill>
            </a:endParaRPr>
          </a:p>
          <a:p>
            <a:pPr algn="just"/>
            <a:r>
              <a:rPr lang="el-GR" b="1" dirty="0">
                <a:solidFill>
                  <a:schemeClr val="bg1"/>
                </a:solidFill>
              </a:rPr>
              <a:t>Πραγματοποίησε τρία ταξίδια στην Σικελία και στην Κάτω Ιταλία, το 387 π.Χ στον Τάραντα όπου ήλθε σε επαφή με τους Πυθαγόρειους καθώς και τα έτη 366 π.Χ και 362 π.Χ στις Συρακούσες. </a:t>
            </a:r>
          </a:p>
          <a:p>
            <a:pPr algn="just"/>
            <a:endParaRPr lang="el-GR" b="1" dirty="0">
              <a:solidFill>
                <a:schemeClr val="bg1"/>
              </a:solidFill>
            </a:endParaRPr>
          </a:p>
          <a:p>
            <a:pPr algn="just"/>
            <a:r>
              <a:rPr lang="el-GR" b="1" dirty="0">
                <a:solidFill>
                  <a:schemeClr val="bg1"/>
                </a:solidFill>
              </a:rPr>
              <a:t>Κατά την επιστροφή του στην Αθήνα μετά το πρώτο ταξίδι ίδρυσε την Ακαδημία περίπου το 387 π.Χ</a:t>
            </a:r>
          </a:p>
          <a:p>
            <a:pPr algn="just"/>
            <a:endParaRPr lang="el-GR" b="1" dirty="0">
              <a:solidFill>
                <a:schemeClr val="bg1"/>
              </a:solidFill>
            </a:endParaRPr>
          </a:p>
        </p:txBody>
      </p:sp>
      <p:pic>
        <p:nvPicPr>
          <p:cNvPr id="5" name="Εικόνα 4" descr="Εικόνα που περιέχει μουσείο, Τεχνούργημα, άγαλμα, προτομή&#10;&#10;Περιγραφή που δημιουργήθηκε αυτόματα">
            <a:extLst>
              <a:ext uri="{FF2B5EF4-FFF2-40B4-BE49-F238E27FC236}">
                <a16:creationId xmlns:a16="http://schemas.microsoft.com/office/drawing/2014/main" id="{2B013A73-D905-EBEF-A600-D73093D61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064" y="980728"/>
            <a:ext cx="4035833" cy="4752528"/>
          </a:xfrm>
          <a:prstGeom prst="rect">
            <a:avLst/>
          </a:prstGeom>
        </p:spPr>
      </p:pic>
    </p:spTree>
    <p:extLst>
      <p:ext uri="{BB962C8B-B14F-4D97-AF65-F5344CB8AC3E}">
        <p14:creationId xmlns:p14="http://schemas.microsoft.com/office/powerpoint/2010/main" val="335440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45C1E-9852-4DFC-BA12-35B469AC3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D9791-9C31-415F-8F21-B5992A64C4F0}"/>
              </a:ext>
            </a:extLst>
          </p:cNvPr>
          <p:cNvSpPr>
            <a:spLocks noGrp="1"/>
          </p:cNvSpPr>
          <p:nvPr>
            <p:ph type="title"/>
          </p:nvPr>
        </p:nvSpPr>
        <p:spPr>
          <a:xfrm>
            <a:off x="1280592" y="548680"/>
            <a:ext cx="8136904" cy="588714"/>
          </a:xfrm>
        </p:spPr>
        <p:txBody>
          <a:bodyPr>
            <a:normAutofit fontScale="90000"/>
          </a:bodyPr>
          <a:lstStyle/>
          <a:p>
            <a:pPr algn="ctr"/>
            <a:r>
              <a:rPr lang="el-GR" b="1" dirty="0"/>
              <a:t>Πλάτων (427 π.Χ – 347 π.Χ) - Αριστοκλής</a:t>
            </a:r>
            <a:br>
              <a:rPr lang="el-GR" b="1" dirty="0"/>
            </a:br>
            <a:endParaRPr lang="en-US" dirty="0"/>
          </a:p>
        </p:txBody>
      </p:sp>
      <p:sp>
        <p:nvSpPr>
          <p:cNvPr id="4" name="TextBox 3">
            <a:extLst>
              <a:ext uri="{FF2B5EF4-FFF2-40B4-BE49-F238E27FC236}">
                <a16:creationId xmlns:a16="http://schemas.microsoft.com/office/drawing/2014/main" id="{CD2422CA-7DA1-F482-2EE5-D8E0E725EB0A}"/>
              </a:ext>
            </a:extLst>
          </p:cNvPr>
          <p:cNvSpPr txBox="1"/>
          <p:nvPr/>
        </p:nvSpPr>
        <p:spPr>
          <a:xfrm>
            <a:off x="200472" y="1582341"/>
            <a:ext cx="9433048" cy="2862322"/>
          </a:xfrm>
          <a:prstGeom prst="rect">
            <a:avLst/>
          </a:prstGeom>
          <a:noFill/>
        </p:spPr>
        <p:txBody>
          <a:bodyPr wrap="square">
            <a:spAutoFit/>
          </a:bodyPr>
          <a:lstStyle/>
          <a:p>
            <a:pPr algn="just"/>
            <a:r>
              <a:rPr lang="el-GR" b="1" dirty="0">
                <a:solidFill>
                  <a:schemeClr val="bg1"/>
                </a:solidFill>
              </a:rPr>
              <a:t>Το έργο του σώζεται ολόκληρο και μάλιστα του αποδίδονται και έργα άλλων.</a:t>
            </a:r>
          </a:p>
          <a:p>
            <a:pPr algn="just"/>
            <a:endParaRPr lang="el-GR" b="1" dirty="0">
              <a:solidFill>
                <a:schemeClr val="bg1"/>
              </a:solidFill>
            </a:endParaRPr>
          </a:p>
          <a:p>
            <a:pPr algn="just"/>
            <a:r>
              <a:rPr lang="el-GR" b="1" dirty="0">
                <a:solidFill>
                  <a:schemeClr val="bg1"/>
                </a:solidFill>
              </a:rPr>
              <a:t>Α περίοδος (400 π.Χ – 387 π.Χ) </a:t>
            </a:r>
            <a:r>
              <a:rPr lang="el-GR" b="1" dirty="0">
                <a:solidFill>
                  <a:schemeClr val="bg1"/>
                </a:solidFill>
                <a:sym typeface="Wingdings" panose="05000000000000000000" pitchFamily="2" charset="2"/>
              </a:rPr>
              <a:t> Λ</a:t>
            </a:r>
            <a:r>
              <a:rPr lang="el-GR" b="1" dirty="0">
                <a:solidFill>
                  <a:schemeClr val="bg1"/>
                </a:solidFill>
              </a:rPr>
              <a:t>άχης, Λύσις, Ίππαρχος, Απολογία, Κρίτων, Ευθύφρων, Ιππίας ελάσσων, Ιων</a:t>
            </a:r>
          </a:p>
          <a:p>
            <a:pPr algn="just"/>
            <a:endParaRPr lang="el-GR" b="1" dirty="0">
              <a:solidFill>
                <a:schemeClr val="bg1"/>
              </a:solidFill>
            </a:endParaRPr>
          </a:p>
          <a:p>
            <a:pPr algn="just"/>
            <a:r>
              <a:rPr lang="el-GR" b="1" dirty="0">
                <a:solidFill>
                  <a:schemeClr val="bg1"/>
                </a:solidFill>
              </a:rPr>
              <a:t>Β περίοδος (386 π.Χ – 367 π.Χ) </a:t>
            </a:r>
            <a:r>
              <a:rPr lang="el-GR" b="1" dirty="0">
                <a:solidFill>
                  <a:schemeClr val="bg1"/>
                </a:solidFill>
                <a:sym typeface="Wingdings" panose="05000000000000000000" pitchFamily="2" charset="2"/>
              </a:rPr>
              <a:t> Μενεξένος, Κρατύλος, Ευθύδημος, Γοργίας, Μένων, Φαίδων, Θεαίτητος, Παρμενίδης, Πολιτεία, Συμπόσιο, Φαίδρος</a:t>
            </a:r>
          </a:p>
          <a:p>
            <a:pPr algn="just"/>
            <a:endParaRPr lang="el-GR" b="1" dirty="0">
              <a:solidFill>
                <a:schemeClr val="bg1"/>
              </a:solidFill>
              <a:sym typeface="Wingdings" panose="05000000000000000000" pitchFamily="2" charset="2"/>
            </a:endParaRPr>
          </a:p>
          <a:p>
            <a:pPr algn="just"/>
            <a:r>
              <a:rPr lang="el-GR" b="1" dirty="0">
                <a:solidFill>
                  <a:schemeClr val="bg1"/>
                </a:solidFill>
                <a:sym typeface="Wingdings" panose="05000000000000000000" pitchFamily="2" charset="2"/>
              </a:rPr>
              <a:t>Γ περίοδος (366 π.Χ – 348 π.Χ)  Σοφιστής, Φιλήβος, Τίμαιος, Κριτίας, Νόμοι, Επιγράμματα</a:t>
            </a:r>
            <a:endParaRPr lang="el-GR" b="1" dirty="0">
              <a:solidFill>
                <a:schemeClr val="bg1"/>
              </a:solidFill>
            </a:endParaRPr>
          </a:p>
        </p:txBody>
      </p:sp>
      <p:sp>
        <p:nvSpPr>
          <p:cNvPr id="7" name="TextBox 6">
            <a:extLst>
              <a:ext uri="{FF2B5EF4-FFF2-40B4-BE49-F238E27FC236}">
                <a16:creationId xmlns:a16="http://schemas.microsoft.com/office/drawing/2014/main" id="{9EA8BE18-8116-99F2-28BD-F9DE7CB14DB9}"/>
              </a:ext>
            </a:extLst>
          </p:cNvPr>
          <p:cNvSpPr txBox="1"/>
          <p:nvPr/>
        </p:nvSpPr>
        <p:spPr>
          <a:xfrm>
            <a:off x="200542" y="4797152"/>
            <a:ext cx="9432977" cy="646331"/>
          </a:xfrm>
          <a:prstGeom prst="rect">
            <a:avLst/>
          </a:prstGeom>
          <a:noFill/>
        </p:spPr>
        <p:txBody>
          <a:bodyPr wrap="square">
            <a:spAutoFit/>
          </a:bodyPr>
          <a:lstStyle/>
          <a:p>
            <a:pPr algn="just"/>
            <a:r>
              <a:rPr lang="el-GR" b="1" dirty="0">
                <a:solidFill>
                  <a:schemeClr val="bg1"/>
                </a:solidFill>
              </a:rPr>
              <a:t>Διογένης Λαέρτιος, Φιλοσόφων Βίος και Δογμάτων Συναγωγή, </a:t>
            </a:r>
          </a:p>
          <a:p>
            <a:pPr algn="just"/>
            <a:r>
              <a:rPr lang="el-GR" b="1" dirty="0">
                <a:solidFill>
                  <a:schemeClr val="bg1"/>
                </a:solidFill>
              </a:rPr>
              <a:t>                                                                       Βιβλίο Γ, Πλάτων </a:t>
            </a:r>
            <a:r>
              <a:rPr lang="el-GR" b="1" dirty="0">
                <a:solidFill>
                  <a:schemeClr val="bg1"/>
                </a:solidFill>
                <a:sym typeface="Wingdings" panose="05000000000000000000" pitchFamily="2" charset="2"/>
              </a:rPr>
              <a:t> 8 τετραλογίες </a:t>
            </a:r>
            <a:endParaRPr lang="el-GR" b="1" dirty="0">
              <a:solidFill>
                <a:schemeClr val="bg1"/>
              </a:solidFill>
            </a:endParaRPr>
          </a:p>
        </p:txBody>
      </p:sp>
      <p:sp>
        <p:nvSpPr>
          <p:cNvPr id="9" name="TextBox 8">
            <a:extLst>
              <a:ext uri="{FF2B5EF4-FFF2-40B4-BE49-F238E27FC236}">
                <a16:creationId xmlns:a16="http://schemas.microsoft.com/office/drawing/2014/main" id="{6109B018-F9FD-6489-8168-BF8B1495A018}"/>
              </a:ext>
            </a:extLst>
          </p:cNvPr>
          <p:cNvSpPr txBox="1"/>
          <p:nvPr/>
        </p:nvSpPr>
        <p:spPr>
          <a:xfrm>
            <a:off x="200472" y="6021288"/>
            <a:ext cx="9128871" cy="369332"/>
          </a:xfrm>
          <a:prstGeom prst="rect">
            <a:avLst/>
          </a:prstGeom>
          <a:noFill/>
        </p:spPr>
        <p:txBody>
          <a:bodyPr wrap="square">
            <a:spAutoFit/>
          </a:bodyPr>
          <a:lstStyle/>
          <a:p>
            <a:r>
              <a:rPr lang="el-GR" b="1" dirty="0">
                <a:solidFill>
                  <a:schemeClr val="bg1"/>
                </a:solidFill>
              </a:rPr>
              <a:t>Τίμαιος (Περί Φύσεως) </a:t>
            </a:r>
            <a:r>
              <a:rPr lang="el-GR" b="1" dirty="0">
                <a:solidFill>
                  <a:schemeClr val="bg1"/>
                </a:solidFill>
                <a:sym typeface="Wingdings" panose="05000000000000000000" pitchFamily="2" charset="2"/>
              </a:rPr>
              <a:t> η μοναδική πραγματεία περί του φυσικού κόσμου</a:t>
            </a:r>
            <a:endParaRPr lang="el-GR" dirty="0"/>
          </a:p>
        </p:txBody>
      </p:sp>
    </p:spTree>
    <p:extLst>
      <p:ext uri="{BB962C8B-B14F-4D97-AF65-F5344CB8AC3E}">
        <p14:creationId xmlns:p14="http://schemas.microsoft.com/office/powerpoint/2010/main" val="298878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9028B-CEEE-9CC7-F594-D1A09296A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C9AC6-0F0B-FC4A-EB5F-272A0F0DA051}"/>
              </a:ext>
            </a:extLst>
          </p:cNvPr>
          <p:cNvSpPr>
            <a:spLocks noGrp="1"/>
          </p:cNvSpPr>
          <p:nvPr>
            <p:ph type="title"/>
          </p:nvPr>
        </p:nvSpPr>
        <p:spPr>
          <a:xfrm>
            <a:off x="1280592" y="548680"/>
            <a:ext cx="8136904" cy="588714"/>
          </a:xfrm>
        </p:spPr>
        <p:txBody>
          <a:bodyPr>
            <a:normAutofit fontScale="90000"/>
          </a:bodyPr>
          <a:lstStyle/>
          <a:p>
            <a:pPr algn="ctr"/>
            <a:r>
              <a:rPr lang="el-GR" b="1" dirty="0"/>
              <a:t>Η άποψη του Πλάτωνα για τα μαθηματικά</a:t>
            </a:r>
            <a:br>
              <a:rPr lang="el-GR" b="1" dirty="0"/>
            </a:br>
            <a:endParaRPr lang="en-US" dirty="0"/>
          </a:p>
        </p:txBody>
      </p:sp>
      <p:sp>
        <p:nvSpPr>
          <p:cNvPr id="10" name="TextBox 9">
            <a:extLst>
              <a:ext uri="{FF2B5EF4-FFF2-40B4-BE49-F238E27FC236}">
                <a16:creationId xmlns:a16="http://schemas.microsoft.com/office/drawing/2014/main" id="{7EA90002-E526-74A9-F3EA-54F49A5FD041}"/>
              </a:ext>
            </a:extLst>
          </p:cNvPr>
          <p:cNvSpPr txBox="1"/>
          <p:nvPr/>
        </p:nvSpPr>
        <p:spPr>
          <a:xfrm>
            <a:off x="560512" y="843037"/>
            <a:ext cx="8974101" cy="2031325"/>
          </a:xfrm>
          <a:prstGeom prst="rect">
            <a:avLst/>
          </a:prstGeom>
          <a:noFill/>
        </p:spPr>
        <p:txBody>
          <a:bodyPr wrap="square">
            <a:spAutoFit/>
          </a:bodyPr>
          <a:lstStyle/>
          <a:p>
            <a:pPr algn="just"/>
            <a:r>
              <a:rPr lang="el-GR" dirty="0">
                <a:solidFill>
                  <a:schemeClr val="bg1"/>
                </a:solidFill>
              </a:rPr>
              <a:t>Χωρίς αυτά κανείς δεν γίνεται ευτυχής σε μία πόλη. Αυτά τα μαθηματικά είναι ο δρόμος της ευτυχίας. Αυτή είναι η πνευματική τροφή του ανθρώπου και είτε είναι εύκολα είτε δύσκολα, πρέπει να προχωρήσουμε μέσα από αυτά. </a:t>
            </a:r>
            <a:r>
              <a:rPr lang="el-GR" b="1" dirty="0">
                <a:solidFill>
                  <a:schemeClr val="bg1"/>
                </a:solidFill>
              </a:rPr>
              <a:t>Δεν είναι αποδεκτή από τους θεούς η αμέλεια των μαθηματικών</a:t>
            </a:r>
            <a:r>
              <a:rPr lang="el-GR" dirty="0">
                <a:solidFill>
                  <a:schemeClr val="bg1"/>
                </a:solidFill>
              </a:rPr>
              <a:t>. Από εδώ και πέρα για αυτόν που ασχολείται με τα μαθηματικά θα λένε ότι είναι ένας από τους πολλούς ο οποίος έγινε ευτυχισμένος, πάρα πολύ σοφός και συγχρόνως μακάριος.</a:t>
            </a:r>
          </a:p>
          <a:p>
            <a:pPr algn="r"/>
            <a:r>
              <a:rPr lang="el-GR" b="1" dirty="0">
                <a:solidFill>
                  <a:schemeClr val="bg1"/>
                </a:solidFill>
              </a:rPr>
              <a:t>Επινομίς</a:t>
            </a:r>
          </a:p>
        </p:txBody>
      </p:sp>
      <p:sp>
        <p:nvSpPr>
          <p:cNvPr id="4" name="TextBox 3">
            <a:extLst>
              <a:ext uri="{FF2B5EF4-FFF2-40B4-BE49-F238E27FC236}">
                <a16:creationId xmlns:a16="http://schemas.microsoft.com/office/drawing/2014/main" id="{75231C3D-9149-9C3B-F799-5DD07B44FAD0}"/>
              </a:ext>
            </a:extLst>
          </p:cNvPr>
          <p:cNvSpPr txBox="1"/>
          <p:nvPr/>
        </p:nvSpPr>
        <p:spPr>
          <a:xfrm>
            <a:off x="401721" y="2924944"/>
            <a:ext cx="9291682" cy="3693319"/>
          </a:xfrm>
          <a:prstGeom prst="rect">
            <a:avLst/>
          </a:prstGeom>
          <a:noFill/>
        </p:spPr>
        <p:txBody>
          <a:bodyPr wrap="square">
            <a:spAutoFit/>
          </a:bodyPr>
          <a:lstStyle/>
          <a:p>
            <a:r>
              <a:rPr lang="el-GR" dirty="0">
                <a:solidFill>
                  <a:schemeClr val="bg1"/>
                </a:solidFill>
              </a:rPr>
              <a:t>Η αριθμητική είναι από όλες εκείνες τις γνώσεις η πιο αναγκαία, εφόσον είναι αυτή την οποία έχουν ανάγκες όλες οι τέχνες, όλες οι συλλήψεις του πνεύματός μας , όλες οι επιστήμες, ακόμη και η ίδια η στρατιωτική τέχνη.</a:t>
            </a:r>
          </a:p>
          <a:p>
            <a:endParaRPr lang="el-GR" dirty="0">
              <a:solidFill>
                <a:schemeClr val="bg1"/>
              </a:solidFill>
            </a:endParaRPr>
          </a:p>
          <a:p>
            <a:r>
              <a:rPr lang="el-GR" dirty="0">
                <a:solidFill>
                  <a:schemeClr val="bg1"/>
                </a:solidFill>
              </a:rPr>
              <a:t>Η αριθμητική μοιάζει από τη φύση της να ανήκει σε όλα εκείνα τα οποία εξυψώνουν την ψυχή στην καθαρή ευφυία και την οδηγούν στην ολοκλήρωση του όντος.</a:t>
            </a:r>
          </a:p>
          <a:p>
            <a:endParaRPr lang="el-GR" dirty="0">
              <a:solidFill>
                <a:schemeClr val="bg1"/>
              </a:solidFill>
            </a:endParaRPr>
          </a:p>
          <a:p>
            <a:r>
              <a:rPr lang="el-GR" dirty="0">
                <a:solidFill>
                  <a:schemeClr val="bg1"/>
                </a:solidFill>
              </a:rPr>
              <a:t>Η τέχνη του υπολογισμού και η αριθμητική μας οδηγούν στη γνώση της αλήθειας.</a:t>
            </a:r>
          </a:p>
          <a:p>
            <a:endParaRPr lang="el-GR" dirty="0">
              <a:solidFill>
                <a:schemeClr val="bg1"/>
              </a:solidFill>
            </a:endParaRPr>
          </a:p>
          <a:p>
            <a:r>
              <a:rPr lang="el-GR" dirty="0">
                <a:solidFill>
                  <a:schemeClr val="bg1"/>
                </a:solidFill>
              </a:rPr>
              <a:t>Η γεωμετρία ασχολείται με τις επιφάνειες αλλά η αστρονομία έχει ως αντικείμενο τα στερεά σε κίνηση και κατά συνέπεια αναγκάζει την ψυχή να κοιτάξει ψηλά και να περάσει από τα επίγεια πράγματα, στη μελέτη αυτών του ουρανού.</a:t>
            </a:r>
          </a:p>
          <a:p>
            <a:pPr algn="r"/>
            <a:r>
              <a:rPr lang="el-GR" b="1" dirty="0">
                <a:solidFill>
                  <a:schemeClr val="bg1"/>
                </a:solidFill>
              </a:rPr>
              <a:t>Πολιτεία</a:t>
            </a:r>
            <a:endParaRPr lang="el-GR" b="1" dirty="0"/>
          </a:p>
        </p:txBody>
      </p:sp>
    </p:spTree>
    <p:extLst>
      <p:ext uri="{BB962C8B-B14F-4D97-AF65-F5344CB8AC3E}">
        <p14:creationId xmlns:p14="http://schemas.microsoft.com/office/powerpoint/2010/main" val="182100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257D3-68DE-1238-5A8B-EE9882464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43854-71F1-8F8E-5C60-9B4896494233}"/>
              </a:ext>
            </a:extLst>
          </p:cNvPr>
          <p:cNvSpPr>
            <a:spLocks noGrp="1"/>
          </p:cNvSpPr>
          <p:nvPr>
            <p:ph type="title"/>
          </p:nvPr>
        </p:nvSpPr>
        <p:spPr>
          <a:xfrm>
            <a:off x="1280592" y="548680"/>
            <a:ext cx="8136904" cy="588714"/>
          </a:xfrm>
        </p:spPr>
        <p:txBody>
          <a:bodyPr>
            <a:normAutofit fontScale="90000"/>
          </a:bodyPr>
          <a:lstStyle/>
          <a:p>
            <a:pPr algn="ctr"/>
            <a:r>
              <a:rPr lang="el-GR" b="1" dirty="0"/>
              <a:t>Η άποψη του Πλάτωνα για τα μαθηματικά</a:t>
            </a:r>
            <a:br>
              <a:rPr lang="el-GR" b="1" dirty="0"/>
            </a:br>
            <a:endParaRPr lang="en-US" dirty="0"/>
          </a:p>
        </p:txBody>
      </p:sp>
      <p:sp>
        <p:nvSpPr>
          <p:cNvPr id="4" name="TextBox 3">
            <a:extLst>
              <a:ext uri="{FF2B5EF4-FFF2-40B4-BE49-F238E27FC236}">
                <a16:creationId xmlns:a16="http://schemas.microsoft.com/office/drawing/2014/main" id="{93B80366-0954-CFFE-0187-E0BAC39AE930}"/>
              </a:ext>
            </a:extLst>
          </p:cNvPr>
          <p:cNvSpPr txBox="1"/>
          <p:nvPr/>
        </p:nvSpPr>
        <p:spPr>
          <a:xfrm>
            <a:off x="416496" y="980728"/>
            <a:ext cx="9361040" cy="2308324"/>
          </a:xfrm>
          <a:prstGeom prst="rect">
            <a:avLst/>
          </a:prstGeom>
          <a:noFill/>
        </p:spPr>
        <p:txBody>
          <a:bodyPr wrap="square">
            <a:spAutoFit/>
          </a:bodyPr>
          <a:lstStyle/>
          <a:p>
            <a:r>
              <a:rPr lang="el-GR" dirty="0">
                <a:solidFill>
                  <a:schemeClr val="bg1"/>
                </a:solidFill>
              </a:rPr>
              <a:t>Σύμφωνα με την φυσική τάξη …..</a:t>
            </a:r>
          </a:p>
          <a:p>
            <a:endParaRPr lang="el-GR" dirty="0">
              <a:solidFill>
                <a:schemeClr val="bg1"/>
              </a:solidFill>
            </a:endParaRPr>
          </a:p>
          <a:p>
            <a:r>
              <a:rPr lang="el-GR" dirty="0">
                <a:solidFill>
                  <a:schemeClr val="bg1"/>
                </a:solidFill>
              </a:rPr>
              <a:t>Πρώτη μεν επιστήμη θα είναι αυτή των αριθμών την οποία ονομάζουμε </a:t>
            </a:r>
            <a:r>
              <a:rPr lang="el-GR" b="1" dirty="0">
                <a:solidFill>
                  <a:schemeClr val="bg1"/>
                </a:solidFill>
              </a:rPr>
              <a:t>αριθμητική</a:t>
            </a:r>
          </a:p>
          <a:p>
            <a:r>
              <a:rPr lang="el-GR" dirty="0">
                <a:solidFill>
                  <a:schemeClr val="bg1"/>
                </a:solidFill>
              </a:rPr>
              <a:t>Δεύτερη θα είναι αυτή που πραγματεύεται τα επίπεδα και ονομάζεται </a:t>
            </a:r>
            <a:r>
              <a:rPr lang="el-GR" b="1" dirty="0">
                <a:solidFill>
                  <a:schemeClr val="bg1"/>
                </a:solidFill>
              </a:rPr>
              <a:t>γεωμετρία</a:t>
            </a:r>
          </a:p>
          <a:p>
            <a:r>
              <a:rPr lang="el-GR" dirty="0">
                <a:solidFill>
                  <a:schemeClr val="bg1"/>
                </a:solidFill>
              </a:rPr>
              <a:t>Τρίτη η περί τα στερεά η οποία ονομάζεται </a:t>
            </a:r>
            <a:r>
              <a:rPr lang="el-GR" b="1" dirty="0">
                <a:solidFill>
                  <a:schemeClr val="bg1"/>
                </a:solidFill>
              </a:rPr>
              <a:t>στερεομετρία</a:t>
            </a:r>
          </a:p>
          <a:p>
            <a:r>
              <a:rPr lang="el-GR" dirty="0">
                <a:solidFill>
                  <a:schemeClr val="bg1"/>
                </a:solidFill>
              </a:rPr>
              <a:t>Τέταρτη η περί τα κινούμενα στερεά η οποία είναι η </a:t>
            </a:r>
            <a:r>
              <a:rPr lang="el-GR" b="1" dirty="0">
                <a:solidFill>
                  <a:schemeClr val="bg1"/>
                </a:solidFill>
              </a:rPr>
              <a:t>αστρονομία</a:t>
            </a:r>
          </a:p>
          <a:p>
            <a:r>
              <a:rPr lang="el-GR" dirty="0">
                <a:solidFill>
                  <a:schemeClr val="bg1"/>
                </a:solidFill>
              </a:rPr>
              <a:t>Την πέμπτη θέση καταλαμβάνει η θεωρητική </a:t>
            </a:r>
            <a:r>
              <a:rPr lang="el-GR" b="1" dirty="0">
                <a:solidFill>
                  <a:schemeClr val="bg1"/>
                </a:solidFill>
              </a:rPr>
              <a:t>μουσική</a:t>
            </a:r>
            <a:r>
              <a:rPr lang="el-GR" dirty="0">
                <a:solidFill>
                  <a:schemeClr val="bg1"/>
                </a:solidFill>
              </a:rPr>
              <a:t> της αρμονίας του Κόσμου</a:t>
            </a:r>
          </a:p>
          <a:p>
            <a:endParaRPr lang="el-GR" dirty="0">
              <a:solidFill>
                <a:schemeClr val="bg1"/>
              </a:solidFill>
            </a:endParaRPr>
          </a:p>
        </p:txBody>
      </p:sp>
      <p:pic>
        <p:nvPicPr>
          <p:cNvPr id="5" name="Εικόνα 4" descr="Εικόνα που περιέχει Μπελ ηλεκτρίκ, οριγκάμι, σχεδίαση&#10;&#10;Περιγραφή που δημιουργήθηκε αυτόματα">
            <a:extLst>
              <a:ext uri="{FF2B5EF4-FFF2-40B4-BE49-F238E27FC236}">
                <a16:creationId xmlns:a16="http://schemas.microsoft.com/office/drawing/2014/main" id="{1DD86D33-30F3-C547-8144-9F065E07A98E}"/>
              </a:ext>
            </a:extLst>
          </p:cNvPr>
          <p:cNvPicPr>
            <a:picLocks noChangeAspect="1"/>
          </p:cNvPicPr>
          <p:nvPr/>
        </p:nvPicPr>
        <p:blipFill>
          <a:blip r:embed="rId2">
            <a:duotone>
              <a:prstClr val="black"/>
              <a:srgbClr val="456B87">
                <a:tint val="45000"/>
                <a:satMod val="400000"/>
              </a:srgbClr>
            </a:duotone>
            <a:extLst>
              <a:ext uri="{28A0092B-C50C-407E-A947-70E740481C1C}">
                <a14:useLocalDpi xmlns:a14="http://schemas.microsoft.com/office/drawing/2010/main" val="0"/>
              </a:ext>
            </a:extLst>
          </a:blip>
          <a:stretch>
            <a:fillRect/>
          </a:stretch>
        </p:blipFill>
        <p:spPr>
          <a:xfrm>
            <a:off x="1165625" y="3556595"/>
            <a:ext cx="7574749" cy="2752725"/>
          </a:xfrm>
          <a:prstGeom prst="rect">
            <a:avLst/>
          </a:prstGeom>
        </p:spPr>
      </p:pic>
    </p:spTree>
    <p:extLst>
      <p:ext uri="{BB962C8B-B14F-4D97-AF65-F5344CB8AC3E}">
        <p14:creationId xmlns:p14="http://schemas.microsoft.com/office/powerpoint/2010/main" val="12632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6119</Words>
  <Application>Microsoft Office PowerPoint</Application>
  <PresentationFormat>Χαρτί Α4 (210x297 χιλ.)</PresentationFormat>
  <Paragraphs>579</Paragraphs>
  <Slides>49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49</vt:i4>
      </vt:variant>
    </vt:vector>
  </HeadingPairs>
  <TitlesOfParts>
    <vt:vector size="54" baseType="lpstr">
      <vt:lpstr>Arial</vt:lpstr>
      <vt:lpstr>Century Gothic</vt:lpstr>
      <vt:lpstr>Wingdings</vt:lpstr>
      <vt:lpstr>Wingdings 3</vt:lpstr>
      <vt:lpstr>Student presentation</vt:lpstr>
      <vt:lpstr>Παρουσίαση του PowerPoint</vt:lpstr>
      <vt:lpstr>Πυθαγόρειοι και πλατωνική Ακαδημία</vt:lpstr>
      <vt:lpstr>Παρουσίαση του PowerPoint</vt:lpstr>
      <vt:lpstr>Παρουσίαση του PowerPoint</vt:lpstr>
      <vt:lpstr>Η συνεισφορά της πλατωνικής Ακαδημίας</vt:lpstr>
      <vt:lpstr>Πλάτων (427 π.Χ – 347 π.Χ) - Αριστοκλής </vt:lpstr>
      <vt:lpstr>Πλάτων (427 π.Χ – 347 π.Χ) - Αριστοκλής </vt:lpstr>
      <vt:lpstr>Η άποψη του Πλάτωνα για τα μαθηματικά </vt:lpstr>
      <vt:lpstr>Η άποψη του Πλάτωνα για τα μαθηματικά </vt:lpstr>
      <vt:lpstr>Τα μαθηματικά στους διαλόγους του Πλάτωνα (Πηγή: Ευάγγελος Σ. Σταμάτης)</vt:lpstr>
      <vt:lpstr>Τα μαθηματικά στους διαλόγους του Πλάτωνα (Πηγή: Ευάγγελος Σ. Σταμάτης)</vt:lpstr>
      <vt:lpstr>Τα μαθηματικά στους διαλόγους του Πλάτωνα (Πηγή: Ευάγγελος Σ. Σταμάτης &amp; Burnet I: Platonis Opera, Vols I – V, Oxford, 1963)</vt:lpstr>
      <vt:lpstr>Παρουσίαση του PowerPoint</vt:lpstr>
      <vt:lpstr>Παρουσίαση του PowerPoint</vt:lpstr>
      <vt:lpstr>ΑΡΙΣΤΟΤΕΛΗΣ </vt:lpstr>
      <vt:lpstr>Ο Αριστοτέλης δεν ήταν μαθηματικός</vt:lpstr>
      <vt:lpstr>Οι λογικές πραγματείες του Αριστοτέλη (Bekker coding)</vt:lpstr>
      <vt:lpstr>Κατηγορίες</vt:lpstr>
      <vt:lpstr>Περί Ερμηνείας – Η θεωρία των Προτάσεων</vt:lpstr>
      <vt:lpstr>Περί Ερμηνείας – Η θεωρία των Προτάσεων</vt:lpstr>
      <vt:lpstr>Περί Ερμηνείας – Η θεωρία των Προτάσεων</vt:lpstr>
      <vt:lpstr>Περί Ερμηνείας – Τροπικές προτάσεις</vt:lpstr>
      <vt:lpstr>Αναλυτικά πρότερα - Αντιστροφή</vt:lpstr>
      <vt:lpstr>Αναλυτικά Πρότερα - Συλλογισμοί</vt:lpstr>
      <vt:lpstr>Αναλυτικά Πρότερα - Συλλογισμοί</vt:lpstr>
      <vt:lpstr>Αναλυτικά Πρότερα - Συλλογισμοί</vt:lpstr>
      <vt:lpstr>Αναλυτικά Πρότερα - Συλλογισμοί</vt:lpstr>
      <vt:lpstr>Αναλυτικά Πρότερα - Συλλογισμοί</vt:lpstr>
      <vt:lpstr>Αναλυτικά Πρότερα - Συλλογισμοί</vt:lpstr>
      <vt:lpstr>Αναλυτικά Ύστερα (Βιβλία Α και Β)</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2016-12-29T08:51:38Z</dcterms:created>
  <dcterms:modified xsi:type="dcterms:W3CDTF">2024-04-05T13:34:51Z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