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57" r:id="rId6"/>
    <p:sldId id="258" r:id="rId7"/>
    <p:sldId id="259" r:id="rId8"/>
    <p:sldId id="260" r:id="rId9"/>
    <p:sldId id="261" r:id="rId10"/>
    <p:sldId id="262" r:id="rId11"/>
    <p:sldId id="263"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8E093A0-8C01-439A-9AB8-00E5A568499B}" type="datetimeFigureOut">
              <a:rPr lang="el-GR" smtClean="0"/>
              <a:pPr/>
              <a:t>20/1/2018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BA9C47E-715E-4C0A-8C06-0DB2366A8B7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8E093A0-8C01-439A-9AB8-00E5A568499B}" type="datetimeFigureOut">
              <a:rPr lang="el-GR" smtClean="0"/>
              <a:pPr/>
              <a:t>20/1/2018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BA9C47E-715E-4C0A-8C06-0DB2366A8B7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8E093A0-8C01-439A-9AB8-00E5A568499B}" type="datetimeFigureOut">
              <a:rPr lang="el-GR" smtClean="0"/>
              <a:pPr/>
              <a:t>20/1/2018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BA9C47E-715E-4C0A-8C06-0DB2366A8B7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8E093A0-8C01-439A-9AB8-00E5A568499B}" type="datetimeFigureOut">
              <a:rPr lang="el-GR" smtClean="0"/>
              <a:pPr/>
              <a:t>20/1/2018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BA9C47E-715E-4C0A-8C06-0DB2366A8B7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8E093A0-8C01-439A-9AB8-00E5A568499B}" type="datetimeFigureOut">
              <a:rPr lang="el-GR" smtClean="0"/>
              <a:pPr/>
              <a:t>20/1/2018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BA9C47E-715E-4C0A-8C06-0DB2366A8B7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8E093A0-8C01-439A-9AB8-00E5A568499B}" type="datetimeFigureOut">
              <a:rPr lang="el-GR" smtClean="0"/>
              <a:pPr/>
              <a:t>20/1/2018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BA9C47E-715E-4C0A-8C06-0DB2366A8B7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8E093A0-8C01-439A-9AB8-00E5A568499B}" type="datetimeFigureOut">
              <a:rPr lang="el-GR" smtClean="0"/>
              <a:pPr/>
              <a:t>20/1/2018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BA9C47E-715E-4C0A-8C06-0DB2366A8B7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8E093A0-8C01-439A-9AB8-00E5A568499B}" type="datetimeFigureOut">
              <a:rPr lang="el-GR" smtClean="0"/>
              <a:pPr/>
              <a:t>20/1/2018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BA9C47E-715E-4C0A-8C06-0DB2366A8B7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8E093A0-8C01-439A-9AB8-00E5A568499B}" type="datetimeFigureOut">
              <a:rPr lang="el-GR" smtClean="0"/>
              <a:pPr/>
              <a:t>20/1/2018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BA9C47E-715E-4C0A-8C06-0DB2366A8B7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8E093A0-8C01-439A-9AB8-00E5A568499B}" type="datetimeFigureOut">
              <a:rPr lang="el-GR" smtClean="0"/>
              <a:pPr/>
              <a:t>20/1/2018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BA9C47E-715E-4C0A-8C06-0DB2366A8B7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8E093A0-8C01-439A-9AB8-00E5A568499B}" type="datetimeFigureOut">
              <a:rPr lang="el-GR" smtClean="0"/>
              <a:pPr/>
              <a:t>20/1/2018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BA9C47E-715E-4C0A-8C06-0DB2366A8B7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093A0-8C01-439A-9AB8-00E5A568499B}" type="datetimeFigureOut">
              <a:rPr lang="el-GR" smtClean="0"/>
              <a:pPr/>
              <a:t>20/1/2018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9C47E-715E-4C0A-8C06-0DB2366A8B7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620689"/>
            <a:ext cx="7990656" cy="2736303"/>
          </a:xfrm>
        </p:spPr>
        <p:txBody>
          <a:bodyPr>
            <a:normAutofit fontScale="90000"/>
          </a:bodyPr>
          <a:lstStyle/>
          <a:p>
            <a:r>
              <a:rPr lang="el-GR" dirty="0" smtClean="0"/>
              <a:t>ΣΧΕΔΙΟ ΔΙΔΑΣΚΑΛΙΑΣ </a:t>
            </a:r>
            <a:br>
              <a:rPr lang="el-GR" dirty="0" smtClean="0"/>
            </a:br>
            <a:r>
              <a:rPr lang="el-GR" dirty="0" smtClean="0"/>
              <a:t>ΜΑΘΗΜΑ: ΓΛΩΣΣΑ</a:t>
            </a:r>
            <a:br>
              <a:rPr lang="el-GR" dirty="0" smtClean="0"/>
            </a:br>
            <a:r>
              <a:rPr lang="el-GR" dirty="0" smtClean="0"/>
              <a:t>ΤΑΞΗ Γ΄</a:t>
            </a:r>
            <a:br>
              <a:rPr lang="el-GR" dirty="0" smtClean="0"/>
            </a:br>
            <a:r>
              <a:rPr lang="en-US" dirty="0" smtClean="0"/>
              <a:t>TA </a:t>
            </a:r>
            <a:r>
              <a:rPr lang="el-GR" dirty="0" smtClean="0"/>
              <a:t>ΑΠΙΘΑΝΑ ΜΟΛΥΒΙΑ</a:t>
            </a:r>
            <a:endParaRPr lang="el-GR" dirty="0"/>
          </a:p>
        </p:txBody>
      </p:sp>
      <p:sp>
        <p:nvSpPr>
          <p:cNvPr id="3" name="2 - Υπότιτλος"/>
          <p:cNvSpPr>
            <a:spLocks noGrp="1"/>
          </p:cNvSpPr>
          <p:nvPr>
            <p:ph type="subTitle" idx="1"/>
          </p:nvPr>
        </p:nvSpPr>
        <p:spPr>
          <a:xfrm>
            <a:off x="1371600" y="4077072"/>
            <a:ext cx="6400800" cy="1944216"/>
          </a:xfrm>
        </p:spPr>
        <p:txBody>
          <a:bodyPr/>
          <a:lstStyle/>
          <a:p>
            <a:r>
              <a:rPr lang="el-GR" dirty="0" smtClean="0">
                <a:solidFill>
                  <a:schemeClr val="accent6">
                    <a:lumMod val="75000"/>
                  </a:schemeClr>
                </a:solidFill>
              </a:rPr>
              <a:t>ΕΝΟΤΗΤΑ 15η</a:t>
            </a:r>
          </a:p>
          <a:p>
            <a:r>
              <a:rPr lang="el-GR" dirty="0" smtClean="0">
                <a:solidFill>
                  <a:schemeClr val="accent6">
                    <a:lumMod val="75000"/>
                  </a:schemeClr>
                </a:solidFill>
              </a:rPr>
              <a:t>Του κόσμου το ψωμί</a:t>
            </a:r>
            <a:endParaRPr lang="el-GR"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ΠΟΡΕΙΑ ΔΙΔΑΣΚΑΛΙΑΣ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Αξιοποίηση του </a:t>
            </a:r>
            <a:r>
              <a:rPr lang="el-GR" dirty="0" err="1" smtClean="0"/>
              <a:t>διαδραστικού</a:t>
            </a:r>
            <a:r>
              <a:rPr lang="el-GR" dirty="0" smtClean="0"/>
              <a:t> υλικού της ενότητας (ασκήσεις ,</a:t>
            </a:r>
            <a:r>
              <a:rPr lang="el-GR" dirty="0" err="1" smtClean="0"/>
              <a:t>υπερσυνδέσειςκ.τ.λ</a:t>
            </a:r>
            <a:r>
              <a:rPr lang="el-GR" dirty="0" smtClean="0"/>
              <a:t>)</a:t>
            </a:r>
          </a:p>
          <a:p>
            <a:r>
              <a:rPr lang="el-GR" dirty="0" smtClean="0"/>
              <a:t>Έλεγχος –αξιολόγηση γνώσης που αποκτήθηκε</a:t>
            </a:r>
          </a:p>
          <a:p>
            <a:r>
              <a:rPr lang="el-GR" dirty="0" smtClean="0"/>
              <a:t>Ανακεφαλαίωση-ανατροφοδότηση</a:t>
            </a:r>
          </a:p>
          <a:p>
            <a:r>
              <a:rPr lang="el-GR" dirty="0" err="1" smtClean="0"/>
              <a:t>Διαθεματικές</a:t>
            </a:r>
            <a:r>
              <a:rPr lang="el-GR" dirty="0" smtClean="0"/>
              <a:t> δραστηριότητες( ζύμωμα ψωμιού, μαθηματική αξιοποίηση συνταγών, δραστηριότητες σχετικές με την αισθητική αγωγή </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ΠΟΡΕΙΑ ΔΙΔΑΣΚΑΛΙΑΣ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Εξαγωγή συμπερασμάτων για την αξία του ψωμιού</a:t>
            </a:r>
          </a:p>
          <a:p>
            <a:r>
              <a:rPr lang="el-GR" dirty="0" smtClean="0"/>
              <a:t>Ανάθεση εργασιών στις ομάδες σχετικά με την αξία του ψωμιού ή των δημητριακών για άλλες φυλές ( ήθη, έθιμα, τραγούδια, παραμύθια </a:t>
            </a:r>
            <a:r>
              <a:rPr lang="el-GR" dirty="0" err="1" smtClean="0"/>
              <a:t>κ.α</a:t>
            </a:r>
            <a:r>
              <a:rPr lang="el-GR" dirty="0" smtClean="0"/>
              <a:t>) </a:t>
            </a:r>
          </a:p>
          <a:p>
            <a:r>
              <a:rPr lang="el-GR" dirty="0" smtClean="0"/>
              <a:t>Να συντάξουν ερωτηματολόγια και να πάρουν συνέντευξη από επαγγελματίες αρτοποιούς                                                          </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ΤΟΙΧΟΓΡΑΦΙΑ ΤΟΥ ΘΕΟΦΙΛΟΥ ΣΕ ΦΟΥΡΝΟ ΣΤΟΝ ΑΝΩ ΒΟΛΟ</a:t>
            </a:r>
            <a:endParaRPr lang="el-GR" dirty="0"/>
          </a:p>
        </p:txBody>
      </p:sp>
      <p:pic>
        <p:nvPicPr>
          <p:cNvPr id="4" name="3 - Θέση περιεχομένου" descr="θεοφιλος.jpg"/>
          <p:cNvPicPr>
            <a:picLocks noGrp="1" noChangeAspect="1"/>
          </p:cNvPicPr>
          <p:nvPr>
            <p:ph idx="1"/>
          </p:nvPr>
        </p:nvPicPr>
        <p:blipFill>
          <a:blip r:embed="rId2" cstate="print"/>
          <a:stretch>
            <a:fillRect/>
          </a:stretch>
        </p:blipFill>
        <p:spPr>
          <a:xfrm>
            <a:off x="395537" y="1916832"/>
            <a:ext cx="8280920" cy="439248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ΑΡΤΟΠΟΙΗΜΑΤΑ</a:t>
            </a:r>
            <a:endParaRPr lang="el-GR" dirty="0"/>
          </a:p>
        </p:txBody>
      </p:sp>
      <p:pic>
        <p:nvPicPr>
          <p:cNvPr id="4" name="3 - Θέση περιεχομένου" descr="ψωμί-1605283.jpg"/>
          <p:cNvPicPr>
            <a:picLocks noGrp="1" noChangeAspect="1"/>
          </p:cNvPicPr>
          <p:nvPr>
            <p:ph idx="1"/>
          </p:nvPr>
        </p:nvPicPr>
        <p:blipFill>
          <a:blip r:embed="rId2" cstate="print"/>
          <a:stretch>
            <a:fillRect/>
          </a:stretch>
        </p:blipFill>
        <p:spPr>
          <a:xfrm>
            <a:off x="251520" y="1628800"/>
            <a:ext cx="8568951" cy="5472608"/>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ΖΥΜΩΜΑ ΨΩΜΙΟΥ</a:t>
            </a:r>
            <a:endParaRPr lang="el-GR" dirty="0"/>
          </a:p>
        </p:txBody>
      </p:sp>
      <p:pic>
        <p:nvPicPr>
          <p:cNvPr id="4" name="3 - Θέση περιεχομένου" descr="images.jpg"/>
          <p:cNvPicPr>
            <a:picLocks noGrp="1" noChangeAspect="1"/>
          </p:cNvPicPr>
          <p:nvPr>
            <p:ph idx="1"/>
          </p:nvPr>
        </p:nvPicPr>
        <p:blipFill>
          <a:blip r:embed="rId2" cstate="print"/>
          <a:stretch>
            <a:fillRect/>
          </a:stretch>
        </p:blipFill>
        <p:spPr>
          <a:xfrm>
            <a:off x="539552" y="1988840"/>
            <a:ext cx="8316416" cy="296190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ΣΤΟΧΟΙ</a:t>
            </a:r>
            <a:endParaRPr lang="el-GR" dirty="0"/>
          </a:p>
        </p:txBody>
      </p:sp>
      <p:sp>
        <p:nvSpPr>
          <p:cNvPr id="3" name="2 - Θέση περιεχομένου"/>
          <p:cNvSpPr>
            <a:spLocks noGrp="1"/>
          </p:cNvSpPr>
          <p:nvPr>
            <p:ph idx="1"/>
          </p:nvPr>
        </p:nvSpPr>
        <p:spPr>
          <a:xfrm>
            <a:off x="457200" y="1124744"/>
            <a:ext cx="8229600" cy="5001419"/>
          </a:xfrm>
        </p:spPr>
        <p:txBody>
          <a:bodyPr>
            <a:normAutofit fontScale="77500" lnSpcReduction="20000"/>
          </a:bodyPr>
          <a:lstStyle/>
          <a:p>
            <a:r>
              <a:rPr lang="el-GR" dirty="0" smtClean="0">
                <a:solidFill>
                  <a:schemeClr val="tx2"/>
                </a:solidFill>
                <a:cs typeface="Times New Roman" pitchFamily="18" charset="0"/>
              </a:rPr>
              <a:t> </a:t>
            </a:r>
          </a:p>
          <a:p>
            <a:pPr algn="ctr">
              <a:lnSpc>
                <a:spcPct val="90000"/>
              </a:lnSpc>
              <a:buNone/>
            </a:pPr>
            <a:r>
              <a:rPr lang="el-GR" dirty="0" smtClean="0">
                <a:cs typeface="Times New Roman" pitchFamily="18" charset="0"/>
              </a:rPr>
              <a:t>Οι μαθητές να γνωρίσουν το αναγκαίο και καθημερινά απαραίτητο είδος διατροφής, το ψωμί.</a:t>
            </a:r>
          </a:p>
          <a:p>
            <a:pPr algn="just">
              <a:lnSpc>
                <a:spcPct val="90000"/>
              </a:lnSpc>
            </a:pPr>
            <a:r>
              <a:rPr lang="el-GR" dirty="0" smtClean="0">
                <a:cs typeface="Times New Roman" pitchFamily="18" charset="0"/>
              </a:rPr>
              <a:t> Να κατανοήσουν ότι για να φτάσει στο τραπέζι μας χρειάστηκαν να δουλέψουν πάρα πολλοί άνθρωποι σε διαφορετικό τόπο και χρόνο.</a:t>
            </a:r>
          </a:p>
          <a:p>
            <a:pPr algn="just">
              <a:lnSpc>
                <a:spcPct val="90000"/>
              </a:lnSpc>
            </a:pPr>
            <a:r>
              <a:rPr lang="el-GR" dirty="0" smtClean="0">
                <a:cs typeface="Times New Roman" pitchFamily="18" charset="0"/>
              </a:rPr>
              <a:t> Να συνειδητοποιήσουν ότι ενώ σήμερα η προμήθειά του είναι πανεύκολη από τον φούρνο της γειτονιάς μας, λίγο πιο παλιά χρειαζόταν πολύ κόπο και χρόνο για να φτάσει στο τραπέζι της οικογένειας.      </a:t>
            </a:r>
          </a:p>
          <a:p>
            <a:pPr algn="just">
              <a:lnSpc>
                <a:spcPct val="90000"/>
              </a:lnSpc>
            </a:pPr>
            <a:r>
              <a:rPr lang="el-GR" dirty="0" smtClean="0">
                <a:cs typeface="Times New Roman" pitchFamily="18" charset="0"/>
              </a:rPr>
              <a:t>Να ενημερωθούν για τα είδη ψωμιού που κυκλοφορούν στο εμπόριο και την θρεπτική αξία του καθενός από αυτά, να γνωρίσουν τον τρόπο και τον τόπο παρασκευής τους, τους ανθρώπους που απασχολούνται στα διάφορα στάδια παραγωγής- από το κτήμα έως το αρτοποιείο- καθώς και τις δυσκολίες που συναντούν στο έργο τους.</a:t>
            </a:r>
            <a:r>
              <a:rPr lang="el-GR" dirty="0" smtClean="0"/>
              <a:t> </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ΣΤΟΧΟΙ</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buNone/>
            </a:pPr>
            <a:r>
              <a:rPr lang="el-GR" dirty="0" smtClean="0">
                <a:cs typeface="Times New Roman" pitchFamily="18" charset="0"/>
              </a:rPr>
              <a:t>    Να </a:t>
            </a:r>
            <a:r>
              <a:rPr lang="el-GR" dirty="0" smtClean="0">
                <a:cs typeface="Times New Roman" pitchFamily="18" charset="0"/>
              </a:rPr>
              <a:t>επισημάνουν την ξεχωριστή θέση που έχει το σιτάρι και το ψωμί στην θρησκεία μας, αφού συμβολίζει το σώμα του Χριστού.</a:t>
            </a:r>
          </a:p>
          <a:p>
            <a:pPr algn="just">
              <a:buNone/>
            </a:pPr>
            <a:r>
              <a:rPr lang="el-GR" dirty="0" smtClean="0">
                <a:cs typeface="Times New Roman" pitchFamily="18" charset="0"/>
              </a:rPr>
              <a:t>• Να εξακριβώσουν ότι η διαδικασία παραγωγής του δεν είναι πρόσφατη και να ανακαλύψουν ότι στον ελλαδικό χώρο έχει ιστορία 8.000 χρόνων προ Χριστού.</a:t>
            </a:r>
          </a:p>
          <a:p>
            <a:pPr>
              <a:buNone/>
            </a:pPr>
            <a:r>
              <a:rPr lang="el-GR" dirty="0" smtClean="0">
                <a:cs typeface="Times New Roman" pitchFamily="18" charset="0"/>
              </a:rPr>
              <a:t>• Να συνειδητοποιήσουν ότι η καλλιέργεια των σιτηρών έφερε τεράστια αλλαγή στους ανθρώπους, αφού τους μετέτρεψε από κυνηγούς – συλλέκτες, σε παραγωγούς τροφής και τους έδωσε την ικανότητα να κατοικήσουν μόνιμα σε κάποιες περιοχές, δημιουργώντας έτσι τις πρώτες πολιτισμένες κοινωνίες.</a:t>
            </a:r>
            <a:r>
              <a:rPr lang="el-GR" dirty="0" smtClean="0">
                <a:solidFill>
                  <a:srgbClr val="FFCC00"/>
                </a:solidFill>
              </a:rPr>
              <a:t> </a:t>
            </a:r>
            <a:endParaRPr lang="en-US" dirty="0" smtClean="0">
              <a:solidFill>
                <a:srgbClr val="FFCC00"/>
              </a:solidFill>
            </a:endParaRPr>
          </a:p>
          <a:p>
            <a:pPr>
              <a:buNone/>
            </a:pPr>
            <a:endParaRPr lang="el-GR" dirty="0" smtClean="0">
              <a:solidFill>
                <a:srgbClr val="FFCC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94122"/>
          </a:xfrm>
        </p:spPr>
        <p:txBody>
          <a:bodyPr/>
          <a:lstStyle/>
          <a:p>
            <a:r>
              <a:rPr lang="el-GR" dirty="0" smtClean="0"/>
              <a:t>ΕΠΙΜΕΡΟΥΣ ΣΤΟΧΟΙ</a:t>
            </a:r>
            <a:endParaRPr lang="el-GR" dirty="0"/>
          </a:p>
        </p:txBody>
      </p:sp>
      <p:sp>
        <p:nvSpPr>
          <p:cNvPr id="3" name="2 - Θέση περιεχομένου"/>
          <p:cNvSpPr>
            <a:spLocks noGrp="1"/>
          </p:cNvSpPr>
          <p:nvPr>
            <p:ph idx="1"/>
          </p:nvPr>
        </p:nvSpPr>
        <p:spPr>
          <a:xfrm>
            <a:off x="457200" y="1196752"/>
            <a:ext cx="8229600" cy="4929411"/>
          </a:xfrm>
        </p:spPr>
        <p:txBody>
          <a:bodyPr>
            <a:normAutofit fontScale="77500" lnSpcReduction="20000"/>
          </a:bodyPr>
          <a:lstStyle/>
          <a:p>
            <a:pPr algn="ctr">
              <a:lnSpc>
                <a:spcPct val="120000"/>
              </a:lnSpc>
              <a:buNone/>
            </a:pPr>
            <a:r>
              <a:rPr lang="el-GR" sz="2000" b="1" dirty="0" smtClean="0">
                <a:cs typeface="Times New Roman" pitchFamily="18" charset="0"/>
              </a:rPr>
              <a:t>	</a:t>
            </a:r>
            <a:endParaRPr lang="el-GR" sz="2000" dirty="0" smtClean="0">
              <a:cs typeface="Times New Roman" pitchFamily="18" charset="0"/>
            </a:endParaRPr>
          </a:p>
          <a:p>
            <a:pPr algn="just">
              <a:lnSpc>
                <a:spcPct val="120000"/>
              </a:lnSpc>
              <a:buNone/>
            </a:pPr>
            <a:r>
              <a:rPr lang="el-GR" dirty="0" smtClean="0">
                <a:cs typeface="Times New Roman" pitchFamily="18" charset="0"/>
              </a:rPr>
              <a:t>• Να αναπτύξουν δεξιότητες για τη συλλογή, την καταγραφή πληροφοριών καθώς και την επιλογή των κατάλληλων στοιχείων που θα στηρίξουν την έρευνά τους.</a:t>
            </a:r>
          </a:p>
          <a:p>
            <a:pPr algn="just">
              <a:lnSpc>
                <a:spcPct val="120000"/>
              </a:lnSpc>
              <a:buNone/>
            </a:pPr>
            <a:r>
              <a:rPr lang="el-GR" dirty="0" smtClean="0">
                <a:cs typeface="Times New Roman" pitchFamily="18" charset="0"/>
              </a:rPr>
              <a:t>• Να ανατρέξουν σε πηγές.</a:t>
            </a:r>
          </a:p>
          <a:p>
            <a:pPr algn="just">
              <a:lnSpc>
                <a:spcPct val="120000"/>
              </a:lnSpc>
              <a:buNone/>
            </a:pPr>
            <a:r>
              <a:rPr lang="el-GR" dirty="0" smtClean="0">
                <a:cs typeface="Times New Roman" pitchFamily="18" charset="0"/>
              </a:rPr>
              <a:t>• Να σχεδιάσουν και να συντάξουν ερωτηματολόγια για τις συνεντεύξεις που θέλουν να πάρουν.</a:t>
            </a:r>
          </a:p>
          <a:p>
            <a:pPr algn="just">
              <a:lnSpc>
                <a:spcPct val="120000"/>
              </a:lnSpc>
              <a:buNone/>
            </a:pPr>
            <a:r>
              <a:rPr lang="el-GR" dirty="0" smtClean="0">
                <a:cs typeface="Times New Roman" pitchFamily="18" charset="0"/>
              </a:rPr>
              <a:t>• Να κάνουν απομαγνητοφώνηση των συνεντεύξεων και να ετοιμάσουν ένα κείμενο με τη μορφή άρθρου, εμπλουτισμένου με φωτογραφίες που έχουν τραβήξει μόνοι τους ή έχουν συλλέξει από διάφορα άλλα έντυπα.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ΑΠΑΙΤΟΥΜΕΝΑ ΥΛΙΚΑ –ΕΠΟΠΤΙΚΑ ΜΕΣΑ</a:t>
            </a:r>
            <a:endParaRPr lang="el-GR" dirty="0"/>
          </a:p>
        </p:txBody>
      </p:sp>
      <p:sp>
        <p:nvSpPr>
          <p:cNvPr id="3" name="2 - Θέση περιεχομένου"/>
          <p:cNvSpPr>
            <a:spLocks noGrp="1"/>
          </p:cNvSpPr>
          <p:nvPr>
            <p:ph idx="1"/>
          </p:nvPr>
        </p:nvSpPr>
        <p:spPr/>
        <p:txBody>
          <a:bodyPr/>
          <a:lstStyle/>
          <a:p>
            <a:r>
              <a:rPr lang="el-GR" dirty="0" err="1" smtClean="0"/>
              <a:t>Διαδραστικός</a:t>
            </a:r>
            <a:r>
              <a:rPr lang="el-GR" dirty="0" smtClean="0"/>
              <a:t>  πίνακας</a:t>
            </a:r>
          </a:p>
          <a:p>
            <a:r>
              <a:rPr lang="el-GR" dirty="0" smtClean="0"/>
              <a:t>Εμπλουτισμένα  </a:t>
            </a:r>
            <a:r>
              <a:rPr lang="el-GR" dirty="0" err="1" smtClean="0"/>
              <a:t>διαδραστικά</a:t>
            </a:r>
            <a:r>
              <a:rPr lang="el-GR" dirty="0" smtClean="0"/>
              <a:t> σχολικά βιβλία(</a:t>
            </a:r>
            <a:r>
              <a:rPr lang="en-US" dirty="0" smtClean="0"/>
              <a:t>e-books)</a:t>
            </a:r>
            <a:endParaRPr lang="el-GR" dirty="0" smtClean="0"/>
          </a:p>
          <a:p>
            <a:r>
              <a:rPr lang="el-GR" dirty="0" smtClean="0"/>
              <a:t>Μαγνητόφωνο</a:t>
            </a:r>
          </a:p>
          <a:p>
            <a:r>
              <a:rPr lang="el-GR" dirty="0" smtClean="0"/>
              <a:t>Η/Υ και εκτυπωτής</a:t>
            </a:r>
            <a:endParaRPr lang="en-US" dirty="0" smtClean="0"/>
          </a:p>
          <a:p>
            <a:r>
              <a:rPr lang="en-US" dirty="0" smtClean="0"/>
              <a:t>Y</a:t>
            </a:r>
            <a:r>
              <a:rPr lang="el-GR" dirty="0" err="1" smtClean="0"/>
              <a:t>λικά</a:t>
            </a:r>
            <a:r>
              <a:rPr lang="el-GR" dirty="0" smtClean="0"/>
              <a:t>  για την παρασκευή ψωμιού</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ΠΟΡΕΙΑ  ΔΙΔΑΣΚΑΛΙΑΣ</a:t>
            </a:r>
            <a:endParaRPr lang="el-GR" dirty="0"/>
          </a:p>
        </p:txBody>
      </p:sp>
      <p:sp>
        <p:nvSpPr>
          <p:cNvPr id="3" name="2 - Θέση περιεχομένου"/>
          <p:cNvSpPr>
            <a:spLocks noGrp="1"/>
          </p:cNvSpPr>
          <p:nvPr>
            <p:ph idx="1"/>
          </p:nvPr>
        </p:nvSpPr>
        <p:spPr/>
        <p:txBody>
          <a:bodyPr>
            <a:normAutofit lnSpcReduction="10000"/>
          </a:bodyPr>
          <a:lstStyle/>
          <a:p>
            <a:r>
              <a:rPr lang="el-GR" dirty="0" err="1" smtClean="0"/>
              <a:t>Αφόρμηση</a:t>
            </a:r>
            <a:r>
              <a:rPr lang="el-GR" dirty="0" smtClean="0"/>
              <a:t> για τη νέα ενότητα οι εικόνες ψωμιών</a:t>
            </a:r>
          </a:p>
          <a:p>
            <a:r>
              <a:rPr lang="el-GR" dirty="0" smtClean="0"/>
              <a:t>Σύνδεση του θέματος με υπάρχουσες γνώσεις από μαθήματα της Ιστορίας, των Θρησκευτικών που έχουν διδαχθεί οι μαθητές</a:t>
            </a:r>
          </a:p>
          <a:p>
            <a:r>
              <a:rPr lang="el-GR" dirty="0" smtClean="0"/>
              <a:t>Χωρισμός των μαθητών σε ομάδες για την ευκολότερη επεξεργασία της ενότητας</a:t>
            </a:r>
          </a:p>
          <a:p>
            <a:r>
              <a:rPr lang="el-GR" dirty="0" smtClean="0"/>
              <a:t>Παρουσίαση στο </a:t>
            </a:r>
            <a:r>
              <a:rPr lang="el-GR" dirty="0" err="1" smtClean="0"/>
              <a:t>διαδραστικό</a:t>
            </a:r>
            <a:r>
              <a:rPr lang="el-GR" dirty="0" smtClean="0"/>
              <a:t> πίνακα της ενότητας</a:t>
            </a: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390</Words>
  <Application>Microsoft Office PowerPoint</Application>
  <PresentationFormat>Προβολή στην οθόνη (4:3)</PresentationFormat>
  <Paragraphs>42</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ΣΧΕΔΙΟ ΔΙΔΑΣΚΑΛΙΑΣ  ΜΑΘΗΜΑ: ΓΛΩΣΣΑ ΤΑΞΗ Γ΄ TA ΑΠΙΘΑΝΑ ΜΟΛΥΒΙΑ</vt:lpstr>
      <vt:lpstr>ΤΟΙΧΟΓΡΑΦΙΑ ΤΟΥ ΘΕΟΦΙΛΟΥ ΣΕ ΦΟΥΡΝΟ ΣΤΟΝ ΑΝΩ ΒΟΛΟ</vt:lpstr>
      <vt:lpstr>ΑΡΤΟΠΟΙΗΜΑΤΑ</vt:lpstr>
      <vt:lpstr>ΖΥΜΩΜΑ ΨΩΜΙΟΥ</vt:lpstr>
      <vt:lpstr>ΣΤΟΧΟΙ</vt:lpstr>
      <vt:lpstr>ΣΤΟΧΟΙ</vt:lpstr>
      <vt:lpstr>ΕΠΙΜΕΡΟΥΣ ΣΤΟΧΟΙ</vt:lpstr>
      <vt:lpstr>ΑΠΑΙΤΟΥΜΕΝΑ ΥΛΙΚΑ –ΕΠΟΠΤΙΚΑ ΜΕΣΑ</vt:lpstr>
      <vt:lpstr>ΠΟΡΕΙΑ  ΔΙΔΑΣΚΑΛΙΑΣ</vt:lpstr>
      <vt:lpstr>ΠΟΡΕΙΑ ΔΙΔΑΣΚΑΛΙΑΣ</vt:lpstr>
      <vt:lpstr>ΠΟΡΕΙΑ ΔΙΔΑΣΚΑΛΙΑΣ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10</cp:revision>
  <dcterms:created xsi:type="dcterms:W3CDTF">2018-01-17T21:09:07Z</dcterms:created>
  <dcterms:modified xsi:type="dcterms:W3CDTF">2018-01-20T09:15:27Z</dcterms:modified>
</cp:coreProperties>
</file>