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319" r:id="rId3"/>
    <p:sldId id="320" r:id="rId4"/>
    <p:sldId id="321" r:id="rId5"/>
    <p:sldId id="322" r:id="rId6"/>
    <p:sldId id="323" r:id="rId7"/>
    <p:sldId id="324" r:id="rId8"/>
    <p:sldId id="296" r:id="rId9"/>
    <p:sldId id="300" r:id="rId10"/>
    <p:sldId id="301" r:id="rId11"/>
    <p:sldId id="302"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4/15/2021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0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4/15/2021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81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4/15/2021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4126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4/15/2021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1253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4/15/2021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43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4/15/2021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0822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4/15/2021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135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4/15/2021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1829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4/15/2021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23029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4/15/2021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347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4/15/2021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798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3138720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p!!Rectangle">
            <a:extLst>
              <a:ext uri="{FF2B5EF4-FFF2-40B4-BE49-F238E27FC236}">
                <a16:creationId xmlns:a16="http://schemas.microsoft.com/office/drawing/2014/main" id="{C7B352FC-1F44-4AB9-A2BD-FBF231C6B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Παλιό κενό χαρτί">
            <a:extLst>
              <a:ext uri="{FF2B5EF4-FFF2-40B4-BE49-F238E27FC236}">
                <a16:creationId xmlns:a16="http://schemas.microsoft.com/office/drawing/2014/main" id="{3DEF465E-6B95-41E5-9517-29DB28FB9B98}"/>
              </a:ext>
            </a:extLst>
          </p:cNvPr>
          <p:cNvPicPr>
            <a:picLocks noChangeAspect="1"/>
          </p:cNvPicPr>
          <p:nvPr/>
        </p:nvPicPr>
        <p:blipFill rotWithShape="1">
          <a:blip r:embed="rId2"/>
          <a:srcRect t="10864" b="14136"/>
          <a:stretch/>
        </p:blipFill>
        <p:spPr>
          <a:xfrm>
            <a:off x="0" y="0"/>
            <a:ext cx="12192001" cy="6858000"/>
          </a:xfrm>
          <a:prstGeom prst="rect">
            <a:avLst/>
          </a:prstGeom>
        </p:spPr>
      </p:pic>
      <p:sp>
        <p:nvSpPr>
          <p:cNvPr id="11" name="m!!text rectangle">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6288261" cy="1573149"/>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21273FC8-5EAD-44CC-9047-718D5BECCC46}"/>
              </a:ext>
            </a:extLst>
          </p:cNvPr>
          <p:cNvSpPr>
            <a:spLocks noGrp="1"/>
          </p:cNvSpPr>
          <p:nvPr>
            <p:ph type="ctrTitle"/>
          </p:nvPr>
        </p:nvSpPr>
        <p:spPr>
          <a:xfrm>
            <a:off x="1117584" y="4115115"/>
            <a:ext cx="7000528" cy="2775089"/>
          </a:xfrm>
        </p:spPr>
        <p:txBody>
          <a:bodyPr anchor="ctr">
            <a:noAutofit/>
          </a:bodyPr>
          <a:lstStyle/>
          <a:p>
            <a:r>
              <a:rPr lang="el-GR" sz="4400" dirty="0"/>
              <a:t>Διόρθωση ασκήσεων γλώσσας</a:t>
            </a:r>
          </a:p>
        </p:txBody>
      </p:sp>
      <p:sp>
        <p:nvSpPr>
          <p:cNvPr id="13" name="m!!accent">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28936" y="5498088"/>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03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D39FBA-F86F-4417-9FCB-41FA456CCD97}"/>
              </a:ext>
            </a:extLst>
          </p:cNvPr>
          <p:cNvSpPr>
            <a:spLocks noGrp="1"/>
          </p:cNvSpPr>
          <p:nvPr>
            <p:ph type="title"/>
          </p:nvPr>
        </p:nvSpPr>
        <p:spPr/>
        <p:txBody>
          <a:bodyPr/>
          <a:lstStyle/>
          <a:p>
            <a:r>
              <a:rPr lang="el-GR" dirty="0"/>
              <a:t>Υπάρχει ασύνδετο σχήμα στο απόσπασμα;</a:t>
            </a:r>
          </a:p>
        </p:txBody>
      </p:sp>
      <p:pic>
        <p:nvPicPr>
          <p:cNvPr id="5" name="Εικόνα 4">
            <a:extLst>
              <a:ext uri="{FF2B5EF4-FFF2-40B4-BE49-F238E27FC236}">
                <a16:creationId xmlns:a16="http://schemas.microsoft.com/office/drawing/2014/main" id="{833848AC-5A44-4286-A4CE-AE8421DA7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82" y="1654367"/>
            <a:ext cx="10759950" cy="4055887"/>
          </a:xfrm>
          <a:prstGeom prst="rect">
            <a:avLst/>
          </a:prstGeom>
        </p:spPr>
      </p:pic>
    </p:spTree>
    <p:extLst>
      <p:ext uri="{BB962C8B-B14F-4D97-AF65-F5344CB8AC3E}">
        <p14:creationId xmlns:p14="http://schemas.microsoft.com/office/powerpoint/2010/main" val="101496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D39FBA-F86F-4417-9FCB-41FA456CCD97}"/>
              </a:ext>
            </a:extLst>
          </p:cNvPr>
          <p:cNvSpPr>
            <a:spLocks noGrp="1"/>
          </p:cNvSpPr>
          <p:nvPr>
            <p:ph type="title"/>
          </p:nvPr>
        </p:nvSpPr>
        <p:spPr/>
        <p:txBody>
          <a:bodyPr/>
          <a:lstStyle/>
          <a:p>
            <a:r>
              <a:rPr lang="el-GR" dirty="0"/>
              <a:t>Υπάρχει ασύνδετο σχήμα στο απόσπασμα;</a:t>
            </a:r>
          </a:p>
        </p:txBody>
      </p:sp>
      <p:pic>
        <p:nvPicPr>
          <p:cNvPr id="5" name="Εικόνα 4">
            <a:extLst>
              <a:ext uri="{FF2B5EF4-FFF2-40B4-BE49-F238E27FC236}">
                <a16:creationId xmlns:a16="http://schemas.microsoft.com/office/drawing/2014/main" id="{833848AC-5A44-4286-A4CE-AE8421DA7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82" y="1654367"/>
            <a:ext cx="10759950" cy="4055887"/>
          </a:xfrm>
          <a:prstGeom prst="rect">
            <a:avLst/>
          </a:prstGeom>
        </p:spPr>
      </p:pic>
      <p:cxnSp>
        <p:nvCxnSpPr>
          <p:cNvPr id="4" name="Ευθεία γραμμή σύνδεσης 3">
            <a:extLst>
              <a:ext uri="{FF2B5EF4-FFF2-40B4-BE49-F238E27FC236}">
                <a16:creationId xmlns:a16="http://schemas.microsoft.com/office/drawing/2014/main" id="{2CA53185-1234-4F38-81E6-3860A49394A0}"/>
              </a:ext>
            </a:extLst>
          </p:cNvPr>
          <p:cNvCxnSpPr/>
          <p:nvPr/>
        </p:nvCxnSpPr>
        <p:spPr>
          <a:xfrm>
            <a:off x="4820575" y="4465468"/>
            <a:ext cx="5877017"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6" name="Ευθεία γραμμή σύνδεσης 5">
            <a:extLst>
              <a:ext uri="{FF2B5EF4-FFF2-40B4-BE49-F238E27FC236}">
                <a16:creationId xmlns:a16="http://schemas.microsoft.com/office/drawing/2014/main" id="{0235E128-61CB-4E06-AE7E-F79C2B90DB95}"/>
              </a:ext>
            </a:extLst>
          </p:cNvPr>
          <p:cNvCxnSpPr>
            <a:cxnSpLocks/>
          </p:cNvCxnSpPr>
          <p:nvPr/>
        </p:nvCxnSpPr>
        <p:spPr>
          <a:xfrm>
            <a:off x="409852" y="4857565"/>
            <a:ext cx="4046738" cy="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23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09DD79-B936-4243-A045-9D9D4919FF23}"/>
              </a:ext>
            </a:extLst>
          </p:cNvPr>
          <p:cNvSpPr>
            <a:spLocks noGrp="1"/>
          </p:cNvSpPr>
          <p:nvPr>
            <p:ph type="title"/>
          </p:nvPr>
        </p:nvSpPr>
        <p:spPr>
          <a:xfrm>
            <a:off x="1115568" y="87001"/>
            <a:ext cx="10168128" cy="392393"/>
          </a:xfrm>
        </p:spPr>
        <p:txBody>
          <a:bodyPr>
            <a:normAutofit fontScale="90000"/>
          </a:bodyPr>
          <a:lstStyle/>
          <a:p>
            <a:r>
              <a:rPr lang="el-GR" sz="3200" dirty="0"/>
              <a:t>Βιβλίο σελίδα 10</a:t>
            </a:r>
          </a:p>
        </p:txBody>
      </p:sp>
      <p:pic>
        <p:nvPicPr>
          <p:cNvPr id="5" name="Εικόνα 4">
            <a:extLst>
              <a:ext uri="{FF2B5EF4-FFF2-40B4-BE49-F238E27FC236}">
                <a16:creationId xmlns:a16="http://schemas.microsoft.com/office/drawing/2014/main" id="{3FB4E368-9290-4493-83B8-9DF41B6B2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808" y="0"/>
            <a:ext cx="8249191" cy="6809490"/>
          </a:xfrm>
          <a:prstGeom prst="rect">
            <a:avLst/>
          </a:prstGeom>
        </p:spPr>
      </p:pic>
    </p:spTree>
    <p:extLst>
      <p:ext uri="{BB962C8B-B14F-4D97-AF65-F5344CB8AC3E}">
        <p14:creationId xmlns:p14="http://schemas.microsoft.com/office/powerpoint/2010/main" val="110036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CE2D55B-C2D2-4E06-819B-62B2B21A04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510509" cy="6983192"/>
          </a:xfrm>
        </p:spPr>
      </p:pic>
    </p:spTree>
    <p:extLst>
      <p:ext uri="{BB962C8B-B14F-4D97-AF65-F5344CB8AC3E}">
        <p14:creationId xmlns:p14="http://schemas.microsoft.com/office/powerpoint/2010/main" val="233787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0709AE-E3BD-41E2-8E78-11740685805D}"/>
              </a:ext>
            </a:extLst>
          </p:cNvPr>
          <p:cNvSpPr>
            <a:spLocks noGrp="1"/>
          </p:cNvSpPr>
          <p:nvPr>
            <p:ph type="title"/>
          </p:nvPr>
        </p:nvSpPr>
        <p:spPr/>
        <p:txBody>
          <a:bodyPr/>
          <a:lstStyle/>
          <a:p>
            <a:endParaRPr lang="el-GR"/>
          </a:p>
        </p:txBody>
      </p:sp>
      <p:pic>
        <p:nvPicPr>
          <p:cNvPr id="5" name="Θέση περιεχομένου 4">
            <a:extLst>
              <a:ext uri="{FF2B5EF4-FFF2-40B4-BE49-F238E27FC236}">
                <a16:creationId xmlns:a16="http://schemas.microsoft.com/office/drawing/2014/main" id="{4705D921-DCD3-4F8B-ADB8-9BB05DB66E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18" y="63362"/>
            <a:ext cx="11394365" cy="6133252"/>
          </a:xfrm>
        </p:spPr>
      </p:pic>
    </p:spTree>
    <p:extLst>
      <p:ext uri="{BB962C8B-B14F-4D97-AF65-F5344CB8AC3E}">
        <p14:creationId xmlns:p14="http://schemas.microsoft.com/office/powerpoint/2010/main" val="1365603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5F74DD-27B1-40D5-A0A1-D4F92D13EE1E}"/>
              </a:ext>
            </a:extLst>
          </p:cNvPr>
          <p:cNvSpPr>
            <a:spLocks noGrp="1"/>
          </p:cNvSpPr>
          <p:nvPr>
            <p:ph type="title"/>
          </p:nvPr>
        </p:nvSpPr>
        <p:spPr>
          <a:xfrm>
            <a:off x="929137" y="149145"/>
            <a:ext cx="10168128" cy="694234"/>
          </a:xfrm>
        </p:spPr>
        <p:txBody>
          <a:bodyPr/>
          <a:lstStyle/>
          <a:p>
            <a:r>
              <a:rPr lang="el-GR" dirty="0"/>
              <a:t>Βιβλίο σελίδα 12</a:t>
            </a:r>
          </a:p>
        </p:txBody>
      </p:sp>
      <p:pic>
        <p:nvPicPr>
          <p:cNvPr id="5" name="Εικόνα 4">
            <a:extLst>
              <a:ext uri="{FF2B5EF4-FFF2-40B4-BE49-F238E27FC236}">
                <a16:creationId xmlns:a16="http://schemas.microsoft.com/office/drawing/2014/main" id="{84E704BF-49F0-4355-AD06-EAE332E6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924" y="747865"/>
            <a:ext cx="11178729" cy="3353618"/>
          </a:xfrm>
          <a:prstGeom prst="rect">
            <a:avLst/>
          </a:prstGeom>
        </p:spPr>
      </p:pic>
    </p:spTree>
    <p:extLst>
      <p:ext uri="{BB962C8B-B14F-4D97-AF65-F5344CB8AC3E}">
        <p14:creationId xmlns:p14="http://schemas.microsoft.com/office/powerpoint/2010/main" val="204987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C98AE3F-90C5-42E7-BC7A-C4CC3F8CF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81" y="257784"/>
            <a:ext cx="11079549" cy="1792957"/>
          </a:xfrm>
          <a:prstGeom prst="rect">
            <a:avLst/>
          </a:prstGeom>
        </p:spPr>
      </p:pic>
      <p:sp>
        <p:nvSpPr>
          <p:cNvPr id="6" name="TextBox 5">
            <a:extLst>
              <a:ext uri="{FF2B5EF4-FFF2-40B4-BE49-F238E27FC236}">
                <a16:creationId xmlns:a16="http://schemas.microsoft.com/office/drawing/2014/main" id="{DE309005-E208-4DDF-B2D6-02334A5365CE}"/>
              </a:ext>
            </a:extLst>
          </p:cNvPr>
          <p:cNvSpPr txBox="1"/>
          <p:nvPr/>
        </p:nvSpPr>
        <p:spPr>
          <a:xfrm>
            <a:off x="648070" y="2734322"/>
            <a:ext cx="11079549" cy="3785652"/>
          </a:xfrm>
          <a:prstGeom prst="rect">
            <a:avLst/>
          </a:prstGeom>
          <a:noFill/>
        </p:spPr>
        <p:txBody>
          <a:bodyPr wrap="square" rtlCol="0">
            <a:spAutoFit/>
          </a:bodyPr>
          <a:lstStyle/>
          <a:p>
            <a:pPr algn="just"/>
            <a:r>
              <a:rPr lang="el-GR" sz="2400" dirty="0"/>
              <a:t>	Το «απαγορευτικό» είναι ένα σήμα, μια διαταγή που δίνεται από τις λιμενικές αρχές όταν επικρατούν πολύ άσχημες καιρικές συνθήκες και πνέουν ισχυροί άνεμοι στα πελάγη, για να μην αποπλεύσουν τα πλοία από τα λιμάνια, προκειμένου να μη γίνει κάποιο ναυάγιο.  </a:t>
            </a:r>
          </a:p>
          <a:p>
            <a:pPr algn="just"/>
            <a:r>
              <a:rPr lang="el-GR" sz="2400" dirty="0"/>
              <a:t>	Όταν διακόπτεται η επικοινωνία με την Πάρο, οι κάτοικοι της Αντιπάρου είναι φυσικό να αναστατώνονται και να ανησυχούν ιδιαίτερα. Αυτό συμβαίνει γιατί είναι αποκλεισμένοι από τον έξω κόσμο και δεν μπορούν να προμηθευτούν απαραίτητα για αυτούς αγαθά. Επίσης, νιώθουν μεγάλη ανασφάλεια καθώς σε περίπτωση ανάγκης, όπως είναι, π.χ. η μεταφορά ασθενούς σε νοσοκομείο, δεν είναι εύκολο ούτε οι ίδιοι να μετακινηθούν ούτε να τους δοθεί βοήθεια από αλλού.   </a:t>
            </a:r>
          </a:p>
        </p:txBody>
      </p:sp>
    </p:spTree>
    <p:extLst>
      <p:ext uri="{BB962C8B-B14F-4D97-AF65-F5344CB8AC3E}">
        <p14:creationId xmlns:p14="http://schemas.microsoft.com/office/powerpoint/2010/main" val="342031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0982AA2-61BE-42FA-9489-DBF1D64FFA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648" y="234462"/>
            <a:ext cx="11165474" cy="1487806"/>
          </a:xfrm>
        </p:spPr>
      </p:pic>
      <p:sp>
        <p:nvSpPr>
          <p:cNvPr id="2" name="TextBox 1">
            <a:extLst>
              <a:ext uri="{FF2B5EF4-FFF2-40B4-BE49-F238E27FC236}">
                <a16:creationId xmlns:a16="http://schemas.microsoft.com/office/drawing/2014/main" id="{239D3C6B-BE40-49EB-AA67-49A11106F3C8}"/>
              </a:ext>
            </a:extLst>
          </p:cNvPr>
          <p:cNvSpPr txBox="1"/>
          <p:nvPr/>
        </p:nvSpPr>
        <p:spPr>
          <a:xfrm>
            <a:off x="381740" y="2050742"/>
            <a:ext cx="11638625" cy="3970318"/>
          </a:xfrm>
          <a:prstGeom prst="rect">
            <a:avLst/>
          </a:prstGeom>
          <a:noFill/>
        </p:spPr>
        <p:txBody>
          <a:bodyPr wrap="square" rtlCol="0">
            <a:spAutoFit/>
          </a:bodyPr>
          <a:lstStyle/>
          <a:p>
            <a:pPr algn="just"/>
            <a:r>
              <a:rPr lang="el-GR" sz="2800" dirty="0"/>
              <a:t>Ο Αντώνης θεωρεί ότι η Αθήνα έχει κάποια θετικά και κάποια αρνητικά στοιχεία. Όπως, λοιπόν, αναφέρει του αρέσει να πηγαίνει εκεί γιατί η νοοτροπία των ανθρώπων είναι διαφορετική. Κανείς δεν ασχολείται ούτε σχολιάζει τη συμπεριφορά και την εμφάνιση των άλλων, καθώς όλοι είναι άγνωστοι μεταξύ αγνώστων , αλλά και γιατί εκεί ανακαλύπτει κάθε φορά κάποιο καινούριο μέρος. Όμως η Αθήνα δεν προσφέρει την ηρεμία, τους αργούς ρυθμούς ζωής και την επαφή με τη φύση, που του προσφέρει το νησί του. Έτσι, θα ήθελε να ζήσει σε μια πόλη όπως η Αθήνα για κάποια χρόνια, για να έχει την εμπειρία της ζωής σε μια μεγαλούπολη, αλλά όχι για πάντα. </a:t>
            </a:r>
          </a:p>
        </p:txBody>
      </p:sp>
    </p:spTree>
    <p:extLst>
      <p:ext uri="{BB962C8B-B14F-4D97-AF65-F5344CB8AC3E}">
        <p14:creationId xmlns:p14="http://schemas.microsoft.com/office/powerpoint/2010/main" val="318184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C83D94-C40D-40F6-B4A7-527E0D618679}"/>
              </a:ext>
            </a:extLst>
          </p:cNvPr>
          <p:cNvSpPr>
            <a:spLocks noGrp="1"/>
          </p:cNvSpPr>
          <p:nvPr>
            <p:ph type="title"/>
          </p:nvPr>
        </p:nvSpPr>
        <p:spPr>
          <a:xfrm>
            <a:off x="1011936" y="113634"/>
            <a:ext cx="10168128" cy="463414"/>
          </a:xfrm>
        </p:spPr>
        <p:txBody>
          <a:bodyPr>
            <a:normAutofit fontScale="90000"/>
          </a:bodyPr>
          <a:lstStyle/>
          <a:p>
            <a:r>
              <a:rPr lang="el-GR" dirty="0"/>
              <a:t>Βιβλίο σελίδα 13, άσκηση 6</a:t>
            </a:r>
          </a:p>
        </p:txBody>
      </p:sp>
      <p:pic>
        <p:nvPicPr>
          <p:cNvPr id="5" name="Εικόνα 4">
            <a:extLst>
              <a:ext uri="{FF2B5EF4-FFF2-40B4-BE49-F238E27FC236}">
                <a16:creationId xmlns:a16="http://schemas.microsoft.com/office/drawing/2014/main" id="{1DF83761-DD84-4838-B062-4B919C2CB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24" y="784357"/>
            <a:ext cx="11202353" cy="5270213"/>
          </a:xfrm>
          <a:prstGeom prst="rect">
            <a:avLst/>
          </a:prstGeom>
        </p:spPr>
      </p:pic>
    </p:spTree>
    <p:extLst>
      <p:ext uri="{BB962C8B-B14F-4D97-AF65-F5344CB8AC3E}">
        <p14:creationId xmlns:p14="http://schemas.microsoft.com/office/powerpoint/2010/main" val="218618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C83D94-C40D-40F6-B4A7-527E0D618679}"/>
              </a:ext>
            </a:extLst>
          </p:cNvPr>
          <p:cNvSpPr>
            <a:spLocks noGrp="1"/>
          </p:cNvSpPr>
          <p:nvPr>
            <p:ph type="title"/>
          </p:nvPr>
        </p:nvSpPr>
        <p:spPr>
          <a:xfrm>
            <a:off x="1011936" y="113634"/>
            <a:ext cx="10168128" cy="463414"/>
          </a:xfrm>
        </p:spPr>
        <p:txBody>
          <a:bodyPr>
            <a:normAutofit fontScale="90000"/>
          </a:bodyPr>
          <a:lstStyle/>
          <a:p>
            <a:r>
              <a:rPr lang="el-GR" dirty="0"/>
              <a:t>Βιβλίο σελίδα 13, άσκηση 6</a:t>
            </a:r>
          </a:p>
        </p:txBody>
      </p:sp>
      <p:pic>
        <p:nvPicPr>
          <p:cNvPr id="5" name="Εικόνα 4">
            <a:extLst>
              <a:ext uri="{FF2B5EF4-FFF2-40B4-BE49-F238E27FC236}">
                <a16:creationId xmlns:a16="http://schemas.microsoft.com/office/drawing/2014/main" id="{1DF83761-DD84-4838-B062-4B919C2CB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224" y="784357"/>
            <a:ext cx="11202353" cy="5270213"/>
          </a:xfrm>
          <a:prstGeom prst="rect">
            <a:avLst/>
          </a:prstGeom>
        </p:spPr>
      </p:pic>
      <p:sp>
        <p:nvSpPr>
          <p:cNvPr id="3" name="TextBox 2">
            <a:extLst>
              <a:ext uri="{FF2B5EF4-FFF2-40B4-BE49-F238E27FC236}">
                <a16:creationId xmlns:a16="http://schemas.microsoft.com/office/drawing/2014/main" id="{BA266179-EDB9-4AF1-A104-E8B00AFD92C2}"/>
              </a:ext>
            </a:extLst>
          </p:cNvPr>
          <p:cNvSpPr txBox="1"/>
          <p:nvPr/>
        </p:nvSpPr>
        <p:spPr>
          <a:xfrm>
            <a:off x="310716" y="2565646"/>
            <a:ext cx="11302859" cy="1569660"/>
          </a:xfrm>
          <a:prstGeom prst="rect">
            <a:avLst/>
          </a:prstGeom>
          <a:noFill/>
        </p:spPr>
        <p:txBody>
          <a:bodyPr wrap="square" rtlCol="0">
            <a:spAutoFit/>
          </a:bodyPr>
          <a:lstStyle/>
          <a:p>
            <a:r>
              <a:rPr lang="el-GR" sz="3200" dirty="0"/>
              <a:t>     [                       ](                                                 )[                       </a:t>
            </a:r>
          </a:p>
          <a:p>
            <a:r>
              <a:rPr lang="el-GR" sz="3200" dirty="0"/>
              <a:t>                   ]   [                                    ][             ](                            )</a:t>
            </a:r>
          </a:p>
          <a:p>
            <a:r>
              <a:rPr lang="el-GR" sz="3200" dirty="0"/>
              <a:t>     (        )                                       (         )(                )[               ]   </a:t>
            </a:r>
          </a:p>
        </p:txBody>
      </p:sp>
      <p:sp>
        <p:nvSpPr>
          <p:cNvPr id="4" name="TextBox 3">
            <a:extLst>
              <a:ext uri="{FF2B5EF4-FFF2-40B4-BE49-F238E27FC236}">
                <a16:creationId xmlns:a16="http://schemas.microsoft.com/office/drawing/2014/main" id="{D1FF9820-F3D8-4428-B401-5E1205398782}"/>
              </a:ext>
            </a:extLst>
          </p:cNvPr>
          <p:cNvSpPr txBox="1"/>
          <p:nvPr/>
        </p:nvSpPr>
        <p:spPr>
          <a:xfrm>
            <a:off x="3471169" y="2325950"/>
            <a:ext cx="1908699" cy="369332"/>
          </a:xfrm>
          <a:prstGeom prst="rect">
            <a:avLst/>
          </a:prstGeom>
          <a:noFill/>
        </p:spPr>
        <p:txBody>
          <a:bodyPr wrap="square" rtlCol="0">
            <a:spAutoFit/>
          </a:bodyPr>
          <a:lstStyle/>
          <a:p>
            <a:r>
              <a:rPr lang="el-GR" dirty="0">
                <a:highlight>
                  <a:srgbClr val="FFFF00"/>
                </a:highlight>
              </a:rPr>
              <a:t>αιτιολογική</a:t>
            </a:r>
          </a:p>
        </p:txBody>
      </p:sp>
      <p:sp>
        <p:nvSpPr>
          <p:cNvPr id="6" name="TextBox 5">
            <a:extLst>
              <a:ext uri="{FF2B5EF4-FFF2-40B4-BE49-F238E27FC236}">
                <a16:creationId xmlns:a16="http://schemas.microsoft.com/office/drawing/2014/main" id="{94906C1B-7D41-4A17-A742-7FF25C157865}"/>
              </a:ext>
            </a:extLst>
          </p:cNvPr>
          <p:cNvSpPr txBox="1"/>
          <p:nvPr/>
        </p:nvSpPr>
        <p:spPr>
          <a:xfrm>
            <a:off x="2752078" y="2325950"/>
            <a:ext cx="719091" cy="369332"/>
          </a:xfrm>
          <a:prstGeom prst="rect">
            <a:avLst/>
          </a:prstGeom>
          <a:noFill/>
        </p:spPr>
        <p:txBody>
          <a:bodyPr wrap="square" rtlCol="0">
            <a:spAutoFit/>
          </a:bodyPr>
          <a:lstStyle/>
          <a:p>
            <a:r>
              <a:rPr lang="el-GR" dirty="0">
                <a:highlight>
                  <a:srgbClr val="00FF00"/>
                </a:highlight>
              </a:rPr>
              <a:t>Υ.Σ.</a:t>
            </a:r>
          </a:p>
        </p:txBody>
      </p:sp>
      <p:sp>
        <p:nvSpPr>
          <p:cNvPr id="7" name="TextBox 6">
            <a:extLst>
              <a:ext uri="{FF2B5EF4-FFF2-40B4-BE49-F238E27FC236}">
                <a16:creationId xmlns:a16="http://schemas.microsoft.com/office/drawing/2014/main" id="{9F7D75E1-89DD-442C-A834-787CD8E44FB0}"/>
              </a:ext>
            </a:extLst>
          </p:cNvPr>
          <p:cNvSpPr txBox="1"/>
          <p:nvPr/>
        </p:nvSpPr>
        <p:spPr>
          <a:xfrm>
            <a:off x="2361460" y="2919589"/>
            <a:ext cx="719091" cy="369332"/>
          </a:xfrm>
          <a:prstGeom prst="rect">
            <a:avLst/>
          </a:prstGeom>
          <a:noFill/>
        </p:spPr>
        <p:txBody>
          <a:bodyPr wrap="square" rtlCol="0">
            <a:spAutoFit/>
          </a:bodyPr>
          <a:lstStyle/>
          <a:p>
            <a:r>
              <a:rPr lang="el-GR" dirty="0">
                <a:highlight>
                  <a:srgbClr val="00FF00"/>
                </a:highlight>
              </a:rPr>
              <a:t>Π.Σ.</a:t>
            </a:r>
          </a:p>
        </p:txBody>
      </p:sp>
      <p:sp>
        <p:nvSpPr>
          <p:cNvPr id="8" name="TextBox 7">
            <a:extLst>
              <a:ext uri="{FF2B5EF4-FFF2-40B4-BE49-F238E27FC236}">
                <a16:creationId xmlns:a16="http://schemas.microsoft.com/office/drawing/2014/main" id="{9CDCB71A-5D35-483C-A52C-8D7F2DA1DE7C}"/>
              </a:ext>
            </a:extLst>
          </p:cNvPr>
          <p:cNvSpPr txBox="1"/>
          <p:nvPr/>
        </p:nvSpPr>
        <p:spPr>
          <a:xfrm>
            <a:off x="8000260" y="2919589"/>
            <a:ext cx="719091" cy="369332"/>
          </a:xfrm>
          <a:prstGeom prst="rect">
            <a:avLst/>
          </a:prstGeom>
          <a:noFill/>
        </p:spPr>
        <p:txBody>
          <a:bodyPr wrap="square" rtlCol="0">
            <a:spAutoFit/>
          </a:bodyPr>
          <a:lstStyle/>
          <a:p>
            <a:r>
              <a:rPr lang="el-GR" dirty="0">
                <a:highlight>
                  <a:srgbClr val="00FF00"/>
                </a:highlight>
              </a:rPr>
              <a:t>Υ.Σ.*</a:t>
            </a:r>
          </a:p>
        </p:txBody>
      </p:sp>
      <p:sp>
        <p:nvSpPr>
          <p:cNvPr id="9" name="TextBox 8">
            <a:extLst>
              <a:ext uri="{FF2B5EF4-FFF2-40B4-BE49-F238E27FC236}">
                <a16:creationId xmlns:a16="http://schemas.microsoft.com/office/drawing/2014/main" id="{179E12F0-29EC-4C4A-B3C4-366DDCD04D18}"/>
              </a:ext>
            </a:extLst>
          </p:cNvPr>
          <p:cNvSpPr txBox="1"/>
          <p:nvPr/>
        </p:nvSpPr>
        <p:spPr>
          <a:xfrm>
            <a:off x="310716" y="5530788"/>
            <a:ext cx="10520041" cy="1200329"/>
          </a:xfrm>
          <a:prstGeom prst="rect">
            <a:avLst/>
          </a:prstGeom>
          <a:noFill/>
        </p:spPr>
        <p:txBody>
          <a:bodyPr wrap="square" rtlCol="0">
            <a:spAutoFit/>
          </a:bodyPr>
          <a:lstStyle/>
          <a:p>
            <a:r>
              <a:rPr lang="el-GR" dirty="0">
                <a:highlight>
                  <a:srgbClr val="00FF00"/>
                </a:highlight>
              </a:rPr>
              <a:t>Επειδή*</a:t>
            </a:r>
            <a:r>
              <a:rPr lang="el-GR" dirty="0"/>
              <a:t>: Συνδέει την κύρια πρόταση ‘’Μου αρέσει’’ με τη δευτερεύουσα ‘’επειδή είναι μεγάλη πόλη’’ οπότε έχουμε Υ.Σ. </a:t>
            </a:r>
          </a:p>
          <a:p>
            <a:r>
              <a:rPr lang="el-GR" dirty="0">
                <a:highlight>
                  <a:srgbClr val="00FF00"/>
                </a:highlight>
              </a:rPr>
              <a:t>Και</a:t>
            </a:r>
            <a:r>
              <a:rPr lang="el-GR" dirty="0"/>
              <a:t>: Συνδέει τη δευτερεύουσα αιτιολογική πρόταση ‘’επειδή είναι μεγάλη πόλη’’ με την όμοια αιτιολογική δευτερεύουσα πρόταση ‘’(επειδή) χάνεσαι’’ </a:t>
            </a:r>
          </a:p>
        </p:txBody>
      </p:sp>
      <p:sp>
        <p:nvSpPr>
          <p:cNvPr id="10" name="TextBox 9">
            <a:extLst>
              <a:ext uri="{FF2B5EF4-FFF2-40B4-BE49-F238E27FC236}">
                <a16:creationId xmlns:a16="http://schemas.microsoft.com/office/drawing/2014/main" id="{4F0B57B6-037F-4EA9-BD2E-89712A12764F}"/>
              </a:ext>
            </a:extLst>
          </p:cNvPr>
          <p:cNvSpPr txBox="1"/>
          <p:nvPr/>
        </p:nvSpPr>
        <p:spPr>
          <a:xfrm>
            <a:off x="411224" y="3350476"/>
            <a:ext cx="719091" cy="369332"/>
          </a:xfrm>
          <a:prstGeom prst="rect">
            <a:avLst/>
          </a:prstGeom>
          <a:noFill/>
        </p:spPr>
        <p:txBody>
          <a:bodyPr wrap="square" rtlCol="0">
            <a:spAutoFit/>
          </a:bodyPr>
          <a:lstStyle/>
          <a:p>
            <a:r>
              <a:rPr lang="el-GR" dirty="0">
                <a:highlight>
                  <a:srgbClr val="00FF00"/>
                </a:highlight>
              </a:rPr>
              <a:t>Π.Σ.*</a:t>
            </a:r>
          </a:p>
        </p:txBody>
      </p:sp>
      <p:sp>
        <p:nvSpPr>
          <p:cNvPr id="11" name="TextBox 10">
            <a:extLst>
              <a:ext uri="{FF2B5EF4-FFF2-40B4-BE49-F238E27FC236}">
                <a16:creationId xmlns:a16="http://schemas.microsoft.com/office/drawing/2014/main" id="{5B8FE628-6F0C-432C-AF06-D8F3911A78DF}"/>
              </a:ext>
            </a:extLst>
          </p:cNvPr>
          <p:cNvSpPr txBox="1"/>
          <p:nvPr/>
        </p:nvSpPr>
        <p:spPr>
          <a:xfrm>
            <a:off x="5570736" y="3325672"/>
            <a:ext cx="1411549" cy="369332"/>
          </a:xfrm>
          <a:prstGeom prst="rect">
            <a:avLst/>
          </a:prstGeom>
          <a:noFill/>
        </p:spPr>
        <p:txBody>
          <a:bodyPr wrap="square" rtlCol="0">
            <a:spAutoFit/>
          </a:bodyPr>
          <a:lstStyle/>
          <a:p>
            <a:r>
              <a:rPr lang="el-GR" dirty="0">
                <a:highlight>
                  <a:srgbClr val="FFFF00"/>
                </a:highlight>
              </a:rPr>
              <a:t>υποθετική</a:t>
            </a:r>
          </a:p>
        </p:txBody>
      </p:sp>
      <p:sp>
        <p:nvSpPr>
          <p:cNvPr id="12" name="TextBox 11">
            <a:extLst>
              <a:ext uri="{FF2B5EF4-FFF2-40B4-BE49-F238E27FC236}">
                <a16:creationId xmlns:a16="http://schemas.microsoft.com/office/drawing/2014/main" id="{CC899D7E-ED01-4AB9-A016-D70C627AE501}"/>
              </a:ext>
            </a:extLst>
          </p:cNvPr>
          <p:cNvSpPr txBox="1"/>
          <p:nvPr/>
        </p:nvSpPr>
        <p:spPr>
          <a:xfrm>
            <a:off x="8667670" y="3384414"/>
            <a:ext cx="719091" cy="369332"/>
          </a:xfrm>
          <a:prstGeom prst="rect">
            <a:avLst/>
          </a:prstGeom>
          <a:noFill/>
        </p:spPr>
        <p:txBody>
          <a:bodyPr wrap="square" rtlCol="0">
            <a:spAutoFit/>
          </a:bodyPr>
          <a:lstStyle/>
          <a:p>
            <a:r>
              <a:rPr lang="el-GR" dirty="0">
                <a:highlight>
                  <a:srgbClr val="00FF00"/>
                </a:highlight>
              </a:rPr>
              <a:t>Υ.</a:t>
            </a:r>
            <a:r>
              <a:rPr lang="el-GR">
                <a:highlight>
                  <a:srgbClr val="00FF00"/>
                </a:highlight>
              </a:rPr>
              <a:t>Σ.</a:t>
            </a:r>
            <a:endParaRPr lang="el-GR" dirty="0">
              <a:highlight>
                <a:srgbClr val="00FF00"/>
              </a:highlight>
            </a:endParaRPr>
          </a:p>
        </p:txBody>
      </p:sp>
      <p:sp>
        <p:nvSpPr>
          <p:cNvPr id="13" name="TextBox 12">
            <a:extLst>
              <a:ext uri="{FF2B5EF4-FFF2-40B4-BE49-F238E27FC236}">
                <a16:creationId xmlns:a16="http://schemas.microsoft.com/office/drawing/2014/main" id="{08063BD3-B7AC-48E2-8096-3036B1668387}"/>
              </a:ext>
            </a:extLst>
          </p:cNvPr>
          <p:cNvSpPr txBox="1"/>
          <p:nvPr/>
        </p:nvSpPr>
        <p:spPr>
          <a:xfrm>
            <a:off x="6982285" y="3377890"/>
            <a:ext cx="1411549" cy="369332"/>
          </a:xfrm>
          <a:prstGeom prst="rect">
            <a:avLst/>
          </a:prstGeom>
          <a:noFill/>
        </p:spPr>
        <p:txBody>
          <a:bodyPr wrap="square" rtlCol="0">
            <a:spAutoFit/>
          </a:bodyPr>
          <a:lstStyle/>
          <a:p>
            <a:r>
              <a:rPr lang="el-GR" dirty="0">
                <a:highlight>
                  <a:srgbClr val="FFFF00"/>
                </a:highlight>
              </a:rPr>
              <a:t>βουλητική</a:t>
            </a:r>
          </a:p>
        </p:txBody>
      </p:sp>
    </p:spTree>
    <p:extLst>
      <p:ext uri="{BB962C8B-B14F-4D97-AF65-F5344CB8AC3E}">
        <p14:creationId xmlns:p14="http://schemas.microsoft.com/office/powerpoint/2010/main" val="165981717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3741"/>
      </a:dk2>
      <a:lt2>
        <a:srgbClr val="E8E7E2"/>
      </a:lt2>
      <a:accent1>
        <a:srgbClr val="95A1C8"/>
      </a:accent1>
      <a:accent2>
        <a:srgbClr val="7DA6BC"/>
      </a:accent2>
      <a:accent3>
        <a:srgbClr val="80ACA9"/>
      </a:accent3>
      <a:accent4>
        <a:srgbClr val="74AF92"/>
      </a:accent4>
      <a:accent5>
        <a:srgbClr val="7FAD83"/>
      </a:accent5>
      <a:accent6>
        <a:srgbClr val="86AD73"/>
      </a:accent6>
      <a:hlink>
        <a:srgbClr val="8F8257"/>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473</TotalTime>
  <Words>370</Words>
  <Application>Microsoft Office PowerPoint</Application>
  <PresentationFormat>Ευρεία οθόνη</PresentationFormat>
  <Paragraphs>23</Paragraphs>
  <Slides>11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11</vt:i4>
      </vt:variant>
    </vt:vector>
  </HeadingPairs>
  <TitlesOfParts>
    <vt:vector size="15" baseType="lpstr">
      <vt:lpstr>Arial</vt:lpstr>
      <vt:lpstr>Avenir Next LT Pro</vt:lpstr>
      <vt:lpstr>Calibri</vt:lpstr>
      <vt:lpstr>AccentBoxVTI</vt:lpstr>
      <vt:lpstr>Διόρθωση ασκήσεων γλώσσας</vt:lpstr>
      <vt:lpstr>Βιβλίο σελίδα 10</vt:lpstr>
      <vt:lpstr>Παρουσίαση του PowerPoint</vt:lpstr>
      <vt:lpstr>Παρουσίαση του PowerPoint</vt:lpstr>
      <vt:lpstr>Βιβλίο σελίδα 12</vt:lpstr>
      <vt:lpstr>Παρουσίαση του PowerPoint</vt:lpstr>
      <vt:lpstr>Παρουσίαση του PowerPoint</vt:lpstr>
      <vt:lpstr>Βιβλίο σελίδα 13, άσκηση 6</vt:lpstr>
      <vt:lpstr>Βιβλίο σελίδα 13, άσκηση 6</vt:lpstr>
      <vt:lpstr>Υπάρχει ασύνδετο σχήμα στο απόσπασμα;</vt:lpstr>
      <vt:lpstr>Υπάρχει ασύνδετο σχήμα στο απόσπασμα;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Διόρθωση ασκήσεων γλώσσας</dc:title>
  <dc:creator>ΕΛΕΝΗ ΚΟΥΓΙΟΥΡΗ</dc:creator>
  <cp:lastModifiedBy> </cp:lastModifiedBy>
  <cp:revision>41</cp:revision>
  <dcterms:created xsi:type="dcterms:W3CDTF">2021-04-13T16:29:28Z</dcterms:created>
  <dcterms:modified xsi:type="dcterms:W3CDTF">2021-04-15T14:39:53Z</dcterms:modified>
</cp:coreProperties>
</file>