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70" r:id="rId3"/>
    <p:sldId id="280" r:id="rId4"/>
    <p:sldId id="271" r:id="rId5"/>
    <p:sldId id="275" r:id="rId6"/>
    <p:sldId id="276" r:id="rId7"/>
    <p:sldId id="277" r:id="rId8"/>
    <p:sldId id="278" r:id="rId9"/>
    <p:sldId id="279" r:id="rId10"/>
    <p:sldId id="287" r:id="rId11"/>
    <p:sldId id="291" r:id="rId12"/>
    <p:sldId id="281" r:id="rId13"/>
    <p:sldId id="28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ED1C2BE1-71E7-48A8-B658-E3C9753AA56B}" type="datetimeFigureOut">
              <a:rPr lang="el-GR" smtClean="0"/>
              <a:t>20/4/2021</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80AB40D-A012-4C93-8F42-E0DE499C7D67}" type="slidenum">
              <a:rPr lang="el-GR" smtClean="0"/>
              <a:t>‹#›</a:t>
            </a:fld>
            <a:endParaRPr lang="el-GR"/>
          </a:p>
        </p:txBody>
      </p:sp>
    </p:spTree>
    <p:extLst>
      <p:ext uri="{BB962C8B-B14F-4D97-AF65-F5344CB8AC3E}">
        <p14:creationId xmlns:p14="http://schemas.microsoft.com/office/powerpoint/2010/main" val="1117335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D1C2BE1-71E7-48A8-B658-E3C9753AA56B}" type="datetimeFigureOut">
              <a:rPr lang="el-GR" smtClean="0"/>
              <a:t>20/4/2021</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0AB40D-A012-4C93-8F42-E0DE499C7D67}" type="slidenum">
              <a:rPr lang="el-GR" smtClean="0"/>
              <a:t>‹#›</a:t>
            </a:fld>
            <a:endParaRPr lang="el-GR"/>
          </a:p>
        </p:txBody>
      </p:sp>
    </p:spTree>
    <p:extLst>
      <p:ext uri="{BB962C8B-B14F-4D97-AF65-F5344CB8AC3E}">
        <p14:creationId xmlns:p14="http://schemas.microsoft.com/office/powerpoint/2010/main" val="267378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D1C2BE1-71E7-48A8-B658-E3C9753AA56B}" type="datetimeFigureOut">
              <a:rPr lang="el-GR" smtClean="0"/>
              <a:t>20/4/2021</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0AB40D-A012-4C93-8F42-E0DE499C7D67}"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1019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ED1C2BE1-71E7-48A8-B658-E3C9753AA56B}" type="datetimeFigureOut">
              <a:rPr lang="el-GR" smtClean="0"/>
              <a:t>20/4/2021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0AB40D-A012-4C93-8F42-E0DE499C7D67}" type="slidenum">
              <a:rPr lang="el-GR" smtClean="0"/>
              <a:t>‹#›</a:t>
            </a:fld>
            <a:endParaRPr lang="el-GR"/>
          </a:p>
        </p:txBody>
      </p:sp>
    </p:spTree>
    <p:extLst>
      <p:ext uri="{BB962C8B-B14F-4D97-AF65-F5344CB8AC3E}">
        <p14:creationId xmlns:p14="http://schemas.microsoft.com/office/powerpoint/2010/main" val="2769222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ED1C2BE1-71E7-48A8-B658-E3C9753AA56B}" type="datetimeFigureOut">
              <a:rPr lang="el-GR" smtClean="0"/>
              <a:t>20/4/2021</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0AB40D-A012-4C93-8F42-E0DE499C7D67}"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65647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ED1C2BE1-71E7-48A8-B658-E3C9753AA56B}" type="datetimeFigureOut">
              <a:rPr lang="el-GR" smtClean="0"/>
              <a:t>20/4/2021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0AB40D-A012-4C93-8F42-E0DE499C7D67}" type="slidenum">
              <a:rPr lang="el-GR" smtClean="0"/>
              <a:t>‹#›</a:t>
            </a:fld>
            <a:endParaRPr lang="el-GR"/>
          </a:p>
        </p:txBody>
      </p:sp>
    </p:spTree>
    <p:extLst>
      <p:ext uri="{BB962C8B-B14F-4D97-AF65-F5344CB8AC3E}">
        <p14:creationId xmlns:p14="http://schemas.microsoft.com/office/powerpoint/2010/main" val="1422642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D1C2BE1-71E7-48A8-B658-E3C9753AA56B}" type="datetimeFigureOut">
              <a:rPr lang="el-GR" smtClean="0"/>
              <a:t>20/4/2021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0AB40D-A012-4C93-8F42-E0DE499C7D67}" type="slidenum">
              <a:rPr lang="el-GR" smtClean="0"/>
              <a:t>‹#›</a:t>
            </a:fld>
            <a:endParaRPr lang="el-GR"/>
          </a:p>
        </p:txBody>
      </p:sp>
    </p:spTree>
    <p:extLst>
      <p:ext uri="{BB962C8B-B14F-4D97-AF65-F5344CB8AC3E}">
        <p14:creationId xmlns:p14="http://schemas.microsoft.com/office/powerpoint/2010/main" val="1431466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D1C2BE1-71E7-48A8-B658-E3C9753AA56B}" type="datetimeFigureOut">
              <a:rPr lang="el-GR" smtClean="0"/>
              <a:t>20/4/2021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0AB40D-A012-4C93-8F42-E0DE499C7D67}" type="slidenum">
              <a:rPr lang="el-GR" smtClean="0"/>
              <a:t>‹#›</a:t>
            </a:fld>
            <a:endParaRPr lang="el-GR"/>
          </a:p>
        </p:txBody>
      </p:sp>
    </p:spTree>
    <p:extLst>
      <p:ext uri="{BB962C8B-B14F-4D97-AF65-F5344CB8AC3E}">
        <p14:creationId xmlns:p14="http://schemas.microsoft.com/office/powerpoint/2010/main" val="419438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D1C2BE1-71E7-48A8-B658-E3C9753AA56B}" type="datetimeFigureOut">
              <a:rPr lang="el-GR" smtClean="0"/>
              <a:t>20/4/2021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0AB40D-A012-4C93-8F42-E0DE499C7D67}" type="slidenum">
              <a:rPr lang="el-GR" smtClean="0"/>
              <a:t>‹#›</a:t>
            </a:fld>
            <a:endParaRPr lang="el-GR"/>
          </a:p>
        </p:txBody>
      </p:sp>
    </p:spTree>
    <p:extLst>
      <p:ext uri="{BB962C8B-B14F-4D97-AF65-F5344CB8AC3E}">
        <p14:creationId xmlns:p14="http://schemas.microsoft.com/office/powerpoint/2010/main" val="1289772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D1C2BE1-71E7-48A8-B658-E3C9753AA56B}" type="datetimeFigureOut">
              <a:rPr lang="el-GR" smtClean="0"/>
              <a:t>20/4/2021</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0AB40D-A012-4C93-8F42-E0DE499C7D67}" type="slidenum">
              <a:rPr lang="el-GR" smtClean="0"/>
              <a:t>‹#›</a:t>
            </a:fld>
            <a:endParaRPr lang="el-GR"/>
          </a:p>
        </p:txBody>
      </p:sp>
    </p:spTree>
    <p:extLst>
      <p:ext uri="{BB962C8B-B14F-4D97-AF65-F5344CB8AC3E}">
        <p14:creationId xmlns:p14="http://schemas.microsoft.com/office/powerpoint/2010/main" val="75012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D1C2BE1-71E7-48A8-B658-E3C9753AA56B}" type="datetimeFigureOut">
              <a:rPr lang="el-GR" smtClean="0"/>
              <a:t>20/4/2021</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80AB40D-A012-4C93-8F42-E0DE499C7D67}" type="slidenum">
              <a:rPr lang="el-GR" smtClean="0"/>
              <a:t>‹#›</a:t>
            </a:fld>
            <a:endParaRPr lang="el-GR"/>
          </a:p>
        </p:txBody>
      </p:sp>
    </p:spTree>
    <p:extLst>
      <p:ext uri="{BB962C8B-B14F-4D97-AF65-F5344CB8AC3E}">
        <p14:creationId xmlns:p14="http://schemas.microsoft.com/office/powerpoint/2010/main" val="31634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D1C2BE1-71E7-48A8-B658-E3C9753AA56B}" type="datetimeFigureOut">
              <a:rPr lang="el-GR" smtClean="0"/>
              <a:t>20/4/2021</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0AB40D-A012-4C93-8F42-E0DE499C7D67}" type="slidenum">
              <a:rPr lang="el-GR" smtClean="0"/>
              <a:t>‹#›</a:t>
            </a:fld>
            <a:endParaRPr lang="el-GR"/>
          </a:p>
        </p:txBody>
      </p:sp>
    </p:spTree>
    <p:extLst>
      <p:ext uri="{BB962C8B-B14F-4D97-AF65-F5344CB8AC3E}">
        <p14:creationId xmlns:p14="http://schemas.microsoft.com/office/powerpoint/2010/main" val="385043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ED1C2BE1-71E7-48A8-B658-E3C9753AA56B}" type="datetimeFigureOut">
              <a:rPr lang="el-GR" smtClean="0"/>
              <a:t>20/4/2021</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80AB40D-A012-4C93-8F42-E0DE499C7D67}" type="slidenum">
              <a:rPr lang="el-GR" smtClean="0"/>
              <a:t>‹#›</a:t>
            </a:fld>
            <a:endParaRPr lang="el-GR"/>
          </a:p>
        </p:txBody>
      </p:sp>
    </p:spTree>
    <p:extLst>
      <p:ext uri="{BB962C8B-B14F-4D97-AF65-F5344CB8AC3E}">
        <p14:creationId xmlns:p14="http://schemas.microsoft.com/office/powerpoint/2010/main" val="255332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C2BE1-71E7-48A8-B658-E3C9753AA56B}" type="datetimeFigureOut">
              <a:rPr lang="el-GR" smtClean="0"/>
              <a:t>20/4/2021</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80AB40D-A012-4C93-8F42-E0DE499C7D67}" type="slidenum">
              <a:rPr lang="el-GR" smtClean="0"/>
              <a:t>‹#›</a:t>
            </a:fld>
            <a:endParaRPr lang="el-GR"/>
          </a:p>
        </p:txBody>
      </p:sp>
    </p:spTree>
    <p:extLst>
      <p:ext uri="{BB962C8B-B14F-4D97-AF65-F5344CB8AC3E}">
        <p14:creationId xmlns:p14="http://schemas.microsoft.com/office/powerpoint/2010/main" val="80187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D1C2BE1-71E7-48A8-B658-E3C9753AA56B}" type="datetimeFigureOut">
              <a:rPr lang="el-GR" smtClean="0"/>
              <a:t>20/4/2021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80AB40D-A012-4C93-8F42-E0DE499C7D67}" type="slidenum">
              <a:rPr lang="el-GR" smtClean="0"/>
              <a:t>‹#›</a:t>
            </a:fld>
            <a:endParaRPr lang="el-GR"/>
          </a:p>
        </p:txBody>
      </p:sp>
    </p:spTree>
    <p:extLst>
      <p:ext uri="{BB962C8B-B14F-4D97-AF65-F5344CB8AC3E}">
        <p14:creationId xmlns:p14="http://schemas.microsoft.com/office/powerpoint/2010/main" val="193867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D1C2BE1-71E7-48A8-B658-E3C9753AA56B}" type="datetimeFigureOut">
              <a:rPr lang="el-GR" smtClean="0"/>
              <a:t>20/4/2021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0AB40D-A012-4C93-8F42-E0DE499C7D67}" type="slidenum">
              <a:rPr lang="el-GR" smtClean="0"/>
              <a:t>‹#›</a:t>
            </a:fld>
            <a:endParaRPr lang="el-GR"/>
          </a:p>
        </p:txBody>
      </p:sp>
    </p:spTree>
    <p:extLst>
      <p:ext uri="{BB962C8B-B14F-4D97-AF65-F5344CB8AC3E}">
        <p14:creationId xmlns:p14="http://schemas.microsoft.com/office/powerpoint/2010/main" val="362315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D1C2BE1-71E7-48A8-B658-E3C9753AA56B}" type="datetimeFigureOut">
              <a:rPr lang="el-GR" smtClean="0"/>
              <a:t>20/4/2021</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80AB40D-A012-4C93-8F42-E0DE499C7D67}" type="slidenum">
              <a:rPr lang="el-GR" smtClean="0"/>
              <a:t>‹#›</a:t>
            </a:fld>
            <a:endParaRPr lang="el-GR"/>
          </a:p>
        </p:txBody>
      </p:sp>
    </p:spTree>
    <p:extLst>
      <p:ext uri="{BB962C8B-B14F-4D97-AF65-F5344CB8AC3E}">
        <p14:creationId xmlns:p14="http://schemas.microsoft.com/office/powerpoint/2010/main" val="668707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69AD4F-CC57-4129-8605-68527B7BD2E1}"/>
              </a:ext>
            </a:extLst>
          </p:cNvPr>
          <p:cNvSpPr>
            <a:spLocks noGrp="1"/>
          </p:cNvSpPr>
          <p:nvPr>
            <p:ph type="title"/>
          </p:nvPr>
        </p:nvSpPr>
        <p:spPr>
          <a:xfrm>
            <a:off x="124934" y="-1"/>
            <a:ext cx="1766010" cy="2015231"/>
          </a:xfrm>
        </p:spPr>
        <p:txBody>
          <a:bodyPr>
            <a:normAutofit/>
          </a:bodyPr>
          <a:lstStyle/>
          <a:p>
            <a:r>
              <a:rPr lang="el-GR" dirty="0"/>
              <a:t>Βιβλίο σελίδα 15</a:t>
            </a:r>
          </a:p>
        </p:txBody>
      </p:sp>
      <p:pic>
        <p:nvPicPr>
          <p:cNvPr id="5" name="Εικόνα 4">
            <a:extLst>
              <a:ext uri="{FF2B5EF4-FFF2-40B4-BE49-F238E27FC236}">
                <a16:creationId xmlns:a16="http://schemas.microsoft.com/office/drawing/2014/main" id="{E4292652-5288-4734-9D03-7BA185315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048" y="-2"/>
            <a:ext cx="10392952" cy="6795375"/>
          </a:xfrm>
          <a:prstGeom prst="rect">
            <a:avLst/>
          </a:prstGeom>
        </p:spPr>
      </p:pic>
    </p:spTree>
    <p:extLst>
      <p:ext uri="{BB962C8B-B14F-4D97-AF65-F5344CB8AC3E}">
        <p14:creationId xmlns:p14="http://schemas.microsoft.com/office/powerpoint/2010/main" val="4012839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35737F-EB60-402B-AD67-E4B59677432A}"/>
              </a:ext>
            </a:extLst>
          </p:cNvPr>
          <p:cNvSpPr>
            <a:spLocks noGrp="1"/>
          </p:cNvSpPr>
          <p:nvPr>
            <p:ph type="title"/>
          </p:nvPr>
        </p:nvSpPr>
        <p:spPr>
          <a:xfrm>
            <a:off x="2424249" y="0"/>
            <a:ext cx="8911687" cy="609886"/>
          </a:xfrm>
        </p:spPr>
        <p:txBody>
          <a:bodyPr>
            <a:normAutofit fontScale="90000"/>
          </a:bodyPr>
          <a:lstStyle/>
          <a:p>
            <a:r>
              <a:rPr lang="en-US" dirty="0"/>
              <a:t>T.E. </a:t>
            </a:r>
            <a:r>
              <a:rPr lang="el-GR" dirty="0"/>
              <a:t>Σελίδα 35, άσκηση 7</a:t>
            </a:r>
            <a:r>
              <a:rPr lang="en-US" dirty="0"/>
              <a:t> </a:t>
            </a:r>
            <a:endParaRPr lang="el-GR" dirty="0"/>
          </a:p>
        </p:txBody>
      </p:sp>
      <p:pic>
        <p:nvPicPr>
          <p:cNvPr id="5" name="Εικόνα 4">
            <a:extLst>
              <a:ext uri="{FF2B5EF4-FFF2-40B4-BE49-F238E27FC236}">
                <a16:creationId xmlns:a16="http://schemas.microsoft.com/office/drawing/2014/main" id="{0D7590E1-0D9F-499E-9010-9B816C6EE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87997"/>
            <a:ext cx="12192001" cy="6060489"/>
          </a:xfrm>
          <a:prstGeom prst="rect">
            <a:avLst/>
          </a:prstGeom>
        </p:spPr>
      </p:pic>
    </p:spTree>
    <p:extLst>
      <p:ext uri="{BB962C8B-B14F-4D97-AF65-F5344CB8AC3E}">
        <p14:creationId xmlns:p14="http://schemas.microsoft.com/office/powerpoint/2010/main" val="126396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35737F-EB60-402B-AD67-E4B59677432A}"/>
              </a:ext>
            </a:extLst>
          </p:cNvPr>
          <p:cNvSpPr>
            <a:spLocks noGrp="1"/>
          </p:cNvSpPr>
          <p:nvPr>
            <p:ph type="title"/>
          </p:nvPr>
        </p:nvSpPr>
        <p:spPr>
          <a:xfrm>
            <a:off x="2424249" y="0"/>
            <a:ext cx="8911687" cy="609886"/>
          </a:xfrm>
        </p:spPr>
        <p:txBody>
          <a:bodyPr>
            <a:normAutofit fontScale="90000"/>
          </a:bodyPr>
          <a:lstStyle/>
          <a:p>
            <a:r>
              <a:rPr lang="en-US" dirty="0"/>
              <a:t>T.E. </a:t>
            </a:r>
            <a:r>
              <a:rPr lang="el-GR" dirty="0"/>
              <a:t>Σελίδα 35, άσκηση 7</a:t>
            </a:r>
            <a:r>
              <a:rPr lang="en-US" dirty="0"/>
              <a:t> </a:t>
            </a:r>
            <a:endParaRPr lang="el-GR" dirty="0"/>
          </a:p>
        </p:txBody>
      </p:sp>
      <p:pic>
        <p:nvPicPr>
          <p:cNvPr id="5" name="Εικόνα 4">
            <a:extLst>
              <a:ext uri="{FF2B5EF4-FFF2-40B4-BE49-F238E27FC236}">
                <a16:creationId xmlns:a16="http://schemas.microsoft.com/office/drawing/2014/main" id="{0D7590E1-0D9F-499E-9010-9B816C6EE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87997"/>
            <a:ext cx="12192001" cy="6060489"/>
          </a:xfrm>
          <a:prstGeom prst="rect">
            <a:avLst/>
          </a:prstGeom>
        </p:spPr>
      </p:pic>
      <p:sp>
        <p:nvSpPr>
          <p:cNvPr id="3" name="TextBox 2">
            <a:extLst>
              <a:ext uri="{FF2B5EF4-FFF2-40B4-BE49-F238E27FC236}">
                <a16:creationId xmlns:a16="http://schemas.microsoft.com/office/drawing/2014/main" id="{E9F92C66-CEBF-4C4D-924B-FFD9E1AB3F44}"/>
              </a:ext>
            </a:extLst>
          </p:cNvPr>
          <p:cNvSpPr txBox="1"/>
          <p:nvPr/>
        </p:nvSpPr>
        <p:spPr>
          <a:xfrm>
            <a:off x="1332295" y="2361460"/>
            <a:ext cx="2183907" cy="523220"/>
          </a:xfrm>
          <a:prstGeom prst="rect">
            <a:avLst/>
          </a:prstGeom>
          <a:noFill/>
        </p:spPr>
        <p:txBody>
          <a:bodyPr wrap="square" rtlCol="0">
            <a:spAutoFit/>
          </a:bodyPr>
          <a:lstStyle/>
          <a:p>
            <a:r>
              <a:rPr lang="el-GR" sz="2800" dirty="0">
                <a:solidFill>
                  <a:srgbClr val="FF0000"/>
                </a:solidFill>
              </a:rPr>
              <a:t>ταχείας</a:t>
            </a:r>
          </a:p>
        </p:txBody>
      </p:sp>
      <p:sp>
        <p:nvSpPr>
          <p:cNvPr id="6" name="TextBox 5">
            <a:extLst>
              <a:ext uri="{FF2B5EF4-FFF2-40B4-BE49-F238E27FC236}">
                <a16:creationId xmlns:a16="http://schemas.microsoft.com/office/drawing/2014/main" id="{078AFF03-1EEA-46A5-B765-F7D395F4A82A}"/>
              </a:ext>
            </a:extLst>
          </p:cNvPr>
          <p:cNvSpPr txBox="1"/>
          <p:nvPr/>
        </p:nvSpPr>
        <p:spPr>
          <a:xfrm>
            <a:off x="1236120" y="3366116"/>
            <a:ext cx="2183907" cy="523220"/>
          </a:xfrm>
          <a:prstGeom prst="rect">
            <a:avLst/>
          </a:prstGeom>
          <a:noFill/>
        </p:spPr>
        <p:txBody>
          <a:bodyPr wrap="square" rtlCol="0">
            <a:spAutoFit/>
          </a:bodyPr>
          <a:lstStyle/>
          <a:p>
            <a:r>
              <a:rPr lang="el-GR" sz="2800" dirty="0">
                <a:solidFill>
                  <a:srgbClr val="FF0000"/>
                </a:solidFill>
              </a:rPr>
              <a:t>οξέος</a:t>
            </a:r>
          </a:p>
        </p:txBody>
      </p:sp>
      <p:sp>
        <p:nvSpPr>
          <p:cNvPr id="7" name="TextBox 6">
            <a:extLst>
              <a:ext uri="{FF2B5EF4-FFF2-40B4-BE49-F238E27FC236}">
                <a16:creationId xmlns:a16="http://schemas.microsoft.com/office/drawing/2014/main" id="{D6608D31-744A-46B5-9339-BAFDFB43FF49}"/>
              </a:ext>
            </a:extLst>
          </p:cNvPr>
          <p:cNvSpPr txBox="1"/>
          <p:nvPr/>
        </p:nvSpPr>
        <p:spPr>
          <a:xfrm>
            <a:off x="8668209" y="3889336"/>
            <a:ext cx="2183907" cy="523220"/>
          </a:xfrm>
          <a:prstGeom prst="rect">
            <a:avLst/>
          </a:prstGeom>
          <a:noFill/>
        </p:spPr>
        <p:txBody>
          <a:bodyPr wrap="square" rtlCol="0">
            <a:spAutoFit/>
          </a:bodyPr>
          <a:lstStyle/>
          <a:p>
            <a:r>
              <a:rPr lang="el-GR" sz="2800" dirty="0" err="1">
                <a:solidFill>
                  <a:srgbClr val="FF0000"/>
                </a:solidFill>
              </a:rPr>
              <a:t>βαρέα</a:t>
            </a:r>
            <a:endParaRPr lang="el-GR" sz="2800" dirty="0">
              <a:solidFill>
                <a:srgbClr val="FF0000"/>
              </a:solidFill>
            </a:endParaRPr>
          </a:p>
        </p:txBody>
      </p:sp>
      <p:sp>
        <p:nvSpPr>
          <p:cNvPr id="8" name="TextBox 7">
            <a:extLst>
              <a:ext uri="{FF2B5EF4-FFF2-40B4-BE49-F238E27FC236}">
                <a16:creationId xmlns:a16="http://schemas.microsoft.com/office/drawing/2014/main" id="{10568C55-3C47-4D72-BF6D-375C65D743A3}"/>
              </a:ext>
            </a:extLst>
          </p:cNvPr>
          <p:cNvSpPr txBox="1"/>
          <p:nvPr/>
        </p:nvSpPr>
        <p:spPr>
          <a:xfrm>
            <a:off x="8767343" y="4982769"/>
            <a:ext cx="2183907" cy="523220"/>
          </a:xfrm>
          <a:prstGeom prst="rect">
            <a:avLst/>
          </a:prstGeom>
          <a:noFill/>
        </p:spPr>
        <p:txBody>
          <a:bodyPr wrap="square" rtlCol="0">
            <a:spAutoFit/>
          </a:bodyPr>
          <a:lstStyle/>
          <a:p>
            <a:r>
              <a:rPr lang="el-GR" sz="2800" dirty="0">
                <a:solidFill>
                  <a:srgbClr val="FF0000"/>
                </a:solidFill>
              </a:rPr>
              <a:t>ευθειών</a:t>
            </a:r>
          </a:p>
        </p:txBody>
      </p:sp>
    </p:spTree>
    <p:extLst>
      <p:ext uri="{BB962C8B-B14F-4D97-AF65-F5344CB8AC3E}">
        <p14:creationId xmlns:p14="http://schemas.microsoft.com/office/powerpoint/2010/main" val="73706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0A8A96-DD0A-43D0-A093-7EFE2FA405F2}"/>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517273CA-5C0E-4BA8-82A4-26199B3F7E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0605" cy="6858000"/>
          </a:xfrm>
        </p:spPr>
      </p:pic>
      <p:sp>
        <p:nvSpPr>
          <p:cNvPr id="6" name="TextBox 5">
            <a:extLst>
              <a:ext uri="{FF2B5EF4-FFF2-40B4-BE49-F238E27FC236}">
                <a16:creationId xmlns:a16="http://schemas.microsoft.com/office/drawing/2014/main" id="{C704B9C1-813B-49FC-8D4D-39CE1DE61D9C}"/>
              </a:ext>
            </a:extLst>
          </p:cNvPr>
          <p:cNvSpPr txBox="1"/>
          <p:nvPr/>
        </p:nvSpPr>
        <p:spPr>
          <a:xfrm>
            <a:off x="2459115" y="0"/>
            <a:ext cx="4705165" cy="584775"/>
          </a:xfrm>
          <a:prstGeom prst="rect">
            <a:avLst/>
          </a:prstGeom>
          <a:noFill/>
        </p:spPr>
        <p:txBody>
          <a:bodyPr wrap="square" rtlCol="0">
            <a:spAutoFit/>
          </a:bodyPr>
          <a:lstStyle/>
          <a:p>
            <a:r>
              <a:rPr lang="el-GR" sz="3200" dirty="0">
                <a:solidFill>
                  <a:srgbClr val="FF0000"/>
                </a:solidFill>
                <a:latin typeface="Arial" panose="020B0604020202020204" pitchFamily="34" charset="0"/>
                <a:cs typeface="Arial" panose="020B0604020202020204" pitchFamily="34" charset="0"/>
              </a:rPr>
              <a:t>Βιβλίο σελίδα 17</a:t>
            </a:r>
          </a:p>
        </p:txBody>
      </p:sp>
    </p:spTree>
    <p:extLst>
      <p:ext uri="{BB962C8B-B14F-4D97-AF65-F5344CB8AC3E}">
        <p14:creationId xmlns:p14="http://schemas.microsoft.com/office/powerpoint/2010/main" val="2914768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0A8A96-DD0A-43D0-A093-7EFE2FA405F2}"/>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517273CA-5C0E-4BA8-82A4-26199B3F7E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0605" cy="6858000"/>
          </a:xfrm>
        </p:spPr>
      </p:pic>
      <p:sp>
        <p:nvSpPr>
          <p:cNvPr id="6" name="TextBox 5">
            <a:extLst>
              <a:ext uri="{FF2B5EF4-FFF2-40B4-BE49-F238E27FC236}">
                <a16:creationId xmlns:a16="http://schemas.microsoft.com/office/drawing/2014/main" id="{C704B9C1-813B-49FC-8D4D-39CE1DE61D9C}"/>
              </a:ext>
            </a:extLst>
          </p:cNvPr>
          <p:cNvSpPr txBox="1"/>
          <p:nvPr/>
        </p:nvSpPr>
        <p:spPr>
          <a:xfrm>
            <a:off x="2459115" y="0"/>
            <a:ext cx="4705165" cy="584775"/>
          </a:xfrm>
          <a:prstGeom prst="rect">
            <a:avLst/>
          </a:prstGeom>
          <a:noFill/>
        </p:spPr>
        <p:txBody>
          <a:bodyPr wrap="square" rtlCol="0">
            <a:spAutoFit/>
          </a:bodyPr>
          <a:lstStyle/>
          <a:p>
            <a:r>
              <a:rPr lang="el-GR" sz="3200" dirty="0">
                <a:solidFill>
                  <a:srgbClr val="FF0000"/>
                </a:solidFill>
                <a:latin typeface="Arial" panose="020B0604020202020204" pitchFamily="34" charset="0"/>
                <a:cs typeface="Arial" panose="020B0604020202020204" pitchFamily="34" charset="0"/>
              </a:rPr>
              <a:t>Βιβλίο σελίδα 17</a:t>
            </a:r>
          </a:p>
        </p:txBody>
      </p:sp>
      <p:sp>
        <p:nvSpPr>
          <p:cNvPr id="3" name="TextBox 2">
            <a:extLst>
              <a:ext uri="{FF2B5EF4-FFF2-40B4-BE49-F238E27FC236}">
                <a16:creationId xmlns:a16="http://schemas.microsoft.com/office/drawing/2014/main" id="{AE862C5C-8C81-4641-97A1-0680299AFB01}"/>
              </a:ext>
            </a:extLst>
          </p:cNvPr>
          <p:cNvSpPr txBox="1"/>
          <p:nvPr/>
        </p:nvSpPr>
        <p:spPr>
          <a:xfrm>
            <a:off x="577049" y="1905000"/>
            <a:ext cx="2219417" cy="461665"/>
          </a:xfrm>
          <a:prstGeom prst="rect">
            <a:avLst/>
          </a:prstGeom>
          <a:noFill/>
        </p:spPr>
        <p:txBody>
          <a:bodyPr wrap="square" rtlCol="0">
            <a:spAutoFit/>
          </a:bodyPr>
          <a:lstStyle/>
          <a:p>
            <a:r>
              <a:rPr lang="el-GR" sz="2400" dirty="0">
                <a:solidFill>
                  <a:srgbClr val="FF0000"/>
                </a:solidFill>
              </a:rPr>
              <a:t>υπάρχοντα</a:t>
            </a:r>
          </a:p>
        </p:txBody>
      </p:sp>
      <p:sp>
        <p:nvSpPr>
          <p:cNvPr id="7" name="TextBox 6">
            <a:extLst>
              <a:ext uri="{FF2B5EF4-FFF2-40B4-BE49-F238E27FC236}">
                <a16:creationId xmlns:a16="http://schemas.microsoft.com/office/drawing/2014/main" id="{50DD785D-7F65-4EF9-982B-97B30D406882}"/>
              </a:ext>
            </a:extLst>
          </p:cNvPr>
          <p:cNvSpPr txBox="1"/>
          <p:nvPr/>
        </p:nvSpPr>
        <p:spPr>
          <a:xfrm>
            <a:off x="764960" y="2489775"/>
            <a:ext cx="2219417" cy="461665"/>
          </a:xfrm>
          <a:prstGeom prst="rect">
            <a:avLst/>
          </a:prstGeom>
          <a:noFill/>
        </p:spPr>
        <p:txBody>
          <a:bodyPr wrap="square" rtlCol="0">
            <a:spAutoFit/>
          </a:bodyPr>
          <a:lstStyle/>
          <a:p>
            <a:r>
              <a:rPr lang="el-GR" sz="2400" dirty="0">
                <a:solidFill>
                  <a:srgbClr val="FF0000"/>
                </a:solidFill>
              </a:rPr>
              <a:t>Πρωτεύουσα</a:t>
            </a:r>
          </a:p>
        </p:txBody>
      </p:sp>
      <p:sp>
        <p:nvSpPr>
          <p:cNvPr id="8" name="TextBox 7">
            <a:extLst>
              <a:ext uri="{FF2B5EF4-FFF2-40B4-BE49-F238E27FC236}">
                <a16:creationId xmlns:a16="http://schemas.microsoft.com/office/drawing/2014/main" id="{C472F932-0B6B-4F04-AAF1-A9332B3E339E}"/>
              </a:ext>
            </a:extLst>
          </p:cNvPr>
          <p:cNvSpPr txBox="1"/>
          <p:nvPr/>
        </p:nvSpPr>
        <p:spPr>
          <a:xfrm>
            <a:off x="7442447" y="3512186"/>
            <a:ext cx="1497367" cy="461665"/>
          </a:xfrm>
          <a:prstGeom prst="rect">
            <a:avLst/>
          </a:prstGeom>
          <a:noFill/>
        </p:spPr>
        <p:txBody>
          <a:bodyPr wrap="square" rtlCol="0">
            <a:spAutoFit/>
          </a:bodyPr>
          <a:lstStyle/>
          <a:p>
            <a:r>
              <a:rPr lang="el-GR" sz="2400" dirty="0">
                <a:solidFill>
                  <a:srgbClr val="FF0000"/>
                </a:solidFill>
              </a:rPr>
              <a:t>ταχεία</a:t>
            </a:r>
          </a:p>
        </p:txBody>
      </p:sp>
      <p:sp>
        <p:nvSpPr>
          <p:cNvPr id="9" name="TextBox 8">
            <a:extLst>
              <a:ext uri="{FF2B5EF4-FFF2-40B4-BE49-F238E27FC236}">
                <a16:creationId xmlns:a16="http://schemas.microsoft.com/office/drawing/2014/main" id="{7008EF76-F916-482C-8024-86BA14D6F515}"/>
              </a:ext>
            </a:extLst>
          </p:cNvPr>
          <p:cNvSpPr txBox="1"/>
          <p:nvPr/>
        </p:nvSpPr>
        <p:spPr>
          <a:xfrm>
            <a:off x="5135733" y="4561230"/>
            <a:ext cx="1497367" cy="461665"/>
          </a:xfrm>
          <a:prstGeom prst="rect">
            <a:avLst/>
          </a:prstGeom>
          <a:noFill/>
        </p:spPr>
        <p:txBody>
          <a:bodyPr wrap="square" rtlCol="0">
            <a:spAutoFit/>
          </a:bodyPr>
          <a:lstStyle/>
          <a:p>
            <a:r>
              <a:rPr lang="el-GR" sz="2400" dirty="0" err="1">
                <a:solidFill>
                  <a:srgbClr val="FF0000"/>
                </a:solidFill>
              </a:rPr>
              <a:t>βαρέα</a:t>
            </a:r>
            <a:endParaRPr lang="el-GR" sz="2400" dirty="0">
              <a:solidFill>
                <a:srgbClr val="FF0000"/>
              </a:solidFill>
            </a:endParaRPr>
          </a:p>
        </p:txBody>
      </p:sp>
      <p:sp>
        <p:nvSpPr>
          <p:cNvPr id="11" name="TextBox 10">
            <a:extLst>
              <a:ext uri="{FF2B5EF4-FFF2-40B4-BE49-F238E27FC236}">
                <a16:creationId xmlns:a16="http://schemas.microsoft.com/office/drawing/2014/main" id="{D448C86D-68EA-4055-A96C-EB407015D2DC}"/>
              </a:ext>
            </a:extLst>
          </p:cNvPr>
          <p:cNvSpPr txBox="1"/>
          <p:nvPr/>
        </p:nvSpPr>
        <p:spPr>
          <a:xfrm>
            <a:off x="6633100" y="5478782"/>
            <a:ext cx="2577483" cy="461665"/>
          </a:xfrm>
          <a:prstGeom prst="rect">
            <a:avLst/>
          </a:prstGeom>
          <a:noFill/>
        </p:spPr>
        <p:txBody>
          <a:bodyPr wrap="square" rtlCol="0">
            <a:spAutoFit/>
          </a:bodyPr>
          <a:lstStyle/>
          <a:p>
            <a:r>
              <a:rPr lang="el-GR" sz="2400" dirty="0">
                <a:solidFill>
                  <a:srgbClr val="FF0000"/>
                </a:solidFill>
              </a:rPr>
              <a:t>ενδιαφέρουσες</a:t>
            </a:r>
          </a:p>
        </p:txBody>
      </p:sp>
    </p:spTree>
    <p:extLst>
      <p:ext uri="{BB962C8B-B14F-4D97-AF65-F5344CB8AC3E}">
        <p14:creationId xmlns:p14="http://schemas.microsoft.com/office/powerpoint/2010/main" val="874781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60964F-522B-4642-89BF-DFD334A3BFAE}"/>
              </a:ext>
            </a:extLst>
          </p:cNvPr>
          <p:cNvSpPr>
            <a:spLocks noGrp="1"/>
          </p:cNvSpPr>
          <p:nvPr>
            <p:ph type="title"/>
          </p:nvPr>
        </p:nvSpPr>
        <p:spPr>
          <a:xfrm>
            <a:off x="0" y="73694"/>
            <a:ext cx="1748256" cy="1280890"/>
          </a:xfrm>
        </p:spPr>
        <p:txBody>
          <a:bodyPr>
            <a:normAutofit fontScale="90000"/>
          </a:bodyPr>
          <a:lstStyle/>
          <a:p>
            <a:r>
              <a:rPr lang="el-GR" dirty="0"/>
              <a:t>Βιβλίο σελίδα 16</a:t>
            </a:r>
          </a:p>
        </p:txBody>
      </p:sp>
      <p:pic>
        <p:nvPicPr>
          <p:cNvPr id="5" name="Εικόνα 4">
            <a:extLst>
              <a:ext uri="{FF2B5EF4-FFF2-40B4-BE49-F238E27FC236}">
                <a16:creationId xmlns:a16="http://schemas.microsoft.com/office/drawing/2014/main" id="{2C098AC8-5635-41B7-B665-9A7CF149F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256" y="0"/>
            <a:ext cx="10443744" cy="6864500"/>
          </a:xfrm>
          <a:prstGeom prst="rect">
            <a:avLst/>
          </a:prstGeom>
        </p:spPr>
      </p:pic>
    </p:spTree>
    <p:extLst>
      <p:ext uri="{BB962C8B-B14F-4D97-AF65-F5344CB8AC3E}">
        <p14:creationId xmlns:p14="http://schemas.microsoft.com/office/powerpoint/2010/main" val="179654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9036D7-8FAF-43E0-B98C-C3A9DE773DB4}"/>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D37927EE-98C4-4DA7-9FBA-F7C21D776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86763" cy="6858001"/>
          </a:xfrm>
        </p:spPr>
      </p:pic>
    </p:spTree>
    <p:extLst>
      <p:ext uri="{BB962C8B-B14F-4D97-AF65-F5344CB8AC3E}">
        <p14:creationId xmlns:p14="http://schemas.microsoft.com/office/powerpoint/2010/main" val="821531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60D754-6FEF-46D0-9340-94D4E0226863}"/>
              </a:ext>
            </a:extLst>
          </p:cNvPr>
          <p:cNvSpPr>
            <a:spLocks noGrp="1"/>
          </p:cNvSpPr>
          <p:nvPr>
            <p:ph type="title"/>
          </p:nvPr>
        </p:nvSpPr>
        <p:spPr>
          <a:xfrm>
            <a:off x="0" y="0"/>
            <a:ext cx="2698166" cy="2633995"/>
          </a:xfrm>
        </p:spPr>
        <p:txBody>
          <a:bodyPr/>
          <a:lstStyle/>
          <a:p>
            <a:r>
              <a:rPr lang="el-GR" dirty="0"/>
              <a:t>Βιβλίο σελίδα 16 , άσκηση 1</a:t>
            </a:r>
          </a:p>
        </p:txBody>
      </p:sp>
      <p:pic>
        <p:nvPicPr>
          <p:cNvPr id="5" name="Εικόνα 4">
            <a:extLst>
              <a:ext uri="{FF2B5EF4-FFF2-40B4-BE49-F238E27FC236}">
                <a16:creationId xmlns:a16="http://schemas.microsoft.com/office/drawing/2014/main" id="{A45356B8-F92F-46F6-A4F3-FAF160A1D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43" y="1831686"/>
            <a:ext cx="11961779" cy="4027576"/>
          </a:xfrm>
          <a:prstGeom prst="rect">
            <a:avLst/>
          </a:prstGeom>
        </p:spPr>
      </p:pic>
    </p:spTree>
    <p:extLst>
      <p:ext uri="{BB962C8B-B14F-4D97-AF65-F5344CB8AC3E}">
        <p14:creationId xmlns:p14="http://schemas.microsoft.com/office/powerpoint/2010/main" val="562814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D3E58107-DEDF-45DC-9422-5AB201B41E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3758" y="140275"/>
            <a:ext cx="10079117" cy="951677"/>
          </a:xfrm>
        </p:spPr>
      </p:pic>
      <p:sp>
        <p:nvSpPr>
          <p:cNvPr id="6" name="TextBox 5">
            <a:extLst>
              <a:ext uri="{FF2B5EF4-FFF2-40B4-BE49-F238E27FC236}">
                <a16:creationId xmlns:a16="http://schemas.microsoft.com/office/drawing/2014/main" id="{85057D45-4B07-482E-ABCA-11698565FF63}"/>
              </a:ext>
            </a:extLst>
          </p:cNvPr>
          <p:cNvSpPr txBox="1"/>
          <p:nvPr/>
        </p:nvSpPr>
        <p:spPr>
          <a:xfrm>
            <a:off x="221942" y="1251750"/>
            <a:ext cx="11825056" cy="5693866"/>
          </a:xfrm>
          <a:prstGeom prst="rect">
            <a:avLst/>
          </a:prstGeom>
          <a:noFill/>
        </p:spPr>
        <p:txBody>
          <a:bodyPr wrap="square" rtlCol="0">
            <a:spAutoFit/>
          </a:bodyPr>
          <a:lstStyle/>
          <a:p>
            <a:pPr algn="just"/>
            <a:r>
              <a:rPr lang="el-GR" sz="2800" dirty="0">
                <a:latin typeface="Arial" panose="020B0604020202020204" pitchFamily="34" charset="0"/>
                <a:cs typeface="Arial" panose="020B0604020202020204" pitchFamily="34" charset="0"/>
              </a:rPr>
              <a:t>Τα κεντρικά πρόσωπα του άρθρου είναι η </a:t>
            </a:r>
            <a:r>
              <a:rPr lang="el-GR" sz="2800" b="1" dirty="0">
                <a:latin typeface="Arial" panose="020B0604020202020204" pitchFamily="34" charset="0"/>
                <a:cs typeface="Arial" panose="020B0604020202020204" pitchFamily="34" charset="0"/>
              </a:rPr>
              <a:t>Γαλλίδα </a:t>
            </a:r>
            <a:r>
              <a:rPr lang="el-GR" sz="2800" b="1" dirty="0" err="1">
                <a:latin typeface="Arial" panose="020B0604020202020204" pitchFamily="34" charset="0"/>
                <a:cs typeface="Arial" panose="020B0604020202020204" pitchFamily="34" charset="0"/>
              </a:rPr>
              <a:t>Ντομινίκ</a:t>
            </a:r>
            <a:r>
              <a:rPr lang="el-GR" sz="2800" b="1" dirty="0">
                <a:latin typeface="Arial" panose="020B0604020202020204" pitchFamily="34" charset="0"/>
                <a:cs typeface="Arial" panose="020B0604020202020204" pitchFamily="34" charset="0"/>
              </a:rPr>
              <a:t> </a:t>
            </a:r>
            <a:r>
              <a:rPr lang="el-GR" sz="2800" b="1" dirty="0" err="1">
                <a:latin typeface="Arial" panose="020B0604020202020204" pitchFamily="34" charset="0"/>
                <a:cs typeface="Arial" panose="020B0604020202020204" pitchFamily="34" charset="0"/>
              </a:rPr>
              <a:t>Λανζβέν</a:t>
            </a:r>
            <a:r>
              <a:rPr lang="el-GR" sz="2800" dirty="0">
                <a:latin typeface="Arial" panose="020B0604020202020204" pitchFamily="34" charset="0"/>
                <a:cs typeface="Arial" panose="020B0604020202020204" pitchFamily="34" charset="0"/>
              </a:rPr>
              <a:t>, διευθύντρια ερευνών στο Εθνικό Κέντρο Επιστημονικών Ερευνών της Γαλλίας και καθηγήτρια στο πανεπιστήμιο και η </a:t>
            </a:r>
            <a:r>
              <a:rPr lang="el-GR" sz="2800" b="1" dirty="0">
                <a:latin typeface="Arial" panose="020B0604020202020204" pitchFamily="34" charset="0"/>
                <a:cs typeface="Arial" panose="020B0604020202020204" pitchFamily="34" charset="0"/>
              </a:rPr>
              <a:t>Τυνήσια </a:t>
            </a:r>
            <a:r>
              <a:rPr lang="el-GR" sz="2800" b="1" dirty="0" err="1">
                <a:latin typeface="Arial" panose="020B0604020202020204" pitchFamily="34" charset="0"/>
                <a:cs typeface="Arial" panose="020B0604020202020204" pitchFamily="34" charset="0"/>
              </a:rPr>
              <a:t>Ζόχρα</a:t>
            </a:r>
            <a:r>
              <a:rPr lang="el-GR" sz="2800" b="1" dirty="0">
                <a:latin typeface="Arial" panose="020B0604020202020204" pitchFamily="34" charset="0"/>
                <a:cs typeface="Arial" panose="020B0604020202020204" pitchFamily="34" charset="0"/>
              </a:rPr>
              <a:t> Μπεν </a:t>
            </a:r>
            <a:r>
              <a:rPr lang="el-GR" sz="2800" b="1" dirty="0" err="1">
                <a:latin typeface="Arial" panose="020B0604020202020204" pitchFamily="34" charset="0"/>
                <a:cs typeface="Arial" panose="020B0604020202020204" pitchFamily="34" charset="0"/>
              </a:rPr>
              <a:t>Λάκνταρ</a:t>
            </a:r>
            <a:r>
              <a:rPr lang="el-GR" sz="2800" dirty="0">
                <a:latin typeface="Arial" panose="020B0604020202020204" pitchFamily="34" charset="0"/>
                <a:cs typeface="Arial" panose="020B0604020202020204" pitchFamily="34" charset="0"/>
              </a:rPr>
              <a:t>, καθηγήτρια Φυσικής στο Πανεπιστήμιο Ελ </a:t>
            </a:r>
            <a:r>
              <a:rPr lang="el-GR" sz="2800" dirty="0" err="1">
                <a:latin typeface="Arial" panose="020B0604020202020204" pitchFamily="34" charset="0"/>
                <a:cs typeface="Arial" panose="020B0604020202020204" pitchFamily="34" charset="0"/>
              </a:rPr>
              <a:t>Μανάρ</a:t>
            </a:r>
            <a:r>
              <a:rPr lang="el-GR" sz="2800" dirty="0">
                <a:latin typeface="Arial" panose="020B0604020202020204" pitchFamily="34" charset="0"/>
                <a:cs typeface="Arial" panose="020B0604020202020204" pitchFamily="34" charset="0"/>
              </a:rPr>
              <a:t> της </a:t>
            </a:r>
            <a:r>
              <a:rPr lang="el-GR" sz="2800" dirty="0" err="1">
                <a:latin typeface="Arial" panose="020B0604020202020204" pitchFamily="34" charset="0"/>
                <a:cs typeface="Arial" panose="020B0604020202020204" pitchFamily="34" charset="0"/>
              </a:rPr>
              <a:t>Τύνιδας</a:t>
            </a:r>
            <a:r>
              <a:rPr lang="el-GR" sz="2800" dirty="0">
                <a:latin typeface="Arial" panose="020B0604020202020204" pitchFamily="34" charset="0"/>
                <a:cs typeface="Arial" panose="020B0604020202020204" pitchFamily="34" charset="0"/>
              </a:rPr>
              <a:t>. </a:t>
            </a:r>
          </a:p>
          <a:p>
            <a:pPr algn="just"/>
            <a:endParaRPr lang="el-GR" sz="2800" dirty="0">
              <a:latin typeface="Arial" panose="020B0604020202020204" pitchFamily="34" charset="0"/>
              <a:cs typeface="Arial" panose="020B0604020202020204" pitchFamily="34" charset="0"/>
            </a:endParaRPr>
          </a:p>
          <a:p>
            <a:pPr algn="just"/>
            <a:r>
              <a:rPr lang="el-GR" sz="2800" dirty="0">
                <a:latin typeface="Arial" panose="020B0604020202020204" pitchFamily="34" charset="0"/>
                <a:cs typeface="Arial" panose="020B0604020202020204" pitchFamily="34" charset="0"/>
              </a:rPr>
              <a:t>Τα πρόσωπα αυτά έχουν τα εξής </a:t>
            </a:r>
            <a:r>
              <a:rPr lang="el-GR" sz="2800" b="1" dirty="0">
                <a:latin typeface="Arial" panose="020B0604020202020204" pitchFamily="34" charset="0"/>
                <a:cs typeface="Arial" panose="020B0604020202020204" pitchFamily="34" charset="0"/>
              </a:rPr>
              <a:t>κοινά</a:t>
            </a:r>
            <a:r>
              <a:rPr lang="el-GR" sz="2800" dirty="0">
                <a:latin typeface="Arial" panose="020B0604020202020204" pitchFamily="34" charset="0"/>
                <a:cs typeface="Arial" panose="020B0604020202020204" pitchFamily="34" charset="0"/>
              </a:rPr>
              <a:t>:</a:t>
            </a:r>
          </a:p>
          <a:p>
            <a:pPr algn="just"/>
            <a:endParaRPr lang="el-GR" sz="28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sz="2800" dirty="0">
                <a:latin typeface="Arial" panose="020B0604020202020204" pitchFamily="34" charset="0"/>
                <a:cs typeface="Arial" panose="020B0604020202020204" pitchFamily="34" charset="0"/>
              </a:rPr>
              <a:t>Είναι και οι δυο γυναίκες και σπουδαίες φυσικοί επιστήμονες με σημαντικό ερευνητικό και διδακτικό έργο στις χώρες τους. </a:t>
            </a:r>
          </a:p>
          <a:p>
            <a:pPr marL="342900" indent="-342900" algn="just">
              <a:buFont typeface="Arial" panose="020B0604020202020204" pitchFamily="34" charset="0"/>
              <a:buChar char="•"/>
            </a:pPr>
            <a:r>
              <a:rPr lang="el-GR" sz="2800" dirty="0">
                <a:latin typeface="Arial" panose="020B0604020202020204" pitchFamily="34" charset="0"/>
                <a:cs typeface="Arial" panose="020B0604020202020204" pitchFamily="34" charset="0"/>
              </a:rPr>
              <a:t>Έχουν βραβευτεί από την ΟΥΝΕΣΚΟ για το έργο τους στον τομέα της έρευνας. </a:t>
            </a:r>
          </a:p>
          <a:p>
            <a:pPr marL="342900" indent="-342900" algn="just">
              <a:buFont typeface="Arial" panose="020B0604020202020204" pitchFamily="34" charset="0"/>
              <a:buChar char="•"/>
            </a:pPr>
            <a:r>
              <a:rPr lang="el-GR" sz="2800" dirty="0">
                <a:latin typeface="Arial" panose="020B0604020202020204" pitchFamily="34" charset="0"/>
                <a:cs typeface="Arial" panose="020B0604020202020204" pitchFamily="34" charset="0"/>
              </a:rPr>
              <a:t>Χαρακτηρίζονται από τη μεγάλη τους αγάπη και αφοσίωση στην επιστήμη τους</a:t>
            </a:r>
          </a:p>
        </p:txBody>
      </p:sp>
    </p:spTree>
    <p:extLst>
      <p:ext uri="{BB962C8B-B14F-4D97-AF65-F5344CB8AC3E}">
        <p14:creationId xmlns:p14="http://schemas.microsoft.com/office/powerpoint/2010/main" val="259584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083EAF61-5F59-45C3-A245-DD9E40B646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037" y="0"/>
            <a:ext cx="11947925" cy="1278385"/>
          </a:xfrm>
        </p:spPr>
      </p:pic>
      <p:sp>
        <p:nvSpPr>
          <p:cNvPr id="6" name="TextBox 5">
            <a:extLst>
              <a:ext uri="{FF2B5EF4-FFF2-40B4-BE49-F238E27FC236}">
                <a16:creationId xmlns:a16="http://schemas.microsoft.com/office/drawing/2014/main" id="{D623623D-1465-4B62-BCBD-94EB499E4D97}"/>
              </a:ext>
            </a:extLst>
          </p:cNvPr>
          <p:cNvSpPr txBox="1"/>
          <p:nvPr/>
        </p:nvSpPr>
        <p:spPr>
          <a:xfrm>
            <a:off x="266330" y="1606858"/>
            <a:ext cx="11803632" cy="4031873"/>
          </a:xfrm>
          <a:prstGeom prst="rect">
            <a:avLst/>
          </a:prstGeom>
          <a:noFill/>
        </p:spPr>
        <p:txBody>
          <a:bodyPr wrap="square" rtlCol="0">
            <a:spAutoFit/>
          </a:bodyPr>
          <a:lstStyle/>
          <a:p>
            <a:pPr algn="just"/>
            <a:r>
              <a:rPr lang="el-GR" sz="3200" dirty="0">
                <a:latin typeface="Arial" panose="020B0604020202020204" pitchFamily="34" charset="0"/>
                <a:cs typeface="Arial" panose="020B0604020202020204" pitchFamily="34" charset="0"/>
              </a:rPr>
              <a:t>	 Σύμφωνα με την Μπεν </a:t>
            </a:r>
            <a:r>
              <a:rPr lang="el-GR" sz="3200" dirty="0" err="1">
                <a:latin typeface="Arial" panose="020B0604020202020204" pitchFamily="34" charset="0"/>
                <a:cs typeface="Arial" panose="020B0604020202020204" pitchFamily="34" charset="0"/>
              </a:rPr>
              <a:t>Λάκνταρ</a:t>
            </a:r>
            <a:r>
              <a:rPr lang="el-GR" sz="3200" dirty="0">
                <a:latin typeface="Arial" panose="020B0604020202020204" pitchFamily="34" charset="0"/>
                <a:cs typeface="Arial" panose="020B0604020202020204" pitchFamily="34" charset="0"/>
              </a:rPr>
              <a:t>, οι γυναίκες επιστήμονες στην Τυνησία έχουν ν’ αντιμετωπίσουν πρώτα απ’ όλα τις προκαταλήψεις της ανδροκρατούμενης τοπικής κοινωνίας και αφορούν το φύλο τους, δηλαδή το κατά πόσο μια γυναίκα είναι ικανή να ανταπεξέλθει στις απαιτήσεις ενός παραδοσιακά «αντρικού» έργου. Από την άλλη, πολλά προβλήματα τους δημιουργεί η έλλειψη σύγχρονων μέσων και εξοπλισμού στην έρευνα, δυσκολεύοντας την εργασία τους στα εργαστήρια.   </a:t>
            </a:r>
          </a:p>
        </p:txBody>
      </p:sp>
    </p:spTree>
    <p:extLst>
      <p:ext uri="{BB962C8B-B14F-4D97-AF65-F5344CB8AC3E}">
        <p14:creationId xmlns:p14="http://schemas.microsoft.com/office/powerpoint/2010/main" val="2015402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023E3D82-A61C-4B65-8ED8-369FE71DDA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15880" cy="1251751"/>
          </a:xfrm>
        </p:spPr>
      </p:pic>
      <p:sp>
        <p:nvSpPr>
          <p:cNvPr id="6" name="TextBox 5">
            <a:extLst>
              <a:ext uri="{FF2B5EF4-FFF2-40B4-BE49-F238E27FC236}">
                <a16:creationId xmlns:a16="http://schemas.microsoft.com/office/drawing/2014/main" id="{774911E0-C93E-4E61-A3F1-B7BC0B180C9D}"/>
              </a:ext>
            </a:extLst>
          </p:cNvPr>
          <p:cNvSpPr txBox="1"/>
          <p:nvPr/>
        </p:nvSpPr>
        <p:spPr>
          <a:xfrm>
            <a:off x="213064" y="1420427"/>
            <a:ext cx="11913833" cy="4524315"/>
          </a:xfrm>
          <a:prstGeom prst="rect">
            <a:avLst/>
          </a:prstGeom>
          <a:noFill/>
        </p:spPr>
        <p:txBody>
          <a:bodyPr wrap="square" rtlCol="0">
            <a:spAutoFit/>
          </a:bodyPr>
          <a:lstStyle/>
          <a:p>
            <a:pPr algn="just"/>
            <a:r>
              <a:rPr lang="el-GR" sz="3200" dirty="0">
                <a:latin typeface="Arial" panose="020B0604020202020204" pitchFamily="34" charset="0"/>
                <a:cs typeface="Arial" panose="020B0604020202020204" pitchFamily="34" charset="0"/>
              </a:rPr>
              <a:t>Στη συνέντευξή της η Μπεν </a:t>
            </a:r>
            <a:r>
              <a:rPr lang="el-GR" sz="3200" dirty="0" err="1">
                <a:latin typeface="Arial" panose="020B0604020202020204" pitchFamily="34" charset="0"/>
                <a:cs typeface="Arial" panose="020B0604020202020204" pitchFamily="34" charset="0"/>
              </a:rPr>
              <a:t>Λάκνταρ</a:t>
            </a:r>
            <a:r>
              <a:rPr lang="el-GR" sz="3200" dirty="0">
                <a:latin typeface="Arial" panose="020B0604020202020204" pitchFamily="34" charset="0"/>
                <a:cs typeface="Arial" panose="020B0604020202020204" pitchFamily="34" charset="0"/>
              </a:rPr>
              <a:t> τονίζει ότι ένας επιστήμονας πρέπει : </a:t>
            </a:r>
          </a:p>
          <a:p>
            <a:pPr algn="just"/>
            <a:endParaRPr lang="el-GR" sz="3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l-GR" sz="3200" dirty="0">
                <a:latin typeface="Arial" panose="020B0604020202020204" pitchFamily="34" charset="0"/>
                <a:cs typeface="Arial" panose="020B0604020202020204" pitchFamily="34" charset="0"/>
              </a:rPr>
              <a:t>Να αγαπά αυτό που κάνει και να είναι αφοσιωμένος στην επιστήμη του</a:t>
            </a:r>
          </a:p>
          <a:p>
            <a:pPr marL="285750" indent="-285750" algn="just">
              <a:buFont typeface="Arial" panose="020B0604020202020204" pitchFamily="34" charset="0"/>
              <a:buChar char="•"/>
            </a:pPr>
            <a:r>
              <a:rPr lang="el-GR" sz="3200" dirty="0">
                <a:latin typeface="Arial" panose="020B0604020202020204" pitchFamily="34" charset="0"/>
                <a:cs typeface="Arial" panose="020B0604020202020204" pitchFamily="34" charset="0"/>
              </a:rPr>
              <a:t>Να έχει πάθος και πείσμα, αντοχή και πίστη στο έργο του. </a:t>
            </a:r>
          </a:p>
          <a:p>
            <a:pPr marL="285750" indent="-285750" algn="just">
              <a:buFont typeface="Arial" panose="020B0604020202020204" pitchFamily="34" charset="0"/>
              <a:buChar char="•"/>
            </a:pPr>
            <a:r>
              <a:rPr lang="el-GR" sz="3200" dirty="0">
                <a:latin typeface="Arial" panose="020B0604020202020204" pitchFamily="34" charset="0"/>
                <a:cs typeface="Arial" panose="020B0604020202020204" pitchFamily="34" charset="0"/>
              </a:rPr>
              <a:t>Κίνητρό του να είναι η αγάπη για τον άνθρωπο, η επιθυμία του να προσφέρει μέσω της επιστήμης του στο καλό της ανθρωπότητας.  </a:t>
            </a:r>
          </a:p>
        </p:txBody>
      </p:sp>
    </p:spTree>
    <p:extLst>
      <p:ext uri="{BB962C8B-B14F-4D97-AF65-F5344CB8AC3E}">
        <p14:creationId xmlns:p14="http://schemas.microsoft.com/office/powerpoint/2010/main" val="3475001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199FCF-3D07-46E4-87D0-9734BE18D276}"/>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C59D3053-0DC7-4083-BE07-B3DD68248C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0" y="0"/>
            <a:ext cx="12197500" cy="6858000"/>
          </a:xfrm>
        </p:spPr>
      </p:pic>
    </p:spTree>
    <p:extLst>
      <p:ext uri="{BB962C8B-B14F-4D97-AF65-F5344CB8AC3E}">
        <p14:creationId xmlns:p14="http://schemas.microsoft.com/office/powerpoint/2010/main" val="184210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93421B-209D-4D82-8C81-5B02C1C9F490}"/>
              </a:ext>
            </a:extLst>
          </p:cNvPr>
          <p:cNvSpPr>
            <a:spLocks noGrp="1"/>
          </p:cNvSpPr>
          <p:nvPr>
            <p:ph type="title"/>
          </p:nvPr>
        </p:nvSpPr>
        <p:spPr>
          <a:xfrm>
            <a:off x="2069142" y="0"/>
            <a:ext cx="8911687" cy="707540"/>
          </a:xfrm>
        </p:spPr>
        <p:txBody>
          <a:bodyPr/>
          <a:lstStyle/>
          <a:p>
            <a:r>
              <a:rPr lang="el-GR" dirty="0"/>
              <a:t>Βιβλίο γραμματικής σελίδα 104</a:t>
            </a:r>
          </a:p>
        </p:txBody>
      </p:sp>
      <p:pic>
        <p:nvPicPr>
          <p:cNvPr id="5" name="Εικόνα 4">
            <a:extLst>
              <a:ext uri="{FF2B5EF4-FFF2-40B4-BE49-F238E27FC236}">
                <a16:creationId xmlns:a16="http://schemas.microsoft.com/office/drawing/2014/main" id="{D8703B5F-CA02-4589-9651-BF61364E3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00882"/>
            <a:ext cx="12192001" cy="6157118"/>
          </a:xfrm>
          <a:prstGeom prst="rect">
            <a:avLst/>
          </a:prstGeom>
        </p:spPr>
      </p:pic>
    </p:spTree>
    <p:extLst>
      <p:ext uri="{BB962C8B-B14F-4D97-AF65-F5344CB8AC3E}">
        <p14:creationId xmlns:p14="http://schemas.microsoft.com/office/powerpoint/2010/main" val="2490595511"/>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241</TotalTime>
  <Words>278</Words>
  <Application>Microsoft Office PowerPoint</Application>
  <PresentationFormat>Ευρεία οθόνη</PresentationFormat>
  <Paragraphs>30</Paragraphs>
  <Slides>13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13</vt:i4>
      </vt:variant>
    </vt:vector>
  </HeadingPairs>
  <TitlesOfParts>
    <vt:vector size="17" baseType="lpstr">
      <vt:lpstr>Arial</vt:lpstr>
      <vt:lpstr>Century Gothic</vt:lpstr>
      <vt:lpstr>Wingdings 3</vt:lpstr>
      <vt:lpstr>Θρόισμα</vt:lpstr>
      <vt:lpstr>Βιβλίο σελίδα 15</vt:lpstr>
      <vt:lpstr>Βιβλίο σελίδα 16</vt:lpstr>
      <vt:lpstr>Παρουσίαση του PowerPoint</vt:lpstr>
      <vt:lpstr>Βιβλίο σελίδα 16 , άσκηση 1</vt:lpstr>
      <vt:lpstr>Παρουσίαση του PowerPoint</vt:lpstr>
      <vt:lpstr>Παρουσίαση του PowerPoint</vt:lpstr>
      <vt:lpstr>Παρουσίαση του PowerPoint</vt:lpstr>
      <vt:lpstr>Παρουσίαση του PowerPoint</vt:lpstr>
      <vt:lpstr>Βιβλίο γραμματικής σελίδα 104</vt:lpstr>
      <vt:lpstr>T.E. Σελίδα 35, άσκηση 7 </vt:lpstr>
      <vt:lpstr>T.E. Σελίδα 35, άσκηση 7 </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Διόρθωση ασκήσεων φυλλαδίου</dc:title>
  <dc:creator>ΕΛΕΝΗ ΚΟΥΓΙΟΥΡΗ</dc:creator>
  <cp:lastModifiedBy> </cp:lastModifiedBy>
  <cp:revision>19</cp:revision>
  <dcterms:created xsi:type="dcterms:W3CDTF">2021-04-19T08:15:08Z</dcterms:created>
  <dcterms:modified xsi:type="dcterms:W3CDTF">2021-04-20T12:11:38Z</dcterms:modified>
</cp:coreProperties>
</file>