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0" r:id="rId4"/>
    <p:sldId id="281" r:id="rId5"/>
    <p:sldId id="284" r:id="rId6"/>
    <p:sldId id="285" r:id="rId7"/>
    <p:sldId id="286" r:id="rId8"/>
    <p:sldId id="287" r:id="rId9"/>
    <p:sldId id="288" r:id="rId10"/>
    <p:sldId id="289" r:id="rId11"/>
    <p:sldId id="290" r:id="rId12"/>
    <p:sldId id="292" r:id="rId13"/>
    <p:sldId id="340"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4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5625C4-183D-429F-9FBE-BE070196783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3573803-C5F9-4F63-AE86-4ED2A682D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EA2BA80-E0A9-424B-956D-2BAB88D6607B}"/>
              </a:ext>
            </a:extLst>
          </p:cNvPr>
          <p:cNvSpPr>
            <a:spLocks noGrp="1"/>
          </p:cNvSpPr>
          <p:nvPr>
            <p:ph type="dt" sz="half" idx="10"/>
          </p:nvPr>
        </p:nvSpPr>
        <p:spPr/>
        <p:txBody>
          <a:bodyPr/>
          <a:lstStyle/>
          <a:p>
            <a:fld id="{96FDEE95-F654-4388-95D4-0B5435D9B326}" type="datetimeFigureOut">
              <a:rPr lang="el-GR" smtClean="0"/>
              <a:t>30/3/2021</a:t>
            </a:fld>
            <a:endParaRPr lang="el-GR"/>
          </a:p>
        </p:txBody>
      </p:sp>
      <p:sp>
        <p:nvSpPr>
          <p:cNvPr id="5" name="Θέση υποσέλιδου 4">
            <a:extLst>
              <a:ext uri="{FF2B5EF4-FFF2-40B4-BE49-F238E27FC236}">
                <a16:creationId xmlns:a16="http://schemas.microsoft.com/office/drawing/2014/main" id="{2EFC8773-2C06-4FE3-B707-43D05956DEF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0BE850A-36C2-4DD5-B266-514D6594D87F}"/>
              </a:ext>
            </a:extLst>
          </p:cNvPr>
          <p:cNvSpPr>
            <a:spLocks noGrp="1"/>
          </p:cNvSpPr>
          <p:nvPr>
            <p:ph type="sldNum" sz="quarter" idx="12"/>
          </p:nvPr>
        </p:nvSpPr>
        <p:spPr/>
        <p:txBody>
          <a:bodyPr/>
          <a:lstStyle/>
          <a:p>
            <a:fld id="{53807140-7AE1-4866-8A1C-6212D9A27DCC}" type="slidenum">
              <a:rPr lang="el-GR" smtClean="0"/>
              <a:t>‹#›</a:t>
            </a:fld>
            <a:endParaRPr lang="el-GR"/>
          </a:p>
        </p:txBody>
      </p:sp>
    </p:spTree>
    <p:extLst>
      <p:ext uri="{BB962C8B-B14F-4D97-AF65-F5344CB8AC3E}">
        <p14:creationId xmlns:p14="http://schemas.microsoft.com/office/powerpoint/2010/main" val="7313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957C18-2D5A-4EA1-AAEE-B83ACAD1EC3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7184837-AD5E-4AF4-8D65-3FDC8CC44E2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745C0F2-CC1E-4FE5-BA08-6EA63D7A95A6}"/>
              </a:ext>
            </a:extLst>
          </p:cNvPr>
          <p:cNvSpPr>
            <a:spLocks noGrp="1"/>
          </p:cNvSpPr>
          <p:nvPr>
            <p:ph type="dt" sz="half" idx="10"/>
          </p:nvPr>
        </p:nvSpPr>
        <p:spPr/>
        <p:txBody>
          <a:bodyPr/>
          <a:lstStyle/>
          <a:p>
            <a:fld id="{96FDEE95-F654-4388-95D4-0B5435D9B326}" type="datetimeFigureOut">
              <a:rPr lang="el-GR" smtClean="0"/>
              <a:t>30/3/2021</a:t>
            </a:fld>
            <a:endParaRPr lang="el-GR"/>
          </a:p>
        </p:txBody>
      </p:sp>
      <p:sp>
        <p:nvSpPr>
          <p:cNvPr id="5" name="Θέση υποσέλιδου 4">
            <a:extLst>
              <a:ext uri="{FF2B5EF4-FFF2-40B4-BE49-F238E27FC236}">
                <a16:creationId xmlns:a16="http://schemas.microsoft.com/office/drawing/2014/main" id="{ACEB02E3-9559-4777-9315-AC63DD8835C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F8BE34E-645E-454C-8E97-B9CA5DB91D64}"/>
              </a:ext>
            </a:extLst>
          </p:cNvPr>
          <p:cNvSpPr>
            <a:spLocks noGrp="1"/>
          </p:cNvSpPr>
          <p:nvPr>
            <p:ph type="sldNum" sz="quarter" idx="12"/>
          </p:nvPr>
        </p:nvSpPr>
        <p:spPr/>
        <p:txBody>
          <a:bodyPr/>
          <a:lstStyle/>
          <a:p>
            <a:fld id="{53807140-7AE1-4866-8A1C-6212D9A27DCC}" type="slidenum">
              <a:rPr lang="el-GR" smtClean="0"/>
              <a:t>‹#›</a:t>
            </a:fld>
            <a:endParaRPr lang="el-GR"/>
          </a:p>
        </p:txBody>
      </p:sp>
    </p:spTree>
    <p:extLst>
      <p:ext uri="{BB962C8B-B14F-4D97-AF65-F5344CB8AC3E}">
        <p14:creationId xmlns:p14="http://schemas.microsoft.com/office/powerpoint/2010/main" val="160373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35B12FD-159B-4ADC-9496-7745D5BD577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9E2D6A1-766D-4F9E-B58C-BDB583E1338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0698164-A914-4283-A23B-9462FCAEC8AC}"/>
              </a:ext>
            </a:extLst>
          </p:cNvPr>
          <p:cNvSpPr>
            <a:spLocks noGrp="1"/>
          </p:cNvSpPr>
          <p:nvPr>
            <p:ph type="dt" sz="half" idx="10"/>
          </p:nvPr>
        </p:nvSpPr>
        <p:spPr/>
        <p:txBody>
          <a:bodyPr/>
          <a:lstStyle/>
          <a:p>
            <a:fld id="{96FDEE95-F654-4388-95D4-0B5435D9B326}" type="datetimeFigureOut">
              <a:rPr lang="el-GR" smtClean="0"/>
              <a:t>30/3/2021</a:t>
            </a:fld>
            <a:endParaRPr lang="el-GR"/>
          </a:p>
        </p:txBody>
      </p:sp>
      <p:sp>
        <p:nvSpPr>
          <p:cNvPr id="5" name="Θέση υποσέλιδου 4">
            <a:extLst>
              <a:ext uri="{FF2B5EF4-FFF2-40B4-BE49-F238E27FC236}">
                <a16:creationId xmlns:a16="http://schemas.microsoft.com/office/drawing/2014/main" id="{B57C4F5E-6113-48A9-A9CA-D06C3622C2E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3BB9F30-F499-447E-89EF-FDBA7BAA8236}"/>
              </a:ext>
            </a:extLst>
          </p:cNvPr>
          <p:cNvSpPr>
            <a:spLocks noGrp="1"/>
          </p:cNvSpPr>
          <p:nvPr>
            <p:ph type="sldNum" sz="quarter" idx="12"/>
          </p:nvPr>
        </p:nvSpPr>
        <p:spPr/>
        <p:txBody>
          <a:bodyPr/>
          <a:lstStyle/>
          <a:p>
            <a:fld id="{53807140-7AE1-4866-8A1C-6212D9A27DCC}" type="slidenum">
              <a:rPr lang="el-GR" smtClean="0"/>
              <a:t>‹#›</a:t>
            </a:fld>
            <a:endParaRPr lang="el-GR"/>
          </a:p>
        </p:txBody>
      </p:sp>
    </p:spTree>
    <p:extLst>
      <p:ext uri="{BB962C8B-B14F-4D97-AF65-F5344CB8AC3E}">
        <p14:creationId xmlns:p14="http://schemas.microsoft.com/office/powerpoint/2010/main" val="234682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01A41E-7448-4B92-9696-9972F5FFA7E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6C6706E-CAE1-42CC-987B-78E11C52C02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27CC142-7BE0-42E8-9585-505D804CD5E1}"/>
              </a:ext>
            </a:extLst>
          </p:cNvPr>
          <p:cNvSpPr>
            <a:spLocks noGrp="1"/>
          </p:cNvSpPr>
          <p:nvPr>
            <p:ph type="dt" sz="half" idx="10"/>
          </p:nvPr>
        </p:nvSpPr>
        <p:spPr/>
        <p:txBody>
          <a:bodyPr/>
          <a:lstStyle/>
          <a:p>
            <a:fld id="{96FDEE95-F654-4388-95D4-0B5435D9B326}" type="datetimeFigureOut">
              <a:rPr lang="el-GR" smtClean="0"/>
              <a:t>30/3/2021</a:t>
            </a:fld>
            <a:endParaRPr lang="el-GR"/>
          </a:p>
        </p:txBody>
      </p:sp>
      <p:sp>
        <p:nvSpPr>
          <p:cNvPr id="5" name="Θέση υποσέλιδου 4">
            <a:extLst>
              <a:ext uri="{FF2B5EF4-FFF2-40B4-BE49-F238E27FC236}">
                <a16:creationId xmlns:a16="http://schemas.microsoft.com/office/drawing/2014/main" id="{6A9D88CD-A55C-4B7D-B376-C8F3267FBFC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82949F4-8584-49A2-B81F-5EE947FFE3D4}"/>
              </a:ext>
            </a:extLst>
          </p:cNvPr>
          <p:cNvSpPr>
            <a:spLocks noGrp="1"/>
          </p:cNvSpPr>
          <p:nvPr>
            <p:ph type="sldNum" sz="quarter" idx="12"/>
          </p:nvPr>
        </p:nvSpPr>
        <p:spPr/>
        <p:txBody>
          <a:bodyPr/>
          <a:lstStyle/>
          <a:p>
            <a:fld id="{53807140-7AE1-4866-8A1C-6212D9A27DCC}" type="slidenum">
              <a:rPr lang="el-GR" smtClean="0"/>
              <a:t>‹#›</a:t>
            </a:fld>
            <a:endParaRPr lang="el-GR"/>
          </a:p>
        </p:txBody>
      </p:sp>
    </p:spTree>
    <p:extLst>
      <p:ext uri="{BB962C8B-B14F-4D97-AF65-F5344CB8AC3E}">
        <p14:creationId xmlns:p14="http://schemas.microsoft.com/office/powerpoint/2010/main" val="144117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9F2E37-030C-425F-8525-9194D2C8923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1E3F476-6F5A-4EB5-AD48-8F8B5CBD9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72E4354-702A-474A-AE5D-CBC7B79924ED}"/>
              </a:ext>
            </a:extLst>
          </p:cNvPr>
          <p:cNvSpPr>
            <a:spLocks noGrp="1"/>
          </p:cNvSpPr>
          <p:nvPr>
            <p:ph type="dt" sz="half" idx="10"/>
          </p:nvPr>
        </p:nvSpPr>
        <p:spPr/>
        <p:txBody>
          <a:bodyPr/>
          <a:lstStyle/>
          <a:p>
            <a:fld id="{96FDEE95-F654-4388-95D4-0B5435D9B326}" type="datetimeFigureOut">
              <a:rPr lang="el-GR" smtClean="0"/>
              <a:t>30/3/2021</a:t>
            </a:fld>
            <a:endParaRPr lang="el-GR"/>
          </a:p>
        </p:txBody>
      </p:sp>
      <p:sp>
        <p:nvSpPr>
          <p:cNvPr id="5" name="Θέση υποσέλιδου 4">
            <a:extLst>
              <a:ext uri="{FF2B5EF4-FFF2-40B4-BE49-F238E27FC236}">
                <a16:creationId xmlns:a16="http://schemas.microsoft.com/office/drawing/2014/main" id="{7A216333-7432-431A-A68E-DB046888F75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8B3F996-EAC2-4F6D-8366-97EABAC9E893}"/>
              </a:ext>
            </a:extLst>
          </p:cNvPr>
          <p:cNvSpPr>
            <a:spLocks noGrp="1"/>
          </p:cNvSpPr>
          <p:nvPr>
            <p:ph type="sldNum" sz="quarter" idx="12"/>
          </p:nvPr>
        </p:nvSpPr>
        <p:spPr/>
        <p:txBody>
          <a:bodyPr/>
          <a:lstStyle/>
          <a:p>
            <a:fld id="{53807140-7AE1-4866-8A1C-6212D9A27DCC}" type="slidenum">
              <a:rPr lang="el-GR" smtClean="0"/>
              <a:t>‹#›</a:t>
            </a:fld>
            <a:endParaRPr lang="el-GR"/>
          </a:p>
        </p:txBody>
      </p:sp>
    </p:spTree>
    <p:extLst>
      <p:ext uri="{BB962C8B-B14F-4D97-AF65-F5344CB8AC3E}">
        <p14:creationId xmlns:p14="http://schemas.microsoft.com/office/powerpoint/2010/main" val="47164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E4202A-FA77-48C9-BD81-D1D9DC268C2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A580E66-CDC1-46E0-B1E5-55CD3F88B2F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031045B-68D1-49AB-988A-BC96039BC4A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39804AD-9641-4771-88F9-67B17CDDFEF5}"/>
              </a:ext>
            </a:extLst>
          </p:cNvPr>
          <p:cNvSpPr>
            <a:spLocks noGrp="1"/>
          </p:cNvSpPr>
          <p:nvPr>
            <p:ph type="dt" sz="half" idx="10"/>
          </p:nvPr>
        </p:nvSpPr>
        <p:spPr/>
        <p:txBody>
          <a:bodyPr/>
          <a:lstStyle/>
          <a:p>
            <a:fld id="{96FDEE95-F654-4388-95D4-0B5435D9B326}" type="datetimeFigureOut">
              <a:rPr lang="el-GR" smtClean="0"/>
              <a:t>30/3/2021</a:t>
            </a:fld>
            <a:endParaRPr lang="el-GR"/>
          </a:p>
        </p:txBody>
      </p:sp>
      <p:sp>
        <p:nvSpPr>
          <p:cNvPr id="6" name="Θέση υποσέλιδου 5">
            <a:extLst>
              <a:ext uri="{FF2B5EF4-FFF2-40B4-BE49-F238E27FC236}">
                <a16:creationId xmlns:a16="http://schemas.microsoft.com/office/drawing/2014/main" id="{D876E0FB-3F0D-4E94-A3D6-08A2C0EFC57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BC890EE-BB53-4D05-A644-8A0AE8B2D347}"/>
              </a:ext>
            </a:extLst>
          </p:cNvPr>
          <p:cNvSpPr>
            <a:spLocks noGrp="1"/>
          </p:cNvSpPr>
          <p:nvPr>
            <p:ph type="sldNum" sz="quarter" idx="12"/>
          </p:nvPr>
        </p:nvSpPr>
        <p:spPr/>
        <p:txBody>
          <a:bodyPr/>
          <a:lstStyle/>
          <a:p>
            <a:fld id="{53807140-7AE1-4866-8A1C-6212D9A27DCC}" type="slidenum">
              <a:rPr lang="el-GR" smtClean="0"/>
              <a:t>‹#›</a:t>
            </a:fld>
            <a:endParaRPr lang="el-GR"/>
          </a:p>
        </p:txBody>
      </p:sp>
    </p:spTree>
    <p:extLst>
      <p:ext uri="{BB962C8B-B14F-4D97-AF65-F5344CB8AC3E}">
        <p14:creationId xmlns:p14="http://schemas.microsoft.com/office/powerpoint/2010/main" val="296632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53B807-CD71-4F3E-9735-C1F092BC4A5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8C00D31-BF58-44ED-972D-AC09A7A0D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9393EE6-63BC-41A3-99AF-0C43D22B52C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8133472-993A-4E90-9F4B-E15509585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4A00C7D-C33A-44C6-A2AD-0857F58F58E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1C1004B-CA03-4705-A085-CCF3483E8624}"/>
              </a:ext>
            </a:extLst>
          </p:cNvPr>
          <p:cNvSpPr>
            <a:spLocks noGrp="1"/>
          </p:cNvSpPr>
          <p:nvPr>
            <p:ph type="dt" sz="half" idx="10"/>
          </p:nvPr>
        </p:nvSpPr>
        <p:spPr/>
        <p:txBody>
          <a:bodyPr/>
          <a:lstStyle/>
          <a:p>
            <a:fld id="{96FDEE95-F654-4388-95D4-0B5435D9B326}" type="datetimeFigureOut">
              <a:rPr lang="el-GR" smtClean="0"/>
              <a:t>30/3/2021</a:t>
            </a:fld>
            <a:endParaRPr lang="el-GR"/>
          </a:p>
        </p:txBody>
      </p:sp>
      <p:sp>
        <p:nvSpPr>
          <p:cNvPr id="8" name="Θέση υποσέλιδου 7">
            <a:extLst>
              <a:ext uri="{FF2B5EF4-FFF2-40B4-BE49-F238E27FC236}">
                <a16:creationId xmlns:a16="http://schemas.microsoft.com/office/drawing/2014/main" id="{77FD8BF9-1B66-45F2-B5A0-ADA3A89E2A8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4BEEDD7-867F-46F2-A6C0-0DF594EC8A7F}"/>
              </a:ext>
            </a:extLst>
          </p:cNvPr>
          <p:cNvSpPr>
            <a:spLocks noGrp="1"/>
          </p:cNvSpPr>
          <p:nvPr>
            <p:ph type="sldNum" sz="quarter" idx="12"/>
          </p:nvPr>
        </p:nvSpPr>
        <p:spPr/>
        <p:txBody>
          <a:bodyPr/>
          <a:lstStyle/>
          <a:p>
            <a:fld id="{53807140-7AE1-4866-8A1C-6212D9A27DCC}" type="slidenum">
              <a:rPr lang="el-GR" smtClean="0"/>
              <a:t>‹#›</a:t>
            </a:fld>
            <a:endParaRPr lang="el-GR"/>
          </a:p>
        </p:txBody>
      </p:sp>
    </p:spTree>
    <p:extLst>
      <p:ext uri="{BB962C8B-B14F-4D97-AF65-F5344CB8AC3E}">
        <p14:creationId xmlns:p14="http://schemas.microsoft.com/office/powerpoint/2010/main" val="185118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7A0350-A032-4557-9C1E-0627E0E80CA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0A48B22-7FCD-4A26-A046-610CC67443F6}"/>
              </a:ext>
            </a:extLst>
          </p:cNvPr>
          <p:cNvSpPr>
            <a:spLocks noGrp="1"/>
          </p:cNvSpPr>
          <p:nvPr>
            <p:ph type="dt" sz="half" idx="10"/>
          </p:nvPr>
        </p:nvSpPr>
        <p:spPr/>
        <p:txBody>
          <a:bodyPr/>
          <a:lstStyle/>
          <a:p>
            <a:fld id="{96FDEE95-F654-4388-95D4-0B5435D9B326}" type="datetimeFigureOut">
              <a:rPr lang="el-GR" smtClean="0"/>
              <a:t>30/3/2021</a:t>
            </a:fld>
            <a:endParaRPr lang="el-GR"/>
          </a:p>
        </p:txBody>
      </p:sp>
      <p:sp>
        <p:nvSpPr>
          <p:cNvPr id="4" name="Θέση υποσέλιδου 3">
            <a:extLst>
              <a:ext uri="{FF2B5EF4-FFF2-40B4-BE49-F238E27FC236}">
                <a16:creationId xmlns:a16="http://schemas.microsoft.com/office/drawing/2014/main" id="{D0EF4FCD-85A1-48DD-8BDC-DA8FE5BADBB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D190608-2D84-4D00-8CC8-1F0A42D6CE59}"/>
              </a:ext>
            </a:extLst>
          </p:cNvPr>
          <p:cNvSpPr>
            <a:spLocks noGrp="1"/>
          </p:cNvSpPr>
          <p:nvPr>
            <p:ph type="sldNum" sz="quarter" idx="12"/>
          </p:nvPr>
        </p:nvSpPr>
        <p:spPr/>
        <p:txBody>
          <a:bodyPr/>
          <a:lstStyle/>
          <a:p>
            <a:fld id="{53807140-7AE1-4866-8A1C-6212D9A27DCC}" type="slidenum">
              <a:rPr lang="el-GR" smtClean="0"/>
              <a:t>‹#›</a:t>
            </a:fld>
            <a:endParaRPr lang="el-GR"/>
          </a:p>
        </p:txBody>
      </p:sp>
    </p:spTree>
    <p:extLst>
      <p:ext uri="{BB962C8B-B14F-4D97-AF65-F5344CB8AC3E}">
        <p14:creationId xmlns:p14="http://schemas.microsoft.com/office/powerpoint/2010/main" val="145986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510174D-6342-4567-96BF-0A9CB39DDC5C}"/>
              </a:ext>
            </a:extLst>
          </p:cNvPr>
          <p:cNvSpPr>
            <a:spLocks noGrp="1"/>
          </p:cNvSpPr>
          <p:nvPr>
            <p:ph type="dt" sz="half" idx="10"/>
          </p:nvPr>
        </p:nvSpPr>
        <p:spPr/>
        <p:txBody>
          <a:bodyPr/>
          <a:lstStyle/>
          <a:p>
            <a:fld id="{96FDEE95-F654-4388-95D4-0B5435D9B326}" type="datetimeFigureOut">
              <a:rPr lang="el-GR" smtClean="0"/>
              <a:t>30/3/2021</a:t>
            </a:fld>
            <a:endParaRPr lang="el-GR"/>
          </a:p>
        </p:txBody>
      </p:sp>
      <p:sp>
        <p:nvSpPr>
          <p:cNvPr id="3" name="Θέση υποσέλιδου 2">
            <a:extLst>
              <a:ext uri="{FF2B5EF4-FFF2-40B4-BE49-F238E27FC236}">
                <a16:creationId xmlns:a16="http://schemas.microsoft.com/office/drawing/2014/main" id="{A5B9CD4D-ECEE-4BFE-93B4-44BC950D7BA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BE77D95-DE2E-4003-98D4-CB05F638AB7D}"/>
              </a:ext>
            </a:extLst>
          </p:cNvPr>
          <p:cNvSpPr>
            <a:spLocks noGrp="1"/>
          </p:cNvSpPr>
          <p:nvPr>
            <p:ph type="sldNum" sz="quarter" idx="12"/>
          </p:nvPr>
        </p:nvSpPr>
        <p:spPr/>
        <p:txBody>
          <a:bodyPr/>
          <a:lstStyle/>
          <a:p>
            <a:fld id="{53807140-7AE1-4866-8A1C-6212D9A27DCC}" type="slidenum">
              <a:rPr lang="el-GR" smtClean="0"/>
              <a:t>‹#›</a:t>
            </a:fld>
            <a:endParaRPr lang="el-GR"/>
          </a:p>
        </p:txBody>
      </p:sp>
    </p:spTree>
    <p:extLst>
      <p:ext uri="{BB962C8B-B14F-4D97-AF65-F5344CB8AC3E}">
        <p14:creationId xmlns:p14="http://schemas.microsoft.com/office/powerpoint/2010/main" val="270996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249A71-1094-4654-86F9-DCAC305B6C4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41842B6-D224-482F-9BC3-5904B64F7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139DF90-4A4C-4630-9659-667FC61A9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D2C7D7-6260-4440-94F8-106B612465E5}"/>
              </a:ext>
            </a:extLst>
          </p:cNvPr>
          <p:cNvSpPr>
            <a:spLocks noGrp="1"/>
          </p:cNvSpPr>
          <p:nvPr>
            <p:ph type="dt" sz="half" idx="10"/>
          </p:nvPr>
        </p:nvSpPr>
        <p:spPr/>
        <p:txBody>
          <a:bodyPr/>
          <a:lstStyle/>
          <a:p>
            <a:fld id="{96FDEE95-F654-4388-95D4-0B5435D9B326}" type="datetimeFigureOut">
              <a:rPr lang="el-GR" smtClean="0"/>
              <a:t>30/3/2021</a:t>
            </a:fld>
            <a:endParaRPr lang="el-GR"/>
          </a:p>
        </p:txBody>
      </p:sp>
      <p:sp>
        <p:nvSpPr>
          <p:cNvPr id="6" name="Θέση υποσέλιδου 5">
            <a:extLst>
              <a:ext uri="{FF2B5EF4-FFF2-40B4-BE49-F238E27FC236}">
                <a16:creationId xmlns:a16="http://schemas.microsoft.com/office/drawing/2014/main" id="{FADB5ACF-4C8F-4694-8D5A-3AFF53A384E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68D65BA-450B-45E8-8595-711F5E54AAC6}"/>
              </a:ext>
            </a:extLst>
          </p:cNvPr>
          <p:cNvSpPr>
            <a:spLocks noGrp="1"/>
          </p:cNvSpPr>
          <p:nvPr>
            <p:ph type="sldNum" sz="quarter" idx="12"/>
          </p:nvPr>
        </p:nvSpPr>
        <p:spPr/>
        <p:txBody>
          <a:bodyPr/>
          <a:lstStyle/>
          <a:p>
            <a:fld id="{53807140-7AE1-4866-8A1C-6212D9A27DCC}" type="slidenum">
              <a:rPr lang="el-GR" smtClean="0"/>
              <a:t>‹#›</a:t>
            </a:fld>
            <a:endParaRPr lang="el-GR"/>
          </a:p>
        </p:txBody>
      </p:sp>
    </p:spTree>
    <p:extLst>
      <p:ext uri="{BB962C8B-B14F-4D97-AF65-F5344CB8AC3E}">
        <p14:creationId xmlns:p14="http://schemas.microsoft.com/office/powerpoint/2010/main" val="77331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00BD8-2F90-4CCA-BBD4-69D00A4F1D0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1659CB7-E9C3-43B8-9DC7-F5A41D6CDA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42F1D5E-6134-4EEB-9898-A3A0F8E95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30AED72-468E-474E-9FCC-64FE668875CB}"/>
              </a:ext>
            </a:extLst>
          </p:cNvPr>
          <p:cNvSpPr>
            <a:spLocks noGrp="1"/>
          </p:cNvSpPr>
          <p:nvPr>
            <p:ph type="dt" sz="half" idx="10"/>
          </p:nvPr>
        </p:nvSpPr>
        <p:spPr/>
        <p:txBody>
          <a:bodyPr/>
          <a:lstStyle/>
          <a:p>
            <a:fld id="{96FDEE95-F654-4388-95D4-0B5435D9B326}" type="datetimeFigureOut">
              <a:rPr lang="el-GR" smtClean="0"/>
              <a:t>30/3/2021</a:t>
            </a:fld>
            <a:endParaRPr lang="el-GR"/>
          </a:p>
        </p:txBody>
      </p:sp>
      <p:sp>
        <p:nvSpPr>
          <p:cNvPr id="6" name="Θέση υποσέλιδου 5">
            <a:extLst>
              <a:ext uri="{FF2B5EF4-FFF2-40B4-BE49-F238E27FC236}">
                <a16:creationId xmlns:a16="http://schemas.microsoft.com/office/drawing/2014/main" id="{9C2DE6C4-58E9-4BDD-B6DE-217A0FC06CE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A129F46-DBC8-4E96-B053-EDF50AF03424}"/>
              </a:ext>
            </a:extLst>
          </p:cNvPr>
          <p:cNvSpPr>
            <a:spLocks noGrp="1"/>
          </p:cNvSpPr>
          <p:nvPr>
            <p:ph type="sldNum" sz="quarter" idx="12"/>
          </p:nvPr>
        </p:nvSpPr>
        <p:spPr/>
        <p:txBody>
          <a:bodyPr/>
          <a:lstStyle/>
          <a:p>
            <a:fld id="{53807140-7AE1-4866-8A1C-6212D9A27DCC}" type="slidenum">
              <a:rPr lang="el-GR" smtClean="0"/>
              <a:t>‹#›</a:t>
            </a:fld>
            <a:endParaRPr lang="el-GR"/>
          </a:p>
        </p:txBody>
      </p:sp>
    </p:spTree>
    <p:extLst>
      <p:ext uri="{BB962C8B-B14F-4D97-AF65-F5344CB8AC3E}">
        <p14:creationId xmlns:p14="http://schemas.microsoft.com/office/powerpoint/2010/main" val="26815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3075C15-548E-49E9-BDFA-8EE456E13C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2E2AADB-402D-4F0F-8A3F-71694E12D9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588AD74-D672-403E-ACAF-63FB5E034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DEE95-F654-4388-95D4-0B5435D9B326}" type="datetimeFigureOut">
              <a:rPr lang="el-GR" smtClean="0"/>
              <a:t>30/3/2021</a:t>
            </a:fld>
            <a:endParaRPr lang="el-GR"/>
          </a:p>
        </p:txBody>
      </p:sp>
      <p:sp>
        <p:nvSpPr>
          <p:cNvPr id="5" name="Θέση υποσέλιδου 4">
            <a:extLst>
              <a:ext uri="{FF2B5EF4-FFF2-40B4-BE49-F238E27FC236}">
                <a16:creationId xmlns:a16="http://schemas.microsoft.com/office/drawing/2014/main" id="{D967C787-0FB6-4774-AF01-8ED24DA6CF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7415464-C70A-4F27-9E1C-1DEB10A52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07140-7AE1-4866-8A1C-6212D9A27DCC}" type="slidenum">
              <a:rPr lang="el-GR" smtClean="0"/>
              <a:t>‹#›</a:t>
            </a:fld>
            <a:endParaRPr lang="el-GR"/>
          </a:p>
        </p:txBody>
      </p:sp>
    </p:spTree>
    <p:extLst>
      <p:ext uri="{BB962C8B-B14F-4D97-AF65-F5344CB8AC3E}">
        <p14:creationId xmlns:p14="http://schemas.microsoft.com/office/powerpoint/2010/main" val="303983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Τίτλος 1">
            <a:extLst>
              <a:ext uri="{FF2B5EF4-FFF2-40B4-BE49-F238E27FC236}">
                <a16:creationId xmlns:a16="http://schemas.microsoft.com/office/drawing/2014/main" id="{6808EEC8-D1E5-4D58-9DCE-A3411B0B912D}"/>
              </a:ext>
            </a:extLst>
          </p:cNvPr>
          <p:cNvSpPr>
            <a:spLocks noGrp="1"/>
          </p:cNvSpPr>
          <p:nvPr>
            <p:ph type="ctrTitle"/>
          </p:nvPr>
        </p:nvSpPr>
        <p:spPr>
          <a:xfrm>
            <a:off x="3204642" y="2353641"/>
            <a:ext cx="6297190" cy="2893960"/>
          </a:xfrm>
          <a:noFill/>
        </p:spPr>
        <p:txBody>
          <a:bodyPr anchor="ctr">
            <a:noAutofit/>
          </a:bodyPr>
          <a:lstStyle/>
          <a:p>
            <a:r>
              <a:rPr lang="el-GR" sz="5400">
                <a:solidFill>
                  <a:srgbClr val="080808"/>
                </a:solidFill>
                <a:latin typeface="Arial" panose="020B0604020202020204" pitchFamily="34" charset="0"/>
                <a:cs typeface="Arial" panose="020B0604020202020204" pitchFamily="34" charset="0"/>
              </a:rPr>
              <a:t>Παρουσίαση </a:t>
            </a:r>
            <a:r>
              <a:rPr lang="el-GR" sz="5400" dirty="0">
                <a:solidFill>
                  <a:srgbClr val="080808"/>
                </a:solidFill>
                <a:latin typeface="Arial" panose="020B0604020202020204" pitchFamily="34" charset="0"/>
                <a:cs typeface="Arial" panose="020B0604020202020204" pitchFamily="34" charset="0"/>
              </a:rPr>
              <a:t>γλώσσας</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1578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E1EF415-6568-483B-933B-02EB36BF9A15}"/>
              </a:ext>
            </a:extLst>
          </p:cNvPr>
          <p:cNvSpPr>
            <a:spLocks noGrp="1"/>
          </p:cNvSpPr>
          <p:nvPr>
            <p:ph idx="1"/>
          </p:nvPr>
        </p:nvSpPr>
        <p:spPr>
          <a:xfrm>
            <a:off x="-1" y="0"/>
            <a:ext cx="12126897" cy="6858000"/>
          </a:xfrm>
          <a:solidFill>
            <a:schemeClr val="accent6"/>
          </a:solidFill>
        </p:spPr>
        <p:txBody>
          <a:bodyPr/>
          <a:lstStyle/>
          <a:p>
            <a:pPr marL="0" indent="0">
              <a:buNone/>
            </a:pPr>
            <a:r>
              <a:rPr lang="el-GR" dirty="0"/>
              <a:t>Οι ανόμοιες προτάσεις συνδέονται με υποτακτικούς συνδέσμους με τους οποίους ξεκινούν: </a:t>
            </a:r>
          </a:p>
          <a:p>
            <a:pPr marL="0" indent="0" algn="just">
              <a:buNone/>
            </a:pPr>
            <a:r>
              <a:rPr lang="el-GR" dirty="0"/>
              <a:t>Α) Δευτερεύουσες προτάσεις που </a:t>
            </a:r>
            <a:r>
              <a:rPr lang="el-GR" b="1" dirty="0"/>
              <a:t>συμπληρώνουν το νόημα </a:t>
            </a:r>
            <a:r>
              <a:rPr lang="el-GR" dirty="0"/>
              <a:t>μιας κύριας πρότασης και δίνουν μια </a:t>
            </a:r>
            <a:r>
              <a:rPr lang="el-GR" b="1" dirty="0"/>
              <a:t>πληροφορία</a:t>
            </a:r>
            <a:r>
              <a:rPr lang="el-GR" dirty="0"/>
              <a:t> για τις συνθήκες (</a:t>
            </a:r>
            <a:r>
              <a:rPr lang="el-GR" b="1" dirty="0"/>
              <a:t>αιτία</a:t>
            </a:r>
            <a:r>
              <a:rPr lang="el-GR" dirty="0"/>
              <a:t>, </a:t>
            </a:r>
            <a:r>
              <a:rPr lang="el-GR" b="1" dirty="0"/>
              <a:t>χρόνος</a:t>
            </a:r>
            <a:r>
              <a:rPr lang="el-GR" dirty="0"/>
              <a:t>, </a:t>
            </a:r>
            <a:r>
              <a:rPr lang="el-GR" b="1" dirty="0"/>
              <a:t>σκοπός</a:t>
            </a:r>
            <a:r>
              <a:rPr lang="el-GR" dirty="0"/>
              <a:t>, κ.ά.) στις οποίες πραγματοποιείται η πράξη της κύριας πρότασης </a:t>
            </a:r>
          </a:p>
          <a:p>
            <a:pPr marL="0" indent="0">
              <a:buNone/>
            </a:pPr>
            <a:endParaRPr lang="el-GR" dirty="0"/>
          </a:p>
          <a:p>
            <a:pPr marL="0" indent="0" algn="just">
              <a:buNone/>
            </a:pPr>
            <a:r>
              <a:rPr lang="el-GR" dirty="0"/>
              <a:t>Β) Δευτερεύουσες προτάσεις που </a:t>
            </a:r>
            <a:r>
              <a:rPr lang="el-GR" b="1" dirty="0"/>
              <a:t>συμπληρώνουν το νόημα </a:t>
            </a:r>
            <a:r>
              <a:rPr lang="el-GR" dirty="0"/>
              <a:t>μιας κύριας πρότασης και λειτουργούν ως </a:t>
            </a:r>
            <a:r>
              <a:rPr lang="el-GR" b="1" dirty="0"/>
              <a:t>αντικείμενα</a:t>
            </a:r>
            <a:r>
              <a:rPr lang="el-GR" dirty="0"/>
              <a:t> ή </a:t>
            </a:r>
            <a:r>
              <a:rPr lang="el-GR" b="1" dirty="0"/>
              <a:t>υποκείμενα </a:t>
            </a:r>
            <a:r>
              <a:rPr lang="el-GR" dirty="0"/>
              <a:t>(για απρόσωπο ρήμα) του ρήματος της κύριας πρότασης. </a:t>
            </a:r>
          </a:p>
        </p:txBody>
      </p:sp>
      <p:pic>
        <p:nvPicPr>
          <p:cNvPr id="5" name="Εικόνα 4">
            <a:extLst>
              <a:ext uri="{FF2B5EF4-FFF2-40B4-BE49-F238E27FC236}">
                <a16:creationId xmlns:a16="http://schemas.microsoft.com/office/drawing/2014/main" id="{1C8168F5-394F-4481-8626-C0A564A7F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348" y="3546344"/>
            <a:ext cx="4220737" cy="3311655"/>
          </a:xfrm>
          <a:prstGeom prst="rect">
            <a:avLst/>
          </a:prstGeom>
        </p:spPr>
      </p:pic>
    </p:spTree>
    <p:extLst>
      <p:ext uri="{BB962C8B-B14F-4D97-AF65-F5344CB8AC3E}">
        <p14:creationId xmlns:p14="http://schemas.microsoft.com/office/powerpoint/2010/main" val="425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4">
            <a:extLst>
              <a:ext uri="{FF2B5EF4-FFF2-40B4-BE49-F238E27FC236}">
                <a16:creationId xmlns:a16="http://schemas.microsoft.com/office/drawing/2014/main" id="{480BF6E6-DFCB-446A-8008-0A910449BCA9}"/>
              </a:ext>
            </a:extLst>
          </p:cNvPr>
          <p:cNvGraphicFramePr>
            <a:graphicFrameLocks noGrp="1"/>
          </p:cNvGraphicFramePr>
          <p:nvPr>
            <p:ph idx="1"/>
            <p:extLst>
              <p:ext uri="{D42A27DB-BD31-4B8C-83A1-F6EECF244321}">
                <p14:modId xmlns:p14="http://schemas.microsoft.com/office/powerpoint/2010/main" val="3754671524"/>
              </p:ext>
            </p:extLst>
          </p:nvPr>
        </p:nvGraphicFramePr>
        <p:xfrm>
          <a:off x="0" y="568171"/>
          <a:ext cx="12192000" cy="704981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600286441"/>
                    </a:ext>
                  </a:extLst>
                </a:gridCol>
                <a:gridCol w="6096000">
                  <a:extLst>
                    <a:ext uri="{9D8B030D-6E8A-4147-A177-3AD203B41FA5}">
                      <a16:colId xmlns:a16="http://schemas.microsoft.com/office/drawing/2014/main" val="2278721618"/>
                    </a:ext>
                  </a:extLst>
                </a:gridCol>
              </a:tblGrid>
              <a:tr h="984299">
                <a:tc>
                  <a:txBody>
                    <a:bodyPr/>
                    <a:lstStyle/>
                    <a:p>
                      <a:r>
                        <a:rPr lang="el-GR" sz="2800" dirty="0">
                          <a:latin typeface="Arial" panose="020B0604020202020204" pitchFamily="34" charset="0"/>
                          <a:cs typeface="Arial" panose="020B0604020202020204" pitchFamily="34" charset="0"/>
                        </a:rPr>
                        <a:t>Οι προτάσεις αυτές είναι οι:</a:t>
                      </a:r>
                    </a:p>
                  </a:txBody>
                  <a:tcPr/>
                </a:tc>
                <a:tc>
                  <a:txBody>
                    <a:bodyPr/>
                    <a:lstStyle/>
                    <a:p>
                      <a:r>
                        <a:rPr lang="el-GR" sz="2800" dirty="0">
                          <a:latin typeface="Arial" panose="020B0604020202020204" pitchFamily="34" charset="0"/>
                          <a:cs typeface="Arial" panose="020B0604020202020204" pitchFamily="34" charset="0"/>
                        </a:rPr>
                        <a:t>Παραδείγματα</a:t>
                      </a:r>
                    </a:p>
                  </a:txBody>
                  <a:tcPr/>
                </a:tc>
                <a:extLst>
                  <a:ext uri="{0D108BD9-81ED-4DB2-BD59-A6C34878D82A}">
                    <a16:rowId xmlns:a16="http://schemas.microsoft.com/office/drawing/2014/main" val="3570294852"/>
                  </a:ext>
                </a:extLst>
              </a:tr>
              <a:tr h="1664613">
                <a:tc>
                  <a:txBody>
                    <a:bodyPr/>
                    <a:lstStyle/>
                    <a:p>
                      <a:r>
                        <a:rPr lang="el-GR" sz="2400" b="1" dirty="0">
                          <a:latin typeface="Arial" panose="020B0604020202020204" pitchFamily="34" charset="0"/>
                          <a:cs typeface="Arial" panose="020B0604020202020204" pitchFamily="34" charset="0"/>
                        </a:rPr>
                        <a:t>Αιτιολογικές</a:t>
                      </a:r>
                    </a:p>
                    <a:p>
                      <a:r>
                        <a:rPr lang="el-GR" sz="2400" dirty="0">
                          <a:latin typeface="Arial" panose="020B0604020202020204" pitchFamily="34" charset="0"/>
                          <a:cs typeface="Arial" panose="020B0604020202020204" pitchFamily="34" charset="0"/>
                        </a:rPr>
                        <a:t>Ξεκινούν με τους αιτιολογικούς συνδέσμους </a:t>
                      </a:r>
                      <a:r>
                        <a:rPr lang="el-GR" sz="2400" b="1" i="1" dirty="0">
                          <a:latin typeface="Arial" panose="020B0604020202020204" pitchFamily="34" charset="0"/>
                          <a:cs typeface="Arial" panose="020B0604020202020204" pitchFamily="34" charset="0"/>
                        </a:rPr>
                        <a:t>γιατί, επειδή, αφού, διότι, μια και</a:t>
                      </a:r>
                    </a:p>
                  </a:txBody>
                  <a:tcPr/>
                </a:tc>
                <a:tc>
                  <a:txBody>
                    <a:bodyPr/>
                    <a:lstStyle/>
                    <a:p>
                      <a:r>
                        <a:rPr lang="el-GR" sz="2800" dirty="0"/>
                        <a:t>[Στενοχωρήθηκα], (επειδή έφυγαν). </a:t>
                      </a:r>
                    </a:p>
                    <a:p>
                      <a:r>
                        <a:rPr lang="el-GR" sz="2800" dirty="0"/>
                        <a:t>                                    δευτερεύουσα </a:t>
                      </a:r>
                    </a:p>
                    <a:p>
                      <a:r>
                        <a:rPr lang="el-GR" sz="2800" dirty="0"/>
                        <a:t>                                     </a:t>
                      </a:r>
                      <a:r>
                        <a:rPr lang="el-GR" sz="2800" b="1" dirty="0"/>
                        <a:t>αιτιολογική</a:t>
                      </a:r>
                    </a:p>
                    <a:p>
                      <a:r>
                        <a:rPr lang="el-GR" sz="2800" dirty="0"/>
                        <a:t>          Φανερώνει την </a:t>
                      </a:r>
                      <a:r>
                        <a:rPr lang="el-GR" sz="2800" b="1" dirty="0"/>
                        <a:t>αιτία</a:t>
                      </a:r>
                      <a:r>
                        <a:rPr lang="el-GR" sz="2800" dirty="0"/>
                        <a:t> για την οποία </a:t>
                      </a:r>
                    </a:p>
                    <a:p>
                      <a:r>
                        <a:rPr lang="el-GR" sz="2800" dirty="0"/>
                        <a:t>      γίνεται η πράξη της κύριας πρότασης</a:t>
                      </a:r>
                    </a:p>
                  </a:txBody>
                  <a:tcPr/>
                </a:tc>
                <a:extLst>
                  <a:ext uri="{0D108BD9-81ED-4DB2-BD59-A6C34878D82A}">
                    <a16:rowId xmlns:a16="http://schemas.microsoft.com/office/drawing/2014/main" val="917852308"/>
                  </a:ext>
                </a:extLst>
              </a:tr>
              <a:tr h="984299">
                <a:tc>
                  <a:txBody>
                    <a:bodyPr/>
                    <a:lstStyle/>
                    <a:p>
                      <a:r>
                        <a:rPr lang="el-GR" sz="2400" b="1" dirty="0">
                          <a:latin typeface="Arial" panose="020B0604020202020204" pitchFamily="34" charset="0"/>
                          <a:cs typeface="Arial" panose="020B0604020202020204" pitchFamily="34" charset="0"/>
                        </a:rPr>
                        <a:t>Τελικές</a:t>
                      </a:r>
                    </a:p>
                    <a:p>
                      <a:r>
                        <a:rPr lang="el-GR" sz="2400" dirty="0">
                          <a:latin typeface="Arial" panose="020B0604020202020204" pitchFamily="34" charset="0"/>
                          <a:cs typeface="Arial" panose="020B0604020202020204" pitchFamily="34" charset="0"/>
                        </a:rPr>
                        <a:t>Ξεκινούν με τους τελικούς συνδέσμους </a:t>
                      </a:r>
                      <a:r>
                        <a:rPr lang="el-GR" sz="2400" b="1" i="1" dirty="0">
                          <a:latin typeface="Arial" panose="020B0604020202020204" pitchFamily="34" charset="0"/>
                          <a:cs typeface="Arial" panose="020B0604020202020204" pitchFamily="34" charset="0"/>
                        </a:rPr>
                        <a:t>να</a:t>
                      </a:r>
                      <a:r>
                        <a:rPr lang="el-GR" sz="2400" i="1" dirty="0">
                          <a:latin typeface="Arial" panose="020B0604020202020204" pitchFamily="34" charset="0"/>
                          <a:cs typeface="Arial" panose="020B0604020202020204" pitchFamily="34" charset="0"/>
                        </a:rPr>
                        <a:t>, </a:t>
                      </a:r>
                      <a:r>
                        <a:rPr lang="el-GR" sz="2400" b="1" i="1" dirty="0">
                          <a:latin typeface="Arial" panose="020B0604020202020204" pitchFamily="34" charset="0"/>
                          <a:cs typeface="Arial" panose="020B0604020202020204" pitchFamily="34" charset="0"/>
                        </a:rPr>
                        <a:t>για να </a:t>
                      </a:r>
                    </a:p>
                  </a:txBody>
                  <a:tcPr/>
                </a:tc>
                <a:tc>
                  <a:txBody>
                    <a:bodyPr/>
                    <a:lstStyle/>
                    <a:p>
                      <a:r>
                        <a:rPr lang="el-GR" sz="2400" dirty="0">
                          <a:latin typeface="Arial" panose="020B0604020202020204" pitchFamily="34" charset="0"/>
                          <a:cs typeface="Arial" panose="020B0604020202020204" pitchFamily="34" charset="0"/>
                        </a:rPr>
                        <a:t>[Ετοιμάστηκα], (για να πάω στην κατασκήνωση). </a:t>
                      </a:r>
                    </a:p>
                    <a:p>
                      <a:r>
                        <a:rPr lang="el-GR" sz="2400" dirty="0">
                          <a:latin typeface="Arial" panose="020B0604020202020204" pitchFamily="34" charset="0"/>
                          <a:cs typeface="Arial" panose="020B0604020202020204" pitchFamily="34" charset="0"/>
                        </a:rPr>
                        <a:t>                             δευτερεύουσα </a:t>
                      </a:r>
                      <a:r>
                        <a:rPr lang="el-GR" sz="2400" b="1" dirty="0">
                          <a:latin typeface="Arial" panose="020B0604020202020204" pitchFamily="34" charset="0"/>
                          <a:cs typeface="Arial" panose="020B0604020202020204" pitchFamily="34" charset="0"/>
                        </a:rPr>
                        <a:t>τελική</a:t>
                      </a:r>
                    </a:p>
                    <a:p>
                      <a:r>
                        <a:rPr lang="el-GR" sz="2400" dirty="0">
                          <a:latin typeface="Arial" panose="020B0604020202020204" pitchFamily="34" charset="0"/>
                          <a:cs typeface="Arial" panose="020B0604020202020204" pitchFamily="34" charset="0"/>
                        </a:rPr>
                        <a:t>             Φανερώνει τον </a:t>
                      </a:r>
                      <a:r>
                        <a:rPr lang="el-GR" sz="2400" b="1" dirty="0">
                          <a:latin typeface="Arial" panose="020B0604020202020204" pitchFamily="34" charset="0"/>
                          <a:cs typeface="Arial" panose="020B0604020202020204" pitchFamily="34" charset="0"/>
                        </a:rPr>
                        <a:t>σκοπό</a:t>
                      </a:r>
                      <a:r>
                        <a:rPr lang="el-GR" sz="2400" dirty="0">
                          <a:latin typeface="Arial" panose="020B0604020202020204" pitchFamily="34" charset="0"/>
                          <a:cs typeface="Arial" panose="020B0604020202020204" pitchFamily="34" charset="0"/>
                        </a:rPr>
                        <a:t> για τον οποίο γίνεται η πράξη της κύριας πρότασης</a:t>
                      </a:r>
                    </a:p>
                  </a:txBody>
                  <a:tcPr/>
                </a:tc>
                <a:extLst>
                  <a:ext uri="{0D108BD9-81ED-4DB2-BD59-A6C34878D82A}">
                    <a16:rowId xmlns:a16="http://schemas.microsoft.com/office/drawing/2014/main" val="2084618052"/>
                  </a:ext>
                </a:extLst>
              </a:tr>
              <a:tr h="984299">
                <a:tc>
                  <a:txBody>
                    <a:bodyPr/>
                    <a:lstStyle/>
                    <a:p>
                      <a:r>
                        <a:rPr lang="el-GR" sz="2400" b="1" dirty="0">
                          <a:latin typeface="Arial" panose="020B0604020202020204" pitchFamily="34" charset="0"/>
                          <a:cs typeface="Arial" panose="020B0604020202020204" pitchFamily="34" charset="0"/>
                        </a:rPr>
                        <a:t>Αποτελεσματικές</a:t>
                      </a:r>
                    </a:p>
                    <a:p>
                      <a:r>
                        <a:rPr lang="el-GR" sz="2400" dirty="0">
                          <a:latin typeface="Arial" panose="020B0604020202020204" pitchFamily="34" charset="0"/>
                          <a:cs typeface="Arial" panose="020B0604020202020204" pitchFamily="34" charset="0"/>
                        </a:rPr>
                        <a:t>Ξεκινούν με τους αποτελεσματικούς συνδέσμους </a:t>
                      </a:r>
                      <a:r>
                        <a:rPr lang="el-GR" sz="2400" b="1" i="1" dirty="0">
                          <a:latin typeface="Arial" panose="020B0604020202020204" pitchFamily="34" charset="0"/>
                          <a:cs typeface="Arial" panose="020B0604020202020204" pitchFamily="34" charset="0"/>
                        </a:rPr>
                        <a:t>ώστε</a:t>
                      </a:r>
                      <a:r>
                        <a:rPr lang="el-GR" sz="2400" b="1" dirty="0">
                          <a:latin typeface="Arial" panose="020B0604020202020204" pitchFamily="34" charset="0"/>
                          <a:cs typeface="Arial" panose="020B0604020202020204" pitchFamily="34" charset="0"/>
                        </a:rPr>
                        <a:t>, </a:t>
                      </a:r>
                      <a:r>
                        <a:rPr lang="el-GR" sz="2400" b="1" i="1" dirty="0">
                          <a:latin typeface="Arial" panose="020B0604020202020204" pitchFamily="34" charset="0"/>
                          <a:cs typeface="Arial" panose="020B0604020202020204" pitchFamily="34" charset="0"/>
                        </a:rPr>
                        <a:t>που</a:t>
                      </a:r>
                    </a:p>
                  </a:txBody>
                  <a:tcPr/>
                </a:tc>
                <a:tc>
                  <a:txBody>
                    <a:bodyPr/>
                    <a:lstStyle/>
                    <a:p>
                      <a:r>
                        <a:rPr lang="el-GR" sz="2400" dirty="0">
                          <a:latin typeface="Arial" panose="020B0604020202020204" pitchFamily="34" charset="0"/>
                          <a:cs typeface="Arial" panose="020B0604020202020204" pitchFamily="34" charset="0"/>
                        </a:rPr>
                        <a:t>[Αργήσαμε], (ώστε χάσαμε την πτήση μας).</a:t>
                      </a:r>
                    </a:p>
                    <a:p>
                      <a:r>
                        <a:rPr lang="el-GR" sz="2400" dirty="0">
                          <a:latin typeface="Arial" panose="020B0604020202020204" pitchFamily="34" charset="0"/>
                          <a:cs typeface="Arial" panose="020B0604020202020204" pitchFamily="34" charset="0"/>
                        </a:rPr>
                        <a:t>                 δευτερεύουσα </a:t>
                      </a:r>
                      <a:r>
                        <a:rPr lang="el-GR" sz="2400" b="1" dirty="0">
                          <a:latin typeface="Arial" panose="020B0604020202020204" pitchFamily="34" charset="0"/>
                          <a:cs typeface="Arial" panose="020B0604020202020204" pitchFamily="34" charset="0"/>
                        </a:rPr>
                        <a:t>αποτελεσματική</a:t>
                      </a:r>
                    </a:p>
                    <a:p>
                      <a:r>
                        <a:rPr lang="el-GR" sz="2400" b="0" dirty="0">
                          <a:latin typeface="Arial" panose="020B0604020202020204" pitchFamily="34" charset="0"/>
                          <a:cs typeface="Arial" panose="020B0604020202020204" pitchFamily="34" charset="0"/>
                        </a:rPr>
                        <a:t>Φανερώνει ποιο ήταν το </a:t>
                      </a:r>
                      <a:r>
                        <a:rPr lang="el-GR" sz="2400" b="1" dirty="0">
                          <a:latin typeface="Arial" panose="020B0604020202020204" pitchFamily="34" charset="0"/>
                          <a:cs typeface="Arial" panose="020B0604020202020204" pitchFamily="34" charset="0"/>
                        </a:rPr>
                        <a:t>αποτέλεσμα</a:t>
                      </a:r>
                      <a:r>
                        <a:rPr lang="el-GR" sz="2400" b="0" dirty="0">
                          <a:latin typeface="Arial" panose="020B0604020202020204" pitchFamily="34" charset="0"/>
                          <a:cs typeface="Arial" panose="020B0604020202020204" pitchFamily="34" charset="0"/>
                        </a:rPr>
                        <a:t> της πράξης της κύριας πρότασης. </a:t>
                      </a:r>
                    </a:p>
                    <a:p>
                      <a:r>
                        <a:rPr lang="el-GR" sz="24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098528413"/>
                  </a:ext>
                </a:extLst>
              </a:tr>
            </a:tbl>
          </a:graphicData>
        </a:graphic>
      </p:graphicFrame>
      <p:sp>
        <p:nvSpPr>
          <p:cNvPr id="5" name="TextBox 4">
            <a:extLst>
              <a:ext uri="{FF2B5EF4-FFF2-40B4-BE49-F238E27FC236}">
                <a16:creationId xmlns:a16="http://schemas.microsoft.com/office/drawing/2014/main" id="{5F2AE905-4926-4D63-98BC-2DF62A0EB450}"/>
              </a:ext>
            </a:extLst>
          </p:cNvPr>
          <p:cNvSpPr txBox="1"/>
          <p:nvPr/>
        </p:nvSpPr>
        <p:spPr>
          <a:xfrm>
            <a:off x="124287" y="150920"/>
            <a:ext cx="7776839" cy="523220"/>
          </a:xfrm>
          <a:prstGeom prst="rect">
            <a:avLst/>
          </a:prstGeom>
          <a:noFill/>
        </p:spPr>
        <p:txBody>
          <a:bodyPr wrap="square" rtlCol="0">
            <a:spAutoFit/>
          </a:bodyPr>
          <a:lstStyle/>
          <a:p>
            <a:r>
              <a:rPr lang="el-GR" sz="2800" dirty="0">
                <a:latin typeface="Arial" panose="020B0604020202020204" pitchFamily="34" charset="0"/>
                <a:cs typeface="Arial" panose="020B0604020202020204" pitchFamily="34" charset="0"/>
              </a:rPr>
              <a:t>Σήμερα θα ασχοληθούμε με τις επιρρηματικές</a:t>
            </a:r>
          </a:p>
        </p:txBody>
      </p:sp>
      <p:sp>
        <p:nvSpPr>
          <p:cNvPr id="6" name="Βέλος: Επάνω 5">
            <a:extLst>
              <a:ext uri="{FF2B5EF4-FFF2-40B4-BE49-F238E27FC236}">
                <a16:creationId xmlns:a16="http://schemas.microsoft.com/office/drawing/2014/main" id="{83147613-C64A-41D9-B08A-47E0E0D275A6}"/>
              </a:ext>
            </a:extLst>
          </p:cNvPr>
          <p:cNvSpPr/>
          <p:nvPr/>
        </p:nvSpPr>
        <p:spPr>
          <a:xfrm>
            <a:off x="9938360" y="1943469"/>
            <a:ext cx="248574" cy="248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Επάνω 6">
            <a:extLst>
              <a:ext uri="{FF2B5EF4-FFF2-40B4-BE49-F238E27FC236}">
                <a16:creationId xmlns:a16="http://schemas.microsoft.com/office/drawing/2014/main" id="{05E5C7F9-997B-42B7-9BC0-01CC73F6F7A3}"/>
              </a:ext>
            </a:extLst>
          </p:cNvPr>
          <p:cNvSpPr/>
          <p:nvPr/>
        </p:nvSpPr>
        <p:spPr>
          <a:xfrm>
            <a:off x="9243134" y="4244628"/>
            <a:ext cx="248574" cy="248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622C108C-BD20-47D0-B9A7-7FC37F9FD064}"/>
              </a:ext>
            </a:extLst>
          </p:cNvPr>
          <p:cNvSpPr/>
          <p:nvPr/>
        </p:nvSpPr>
        <p:spPr>
          <a:xfrm>
            <a:off x="8975324" y="1535096"/>
            <a:ext cx="1029810" cy="53266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063E65BE-C159-454E-B65E-1AC1ED7CCDE8}"/>
              </a:ext>
            </a:extLst>
          </p:cNvPr>
          <p:cNvSpPr/>
          <p:nvPr/>
        </p:nvSpPr>
        <p:spPr>
          <a:xfrm>
            <a:off x="8323674" y="3840122"/>
            <a:ext cx="875071" cy="404506"/>
          </a:xfrm>
          <a:prstGeom prst="ellipse">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Επάνω 9">
            <a:extLst>
              <a:ext uri="{FF2B5EF4-FFF2-40B4-BE49-F238E27FC236}">
                <a16:creationId xmlns:a16="http://schemas.microsoft.com/office/drawing/2014/main" id="{E147AC0B-2255-43C6-9DB3-68BC43CF4EC9}"/>
              </a:ext>
            </a:extLst>
          </p:cNvPr>
          <p:cNvSpPr/>
          <p:nvPr/>
        </p:nvSpPr>
        <p:spPr>
          <a:xfrm>
            <a:off x="9118847" y="6041254"/>
            <a:ext cx="248574" cy="248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D0E98839-86C2-46B0-9586-F65B69A57133}"/>
              </a:ext>
            </a:extLst>
          </p:cNvPr>
          <p:cNvSpPr/>
          <p:nvPr/>
        </p:nvSpPr>
        <p:spPr>
          <a:xfrm>
            <a:off x="7901126" y="5729056"/>
            <a:ext cx="875071" cy="404506"/>
          </a:xfrm>
          <a:prstGeom prst="ellipse">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9402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Πίνακας 7">
            <a:extLst>
              <a:ext uri="{FF2B5EF4-FFF2-40B4-BE49-F238E27FC236}">
                <a16:creationId xmlns:a16="http://schemas.microsoft.com/office/drawing/2014/main" id="{7096D4BE-9AE7-4918-9520-E590234BF995}"/>
              </a:ext>
            </a:extLst>
          </p:cNvPr>
          <p:cNvGraphicFramePr>
            <a:graphicFrameLocks noGrp="1"/>
          </p:cNvGraphicFramePr>
          <p:nvPr>
            <p:ph idx="1"/>
            <p:extLst>
              <p:ext uri="{D42A27DB-BD31-4B8C-83A1-F6EECF244321}">
                <p14:modId xmlns:p14="http://schemas.microsoft.com/office/powerpoint/2010/main" val="544259749"/>
              </p:ext>
            </p:extLst>
          </p:nvPr>
        </p:nvGraphicFramePr>
        <p:xfrm>
          <a:off x="-1" y="0"/>
          <a:ext cx="12118020" cy="7040880"/>
        </p:xfrm>
        <a:graphic>
          <a:graphicData uri="http://schemas.openxmlformats.org/drawingml/2006/table">
            <a:tbl>
              <a:tblPr firstRow="1" bandRow="1">
                <a:tableStyleId>{5C22544A-7EE6-4342-B048-85BDC9FD1C3A}</a:tableStyleId>
              </a:tblPr>
              <a:tblGrid>
                <a:gridCol w="6059010">
                  <a:extLst>
                    <a:ext uri="{9D8B030D-6E8A-4147-A177-3AD203B41FA5}">
                      <a16:colId xmlns:a16="http://schemas.microsoft.com/office/drawing/2014/main" val="694173064"/>
                    </a:ext>
                  </a:extLst>
                </a:gridCol>
                <a:gridCol w="6059010">
                  <a:extLst>
                    <a:ext uri="{9D8B030D-6E8A-4147-A177-3AD203B41FA5}">
                      <a16:colId xmlns:a16="http://schemas.microsoft.com/office/drawing/2014/main" val="3275593422"/>
                    </a:ext>
                  </a:extLst>
                </a:gridCol>
              </a:tblGrid>
              <a:tr h="452761">
                <a:tc>
                  <a:txBody>
                    <a:bodyPr/>
                    <a:lstStyle/>
                    <a:p>
                      <a:r>
                        <a:rPr lang="el-GR" sz="2400" dirty="0">
                          <a:latin typeface="Arial" panose="020B0604020202020204" pitchFamily="34" charset="0"/>
                          <a:cs typeface="Arial" panose="020B0604020202020204" pitchFamily="34" charset="0"/>
                        </a:rPr>
                        <a:t>Οι προτάσεις αυτές είναι:</a:t>
                      </a:r>
                    </a:p>
                  </a:txBody>
                  <a:tcPr/>
                </a:tc>
                <a:tc>
                  <a:txBody>
                    <a:bodyPr/>
                    <a:lstStyle/>
                    <a:p>
                      <a:r>
                        <a:rPr lang="el-GR" sz="2400" dirty="0">
                          <a:latin typeface="Arial" panose="020B0604020202020204" pitchFamily="34" charset="0"/>
                          <a:cs typeface="Arial" panose="020B0604020202020204" pitchFamily="34" charset="0"/>
                        </a:rPr>
                        <a:t>Παραδείγματα</a:t>
                      </a:r>
                    </a:p>
                  </a:txBody>
                  <a:tcPr/>
                </a:tc>
                <a:extLst>
                  <a:ext uri="{0D108BD9-81ED-4DB2-BD59-A6C34878D82A}">
                    <a16:rowId xmlns:a16="http://schemas.microsoft.com/office/drawing/2014/main" val="1493413934"/>
                  </a:ext>
                </a:extLst>
              </a:tr>
              <a:tr h="1714500">
                <a:tc>
                  <a:txBody>
                    <a:bodyPr/>
                    <a:lstStyle/>
                    <a:p>
                      <a:r>
                        <a:rPr lang="el-GR" sz="2400" b="1" dirty="0">
                          <a:latin typeface="Arial" panose="020B0604020202020204" pitchFamily="34" charset="0"/>
                          <a:cs typeface="Arial" panose="020B0604020202020204" pitchFamily="34" charset="0"/>
                        </a:rPr>
                        <a:t>Υποθετικές</a:t>
                      </a:r>
                      <a:r>
                        <a:rPr lang="el-GR" sz="2400" dirty="0">
                          <a:latin typeface="Arial" panose="020B0604020202020204" pitchFamily="34" charset="0"/>
                          <a:cs typeface="Arial" panose="020B0604020202020204" pitchFamily="34" charset="0"/>
                        </a:rPr>
                        <a:t> </a:t>
                      </a:r>
                    </a:p>
                    <a:p>
                      <a:r>
                        <a:rPr lang="el-GR" sz="2400" dirty="0">
                          <a:latin typeface="Arial" panose="020B0604020202020204" pitchFamily="34" charset="0"/>
                          <a:cs typeface="Arial" panose="020B0604020202020204" pitchFamily="34" charset="0"/>
                        </a:rPr>
                        <a:t>Ξεκινούν με τους υποθετικούς συνδέσμους </a:t>
                      </a:r>
                      <a:r>
                        <a:rPr lang="el-GR" sz="2400" b="1" i="1" dirty="0">
                          <a:latin typeface="Arial" panose="020B0604020202020204" pitchFamily="34" charset="0"/>
                          <a:cs typeface="Arial" panose="020B0604020202020204" pitchFamily="34" charset="0"/>
                        </a:rPr>
                        <a:t>αν, εάν</a:t>
                      </a:r>
                    </a:p>
                  </a:txBody>
                  <a:tcPr/>
                </a:tc>
                <a:tc>
                  <a:txBody>
                    <a:bodyPr/>
                    <a:lstStyle/>
                    <a:p>
                      <a:r>
                        <a:rPr lang="el-GR" sz="2400" dirty="0">
                          <a:latin typeface="Arial" panose="020B0604020202020204" pitchFamily="34" charset="0"/>
                          <a:cs typeface="Arial" panose="020B0604020202020204" pitchFamily="34" charset="0"/>
                        </a:rPr>
                        <a:t>(Αν δεν έρθεις), [θα στενοχωρηθώ]. </a:t>
                      </a:r>
                    </a:p>
                    <a:p>
                      <a:r>
                        <a:rPr lang="el-GR" sz="2400" dirty="0">
                          <a:latin typeface="Arial" panose="020B0604020202020204" pitchFamily="34" charset="0"/>
                          <a:cs typeface="Arial" panose="020B0604020202020204" pitchFamily="34" charset="0"/>
                        </a:rPr>
                        <a:t>   </a:t>
                      </a:r>
                    </a:p>
                    <a:p>
                      <a:r>
                        <a:rPr lang="el-GR" sz="2400" dirty="0">
                          <a:latin typeface="Arial" panose="020B0604020202020204" pitchFamily="34" charset="0"/>
                          <a:cs typeface="Arial" panose="020B0604020202020204" pitchFamily="34" charset="0"/>
                        </a:rPr>
                        <a:t>Δευτερεύουσα </a:t>
                      </a:r>
                      <a:r>
                        <a:rPr lang="el-GR" sz="2400" b="1" dirty="0">
                          <a:latin typeface="Arial" panose="020B0604020202020204" pitchFamily="34" charset="0"/>
                          <a:cs typeface="Arial" panose="020B0604020202020204" pitchFamily="34" charset="0"/>
                        </a:rPr>
                        <a:t>υποθετική</a:t>
                      </a:r>
                    </a:p>
                    <a:p>
                      <a:r>
                        <a:rPr lang="el-GR" sz="2400" dirty="0">
                          <a:latin typeface="Arial" panose="020B0604020202020204" pitchFamily="34" charset="0"/>
                          <a:cs typeface="Arial" panose="020B0604020202020204" pitchFamily="34" charset="0"/>
                        </a:rPr>
                        <a:t>Φανερώνει </a:t>
                      </a:r>
                      <a:r>
                        <a:rPr lang="el-GR" sz="2400" b="1" dirty="0">
                          <a:latin typeface="Arial" panose="020B0604020202020204" pitchFamily="34" charset="0"/>
                          <a:cs typeface="Arial" panose="020B0604020202020204" pitchFamily="34" charset="0"/>
                        </a:rPr>
                        <a:t>αυτό που πρέπει να ισχύει</a:t>
                      </a:r>
                      <a:r>
                        <a:rPr lang="el-GR" sz="2400" dirty="0">
                          <a:latin typeface="Arial" panose="020B0604020202020204" pitchFamily="34" charset="0"/>
                          <a:cs typeface="Arial" panose="020B0604020202020204" pitchFamily="34" charset="0"/>
                        </a:rPr>
                        <a:t>, για να πραγματοποιηθεί η πράξη της κύριας πρότασης.</a:t>
                      </a:r>
                    </a:p>
                  </a:txBody>
                  <a:tcPr/>
                </a:tc>
                <a:extLst>
                  <a:ext uri="{0D108BD9-81ED-4DB2-BD59-A6C34878D82A}">
                    <a16:rowId xmlns:a16="http://schemas.microsoft.com/office/drawing/2014/main" val="1016812944"/>
                  </a:ext>
                </a:extLst>
              </a:tr>
              <a:tr h="1714500">
                <a:tc>
                  <a:txBody>
                    <a:bodyPr/>
                    <a:lstStyle/>
                    <a:p>
                      <a:r>
                        <a:rPr lang="el-GR" sz="2400" b="1" dirty="0">
                          <a:latin typeface="Arial" panose="020B0604020202020204" pitchFamily="34" charset="0"/>
                          <a:cs typeface="Arial" panose="020B0604020202020204" pitchFamily="34" charset="0"/>
                        </a:rPr>
                        <a:t>Εναντιωματικές-παραχωρητικές</a:t>
                      </a:r>
                    </a:p>
                    <a:p>
                      <a:r>
                        <a:rPr lang="el-GR" sz="2400" dirty="0">
                          <a:latin typeface="Arial" panose="020B0604020202020204" pitchFamily="34" charset="0"/>
                          <a:cs typeface="Arial" panose="020B0604020202020204" pitchFamily="34" charset="0"/>
                        </a:rPr>
                        <a:t>Ξεκινούν με τους εναντιωματικούς – παραχωρητικούς </a:t>
                      </a:r>
                      <a:r>
                        <a:rPr lang="el-GR" sz="2400" b="0" dirty="0">
                          <a:latin typeface="Arial" panose="020B0604020202020204" pitchFamily="34" charset="0"/>
                          <a:cs typeface="Arial" panose="020B0604020202020204" pitchFamily="34" charset="0"/>
                        </a:rPr>
                        <a:t>συνδέσμους</a:t>
                      </a:r>
                      <a:r>
                        <a:rPr lang="el-GR" sz="2400" b="1" dirty="0">
                          <a:latin typeface="Arial" panose="020B0604020202020204" pitchFamily="34" charset="0"/>
                          <a:cs typeface="Arial" panose="020B0604020202020204" pitchFamily="34" charset="0"/>
                        </a:rPr>
                        <a:t>  </a:t>
                      </a:r>
                      <a:r>
                        <a:rPr lang="el-GR" sz="2400" b="1" i="1" dirty="0">
                          <a:latin typeface="Arial" panose="020B0604020202020204" pitchFamily="34" charset="0"/>
                          <a:cs typeface="Arial" panose="020B0604020202020204" pitchFamily="34" charset="0"/>
                        </a:rPr>
                        <a:t>αν και, ενώ, μολονότι, παρ’ όλο που</a:t>
                      </a:r>
                    </a:p>
                    <a:p>
                      <a:endParaRPr lang="el-GR" dirty="0"/>
                    </a:p>
                    <a:p>
                      <a:endParaRPr lang="el-GR" dirty="0"/>
                    </a:p>
                  </a:txBody>
                  <a:tcPr/>
                </a:tc>
                <a:tc>
                  <a:txBody>
                    <a:bodyPr/>
                    <a:lstStyle/>
                    <a:p>
                      <a:r>
                        <a:rPr lang="el-GR" sz="2400" dirty="0">
                          <a:latin typeface="Arial" panose="020B0604020202020204" pitchFamily="34" charset="0"/>
                          <a:cs typeface="Arial" panose="020B0604020202020204" pitchFamily="34" charset="0"/>
                        </a:rPr>
                        <a:t>[Προλάβαμε την παράσταση], (αν και καθυστερήσαμε). </a:t>
                      </a:r>
                    </a:p>
                    <a:p>
                      <a:r>
                        <a:rPr lang="el-GR" sz="2400" dirty="0">
                          <a:latin typeface="Arial" panose="020B0604020202020204" pitchFamily="34" charset="0"/>
                          <a:cs typeface="Arial" panose="020B0604020202020204" pitchFamily="34" charset="0"/>
                        </a:rPr>
                        <a:t>                    δευτερεύουσα </a:t>
                      </a:r>
                      <a:r>
                        <a:rPr lang="el-GR" sz="2400" b="1" dirty="0">
                          <a:latin typeface="Arial" panose="020B0604020202020204" pitchFamily="34" charset="0"/>
                          <a:cs typeface="Arial" panose="020B0604020202020204" pitchFamily="34" charset="0"/>
                        </a:rPr>
                        <a:t>εναντιωματική</a:t>
                      </a:r>
                    </a:p>
                    <a:p>
                      <a:r>
                        <a:rPr lang="el-GR" sz="2400" dirty="0">
                          <a:latin typeface="Arial" panose="020B0604020202020204" pitchFamily="34" charset="0"/>
                          <a:cs typeface="Arial" panose="020B0604020202020204" pitchFamily="34" charset="0"/>
                        </a:rPr>
                        <a:t>Φανερώνει μια πράξη </a:t>
                      </a:r>
                      <a:r>
                        <a:rPr lang="el-GR" sz="2400" b="1" dirty="0">
                          <a:latin typeface="Arial" panose="020B0604020202020204" pitchFamily="34" charset="0"/>
                          <a:cs typeface="Arial" panose="020B0604020202020204" pitchFamily="34" charset="0"/>
                        </a:rPr>
                        <a:t>αντίθετη</a:t>
                      </a:r>
                      <a:r>
                        <a:rPr lang="el-GR" sz="2400" dirty="0">
                          <a:latin typeface="Arial" panose="020B0604020202020204" pitchFamily="34" charset="0"/>
                          <a:cs typeface="Arial" panose="020B0604020202020204" pitchFamily="34" charset="0"/>
                        </a:rPr>
                        <a:t> από την πράξη που δείχνει το ρήμα της κύριας</a:t>
                      </a:r>
                    </a:p>
                  </a:txBody>
                  <a:tcPr/>
                </a:tc>
                <a:extLst>
                  <a:ext uri="{0D108BD9-81ED-4DB2-BD59-A6C34878D82A}">
                    <a16:rowId xmlns:a16="http://schemas.microsoft.com/office/drawing/2014/main" val="2844152193"/>
                  </a:ext>
                </a:extLst>
              </a:tr>
              <a:tr h="1714500">
                <a:tc>
                  <a:txBody>
                    <a:bodyPr/>
                    <a:lstStyle/>
                    <a:p>
                      <a:r>
                        <a:rPr lang="el-GR" sz="2400" b="1" dirty="0">
                          <a:latin typeface="Arial" panose="020B0604020202020204" pitchFamily="34" charset="0"/>
                          <a:cs typeface="Arial" panose="020B0604020202020204" pitchFamily="34" charset="0"/>
                        </a:rPr>
                        <a:t>Χρονικές</a:t>
                      </a:r>
                      <a:r>
                        <a:rPr lang="el-GR" sz="2400" dirty="0">
                          <a:latin typeface="Arial" panose="020B0604020202020204" pitchFamily="34" charset="0"/>
                          <a:cs typeface="Arial" panose="020B0604020202020204" pitchFamily="34" charset="0"/>
                        </a:rPr>
                        <a:t> </a:t>
                      </a:r>
                    </a:p>
                    <a:p>
                      <a:endParaRPr lang="el-GR" sz="2400" dirty="0">
                        <a:latin typeface="Arial" panose="020B0604020202020204" pitchFamily="34" charset="0"/>
                        <a:cs typeface="Arial" panose="020B0604020202020204" pitchFamily="34" charset="0"/>
                      </a:endParaRPr>
                    </a:p>
                    <a:p>
                      <a:r>
                        <a:rPr lang="el-GR" sz="2400" dirty="0">
                          <a:latin typeface="Arial" panose="020B0604020202020204" pitchFamily="34" charset="0"/>
                          <a:cs typeface="Arial" panose="020B0604020202020204" pitchFamily="34" charset="0"/>
                        </a:rPr>
                        <a:t>Ξεκινούν με τους χρονικούς συνδέσμους </a:t>
                      </a:r>
                      <a:r>
                        <a:rPr lang="el-GR" sz="2400" b="1" i="1" dirty="0">
                          <a:latin typeface="Arial" panose="020B0604020202020204" pitchFamily="34" charset="0"/>
                          <a:cs typeface="Arial" panose="020B0604020202020204" pitchFamily="34" charset="0"/>
                        </a:rPr>
                        <a:t>όταν, καθώς, μόλις, πριν, αφού, προτού, ώσπου, όποτε, άμα </a:t>
                      </a:r>
                    </a:p>
                    <a:p>
                      <a:endParaRPr lang="el-GR" dirty="0"/>
                    </a:p>
                  </a:txBody>
                  <a:tcPr/>
                </a:tc>
                <a:tc>
                  <a:txBody>
                    <a:bodyPr/>
                    <a:lstStyle/>
                    <a:p>
                      <a:r>
                        <a:rPr lang="el-GR" sz="2400" dirty="0">
                          <a:latin typeface="Arial" panose="020B0604020202020204" pitchFamily="34" charset="0"/>
                          <a:cs typeface="Arial" panose="020B0604020202020204" pitchFamily="34" charset="0"/>
                        </a:rPr>
                        <a:t>(Όταν φύγουν), [θα στενοχωρηθώ].</a:t>
                      </a:r>
                    </a:p>
                    <a:p>
                      <a:r>
                        <a:rPr lang="el-GR" sz="2400" dirty="0">
                          <a:latin typeface="Arial" panose="020B0604020202020204" pitchFamily="34" charset="0"/>
                          <a:cs typeface="Arial" panose="020B0604020202020204" pitchFamily="34" charset="0"/>
                        </a:rPr>
                        <a:t> </a:t>
                      </a:r>
                    </a:p>
                    <a:p>
                      <a:r>
                        <a:rPr lang="el-GR" sz="2400" dirty="0">
                          <a:latin typeface="Arial" panose="020B0604020202020204" pitchFamily="34" charset="0"/>
                          <a:cs typeface="Arial" panose="020B0604020202020204" pitchFamily="34" charset="0"/>
                        </a:rPr>
                        <a:t>Δευτερεύουσα </a:t>
                      </a:r>
                      <a:r>
                        <a:rPr lang="el-GR" sz="2400" b="1" dirty="0">
                          <a:latin typeface="Arial" panose="020B0604020202020204" pitchFamily="34" charset="0"/>
                          <a:cs typeface="Arial" panose="020B0604020202020204" pitchFamily="34" charset="0"/>
                        </a:rPr>
                        <a:t>χρονική</a:t>
                      </a:r>
                    </a:p>
                    <a:p>
                      <a:r>
                        <a:rPr lang="el-GR" sz="2400" dirty="0">
                          <a:latin typeface="Arial" panose="020B0604020202020204" pitchFamily="34" charset="0"/>
                          <a:cs typeface="Arial" panose="020B0604020202020204" pitchFamily="34" charset="0"/>
                        </a:rPr>
                        <a:t>Φανερώνει </a:t>
                      </a:r>
                      <a:r>
                        <a:rPr lang="el-GR" sz="2400" b="1" dirty="0">
                          <a:latin typeface="Arial" panose="020B0604020202020204" pitchFamily="34" charset="0"/>
                          <a:cs typeface="Arial" panose="020B0604020202020204" pitchFamily="34" charset="0"/>
                        </a:rPr>
                        <a:t>πότε</a:t>
                      </a:r>
                      <a:r>
                        <a:rPr lang="el-GR" sz="2400" dirty="0">
                          <a:latin typeface="Arial" panose="020B0604020202020204" pitchFamily="34" charset="0"/>
                          <a:cs typeface="Arial" panose="020B0604020202020204" pitchFamily="34" charset="0"/>
                        </a:rPr>
                        <a:t> θα γίνει η πράξη της κύριας πρότασης</a:t>
                      </a:r>
                    </a:p>
                  </a:txBody>
                  <a:tcPr/>
                </a:tc>
                <a:extLst>
                  <a:ext uri="{0D108BD9-81ED-4DB2-BD59-A6C34878D82A}">
                    <a16:rowId xmlns:a16="http://schemas.microsoft.com/office/drawing/2014/main" val="3693135257"/>
                  </a:ext>
                </a:extLst>
              </a:tr>
            </a:tbl>
          </a:graphicData>
        </a:graphic>
      </p:graphicFrame>
      <p:sp>
        <p:nvSpPr>
          <p:cNvPr id="8" name="Βέλος: Επάνω 7">
            <a:extLst>
              <a:ext uri="{FF2B5EF4-FFF2-40B4-BE49-F238E27FC236}">
                <a16:creationId xmlns:a16="http://schemas.microsoft.com/office/drawing/2014/main" id="{C8E25F55-F143-4408-B67F-0413AB1458F2}"/>
              </a:ext>
            </a:extLst>
          </p:cNvPr>
          <p:cNvSpPr/>
          <p:nvPr/>
        </p:nvSpPr>
        <p:spPr>
          <a:xfrm>
            <a:off x="6804543" y="860393"/>
            <a:ext cx="248574" cy="248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βάλ 8">
            <a:extLst>
              <a:ext uri="{FF2B5EF4-FFF2-40B4-BE49-F238E27FC236}">
                <a16:creationId xmlns:a16="http://schemas.microsoft.com/office/drawing/2014/main" id="{A63C3CF8-7013-48EB-B85B-81EE085260A9}"/>
              </a:ext>
            </a:extLst>
          </p:cNvPr>
          <p:cNvSpPr/>
          <p:nvPr/>
        </p:nvSpPr>
        <p:spPr>
          <a:xfrm>
            <a:off x="6267634" y="513423"/>
            <a:ext cx="390617" cy="408373"/>
          </a:xfrm>
          <a:prstGeom prst="ellipse">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Επάνω 9">
            <a:extLst>
              <a:ext uri="{FF2B5EF4-FFF2-40B4-BE49-F238E27FC236}">
                <a16:creationId xmlns:a16="http://schemas.microsoft.com/office/drawing/2014/main" id="{65BAAA7F-3BF5-44A3-BEB4-A85B9B9EA5FA}"/>
              </a:ext>
            </a:extLst>
          </p:cNvPr>
          <p:cNvSpPr/>
          <p:nvPr/>
        </p:nvSpPr>
        <p:spPr>
          <a:xfrm>
            <a:off x="10634208" y="3180425"/>
            <a:ext cx="248574" cy="248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7A7D93B5-2632-4854-A321-A8A0ED8720AB}"/>
              </a:ext>
            </a:extLst>
          </p:cNvPr>
          <p:cNvSpPr/>
          <p:nvPr/>
        </p:nvSpPr>
        <p:spPr>
          <a:xfrm>
            <a:off x="10314039" y="2743200"/>
            <a:ext cx="835742" cy="437225"/>
          </a:xfrm>
          <a:prstGeom prst="ellipse">
            <a:avLst/>
          </a:prstGeom>
          <a:noFill/>
          <a:ln w="539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Βέλος: Επάνω 11">
            <a:extLst>
              <a:ext uri="{FF2B5EF4-FFF2-40B4-BE49-F238E27FC236}">
                <a16:creationId xmlns:a16="http://schemas.microsoft.com/office/drawing/2014/main" id="{D1B32F71-F18B-4FD1-8D70-0A870DD10669}"/>
              </a:ext>
            </a:extLst>
          </p:cNvPr>
          <p:cNvSpPr/>
          <p:nvPr/>
        </p:nvSpPr>
        <p:spPr>
          <a:xfrm>
            <a:off x="6462942" y="5309109"/>
            <a:ext cx="248574" cy="248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5033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024CA3-E0D3-439C-B28B-3B4B6A77C2E6}"/>
              </a:ext>
            </a:extLst>
          </p:cNvPr>
          <p:cNvSpPr>
            <a:spLocks noGrp="1"/>
          </p:cNvSpPr>
          <p:nvPr>
            <p:ph type="title"/>
          </p:nvPr>
        </p:nvSpPr>
        <p:spPr/>
        <p:txBody>
          <a:bodyPr>
            <a:noAutofit/>
          </a:bodyPr>
          <a:lstStyle/>
          <a:p>
            <a:r>
              <a:rPr lang="el-GR" sz="2000" b="1" dirty="0">
                <a:effectLst/>
                <a:latin typeface="Arial" panose="020B0604020202020204" pitchFamily="34" charset="0"/>
                <a:ea typeface="Calibri" panose="020F0502020204030204" pitchFamily="34" charset="0"/>
                <a:cs typeface="Times New Roman" panose="02020603050405020304" pitchFamily="18" charset="0"/>
              </a:rPr>
              <a:t>Να αναγνωρίσετε αν οι προτάσεις είναι κύριες ή δευτερεύουσες. Αν είναι δευτερεύουσες τι είδους είναι και να αναγνωρίσετε το είδος της σύνδεσης(παρατακτική σύνδεση, υποτακτική σύνδεση ή ασύνδετο σχήμα) (Θυμάμαι: Όσα είναι τα ρήματα που έχω, τόσες είναι και οι προτάσεις μου).</a:t>
            </a:r>
            <a:endParaRPr lang="el-GR" sz="2000" dirty="0"/>
          </a:p>
        </p:txBody>
      </p:sp>
      <p:sp>
        <p:nvSpPr>
          <p:cNvPr id="3" name="Θέση περιεχομένου 2">
            <a:extLst>
              <a:ext uri="{FF2B5EF4-FFF2-40B4-BE49-F238E27FC236}">
                <a16:creationId xmlns:a16="http://schemas.microsoft.com/office/drawing/2014/main" id="{025287C4-9102-4A6C-B48D-FCDDDC1B2B70}"/>
              </a:ext>
            </a:extLst>
          </p:cNvPr>
          <p:cNvSpPr>
            <a:spLocks noGrp="1"/>
          </p:cNvSpPr>
          <p:nvPr>
            <p:ph idx="1"/>
          </p:nvPr>
        </p:nvSpPr>
        <p:spPr>
          <a:xfrm>
            <a:off x="838200" y="2405848"/>
            <a:ext cx="11353800" cy="4452151"/>
          </a:xfrm>
        </p:spPr>
        <p:txBody>
          <a:bodyPr>
            <a:normAutofit lnSpcReduction="10000"/>
          </a:bodyPr>
          <a:lstStyle/>
          <a:p>
            <a:pPr marL="0" indent="0">
              <a:buNone/>
            </a:pPr>
            <a:r>
              <a:rPr lang="el-GR" sz="3200" dirty="0">
                <a:latin typeface="Arial" panose="020B0604020202020204" pitchFamily="34" charset="0"/>
                <a:cs typeface="Arial" panose="020B0604020202020204" pitchFamily="34" charset="0"/>
              </a:rPr>
              <a:t>(</a:t>
            </a:r>
            <a:r>
              <a:rPr lang="el-GR" sz="3200" dirty="0">
                <a:highlight>
                  <a:srgbClr val="FFFF00"/>
                </a:highlight>
                <a:latin typeface="Arial" panose="020B0604020202020204" pitchFamily="34" charset="0"/>
                <a:cs typeface="Arial" panose="020B0604020202020204" pitchFamily="34" charset="0"/>
              </a:rPr>
              <a:t>Μόλις</a:t>
            </a:r>
            <a:r>
              <a:rPr lang="el-GR" sz="3200" dirty="0">
                <a:latin typeface="Arial" panose="020B0604020202020204" pitchFamily="34" charset="0"/>
                <a:cs typeface="Arial" panose="020B0604020202020204" pitchFamily="34" charset="0"/>
              </a:rPr>
              <a:t> είδα τη μαμά), [χάρηκα]. </a:t>
            </a:r>
            <a:r>
              <a:rPr lang="el-GR" sz="3200" dirty="0">
                <a:highlight>
                  <a:srgbClr val="00FF00"/>
                </a:highlight>
                <a:latin typeface="Arial" panose="020B0604020202020204" pitchFamily="34" charset="0"/>
                <a:cs typeface="Arial" panose="020B0604020202020204" pitchFamily="34" charset="0"/>
              </a:rPr>
              <a:t>υποτακτική</a:t>
            </a:r>
          </a:p>
          <a:p>
            <a:pPr marL="0" indent="0">
              <a:buNone/>
            </a:pPr>
            <a:r>
              <a:rPr lang="el-GR" sz="3200" dirty="0">
                <a:latin typeface="Arial" panose="020B0604020202020204" pitchFamily="34" charset="0"/>
                <a:cs typeface="Arial" panose="020B0604020202020204" pitchFamily="34" charset="0"/>
              </a:rPr>
              <a:t>[Δεν πήγα στο σχολείο], (</a:t>
            </a:r>
            <a:r>
              <a:rPr lang="el-GR" sz="3200" dirty="0">
                <a:highlight>
                  <a:srgbClr val="FFFF00"/>
                </a:highlight>
                <a:latin typeface="Arial" panose="020B0604020202020204" pitchFamily="34" charset="0"/>
                <a:cs typeface="Arial" panose="020B0604020202020204" pitchFamily="34" charset="0"/>
              </a:rPr>
              <a:t>διότι</a:t>
            </a:r>
            <a:r>
              <a:rPr lang="el-GR" sz="3200" dirty="0">
                <a:latin typeface="Arial" panose="020B0604020202020204" pitchFamily="34" charset="0"/>
                <a:cs typeface="Arial" panose="020B0604020202020204" pitchFamily="34" charset="0"/>
              </a:rPr>
              <a:t> αρρώστησα).</a:t>
            </a:r>
            <a:r>
              <a:rPr lang="el-GR" sz="2000" dirty="0">
                <a:latin typeface="Arial" panose="020B0604020202020204" pitchFamily="34" charset="0"/>
                <a:cs typeface="Arial" panose="020B0604020202020204" pitchFamily="34" charset="0"/>
              </a:rPr>
              <a:t>(</a:t>
            </a:r>
            <a:r>
              <a:rPr lang="el-GR" sz="2000" dirty="0">
                <a:highlight>
                  <a:srgbClr val="FFFF00"/>
                </a:highlight>
                <a:latin typeface="Arial" panose="020B0604020202020204" pitchFamily="34" charset="0"/>
                <a:cs typeface="Arial" panose="020B0604020202020204" pitchFamily="34" charset="0"/>
              </a:rPr>
              <a:t>αιτιολογική πρόταση)</a:t>
            </a:r>
            <a:r>
              <a:rPr lang="el-GR" sz="2000" dirty="0">
                <a:highlight>
                  <a:srgbClr val="00FF00"/>
                </a:highlight>
                <a:latin typeface="Arial" panose="020B0604020202020204" pitchFamily="34" charset="0"/>
                <a:cs typeface="Arial" panose="020B0604020202020204" pitchFamily="34" charset="0"/>
              </a:rPr>
              <a:t>υποτακτική σύνδεση</a:t>
            </a:r>
            <a:endParaRPr lang="el-GR" sz="3200" dirty="0">
              <a:highlight>
                <a:srgbClr val="00FF00"/>
              </a:highlight>
              <a:latin typeface="Arial" panose="020B0604020202020204" pitchFamily="34" charset="0"/>
              <a:cs typeface="Arial" panose="020B0604020202020204" pitchFamily="34" charset="0"/>
            </a:endParaRPr>
          </a:p>
          <a:p>
            <a:pPr marL="0" indent="0">
              <a:buNone/>
            </a:pPr>
            <a:r>
              <a:rPr lang="el-GR" sz="3200" dirty="0">
                <a:latin typeface="Arial" panose="020B0604020202020204" pitchFamily="34" charset="0"/>
                <a:cs typeface="Arial" panose="020B0604020202020204" pitchFamily="34" charset="0"/>
              </a:rPr>
              <a:t>[Επέστρεψα στο πάρκο] (</a:t>
            </a:r>
            <a:r>
              <a:rPr lang="el-GR" sz="3200" dirty="0">
                <a:highlight>
                  <a:srgbClr val="FFFF00"/>
                </a:highlight>
                <a:latin typeface="Arial" panose="020B0604020202020204" pitchFamily="34" charset="0"/>
                <a:cs typeface="Arial" panose="020B0604020202020204" pitchFamily="34" charset="0"/>
              </a:rPr>
              <a:t>για να </a:t>
            </a:r>
            <a:r>
              <a:rPr lang="el-GR" sz="3200" dirty="0">
                <a:latin typeface="Arial" panose="020B0604020202020204" pitchFamily="34" charset="0"/>
                <a:cs typeface="Arial" panose="020B0604020202020204" pitchFamily="34" charset="0"/>
              </a:rPr>
              <a:t>ξεκουραστώ).</a:t>
            </a:r>
            <a:r>
              <a:rPr lang="el-GR" sz="2000" dirty="0">
                <a:latin typeface="Arial" panose="020B0604020202020204" pitchFamily="34" charset="0"/>
                <a:cs typeface="Arial" panose="020B0604020202020204" pitchFamily="34" charset="0"/>
              </a:rPr>
              <a:t>(</a:t>
            </a:r>
            <a:r>
              <a:rPr lang="el-GR" sz="2000" dirty="0">
                <a:highlight>
                  <a:srgbClr val="FFFF00"/>
                </a:highlight>
                <a:latin typeface="Arial" panose="020B0604020202020204" pitchFamily="34" charset="0"/>
                <a:cs typeface="Arial" panose="020B0604020202020204" pitchFamily="34" charset="0"/>
              </a:rPr>
              <a:t>τελική πρόταση</a:t>
            </a:r>
            <a:r>
              <a:rPr lang="el-GR" sz="2000" dirty="0">
                <a:latin typeface="Arial" panose="020B0604020202020204" pitchFamily="34" charset="0"/>
                <a:cs typeface="Arial" panose="020B0604020202020204" pitchFamily="34" charset="0"/>
              </a:rPr>
              <a:t>)</a:t>
            </a:r>
            <a:r>
              <a:rPr lang="el-GR" sz="2000" dirty="0">
                <a:highlight>
                  <a:srgbClr val="00FF00"/>
                </a:highlight>
                <a:latin typeface="Arial" panose="020B0604020202020204" pitchFamily="34" charset="0"/>
                <a:cs typeface="Arial" panose="020B0604020202020204" pitchFamily="34" charset="0"/>
              </a:rPr>
              <a:t>υποτακτική σύνδεση</a:t>
            </a:r>
            <a:endParaRPr lang="el-GR" sz="3200" dirty="0">
              <a:highlight>
                <a:srgbClr val="00FF00"/>
              </a:highlight>
              <a:latin typeface="Arial" panose="020B0604020202020204" pitchFamily="34" charset="0"/>
              <a:cs typeface="Arial" panose="020B0604020202020204" pitchFamily="34" charset="0"/>
            </a:endParaRPr>
          </a:p>
          <a:p>
            <a:pPr marL="0" indent="0">
              <a:buNone/>
            </a:pPr>
            <a:r>
              <a:rPr lang="el-GR" sz="3200" dirty="0">
                <a:latin typeface="Arial" panose="020B0604020202020204" pitchFamily="34" charset="0"/>
                <a:cs typeface="Arial" panose="020B0604020202020204" pitchFamily="34" charset="0"/>
              </a:rPr>
              <a:t>[Είναι τόσο καλός], (</a:t>
            </a:r>
            <a:r>
              <a:rPr lang="el-GR" sz="3200" dirty="0">
                <a:highlight>
                  <a:srgbClr val="FFFF00"/>
                </a:highlight>
                <a:latin typeface="Arial" panose="020B0604020202020204" pitchFamily="34" charset="0"/>
                <a:cs typeface="Arial" panose="020B0604020202020204" pitchFamily="34" charset="0"/>
              </a:rPr>
              <a:t>ώστε</a:t>
            </a:r>
            <a:r>
              <a:rPr lang="el-GR" sz="3200" dirty="0">
                <a:latin typeface="Arial" panose="020B0604020202020204" pitchFamily="34" charset="0"/>
                <a:cs typeface="Arial" panose="020B0604020202020204" pitchFamily="34" charset="0"/>
              </a:rPr>
              <a:t> όλοι τον αγαπούν). </a:t>
            </a:r>
            <a:r>
              <a:rPr lang="el-GR" sz="2000" dirty="0">
                <a:highlight>
                  <a:srgbClr val="FFFF00"/>
                </a:highlight>
                <a:latin typeface="Arial" panose="020B0604020202020204" pitchFamily="34" charset="0"/>
                <a:cs typeface="Arial" panose="020B0604020202020204" pitchFamily="34" charset="0"/>
              </a:rPr>
              <a:t>(Συμπερασματική πρόταση) </a:t>
            </a:r>
            <a:r>
              <a:rPr lang="el-GR" sz="2000" dirty="0">
                <a:highlight>
                  <a:srgbClr val="00FF00"/>
                </a:highlight>
                <a:latin typeface="Arial" panose="020B0604020202020204" pitchFamily="34" charset="0"/>
                <a:cs typeface="Arial" panose="020B0604020202020204" pitchFamily="34" charset="0"/>
              </a:rPr>
              <a:t>υποτακτική σύνδεση</a:t>
            </a:r>
          </a:p>
          <a:p>
            <a:pPr marL="0" indent="0">
              <a:buNone/>
            </a:pPr>
            <a:r>
              <a:rPr lang="el-GR" sz="3200" dirty="0">
                <a:latin typeface="Arial" panose="020B0604020202020204" pitchFamily="34" charset="0"/>
                <a:cs typeface="Arial" panose="020B0604020202020204" pitchFamily="34" charset="0"/>
              </a:rPr>
              <a:t>[Μπήκα στο μαγαζί] </a:t>
            </a:r>
            <a:r>
              <a:rPr lang="el-GR" sz="3200" dirty="0">
                <a:highlight>
                  <a:srgbClr val="FFFF00"/>
                </a:highlight>
                <a:latin typeface="Arial" panose="020B0604020202020204" pitchFamily="34" charset="0"/>
                <a:cs typeface="Arial" panose="020B0604020202020204" pitchFamily="34" charset="0"/>
              </a:rPr>
              <a:t>και</a:t>
            </a:r>
            <a:r>
              <a:rPr lang="el-GR" sz="3200" dirty="0">
                <a:latin typeface="Arial" panose="020B0604020202020204" pitchFamily="34" charset="0"/>
                <a:cs typeface="Arial" panose="020B0604020202020204" pitchFamily="34" charset="0"/>
              </a:rPr>
              <a:t> [ψώνισα φρούτα]. </a:t>
            </a:r>
            <a:r>
              <a:rPr lang="el-GR" sz="2000" dirty="0">
                <a:highlight>
                  <a:srgbClr val="00FF00"/>
                </a:highlight>
                <a:latin typeface="Arial" panose="020B0604020202020204" pitchFamily="34" charset="0"/>
                <a:cs typeface="Arial" panose="020B0604020202020204" pitchFamily="34" charset="0"/>
              </a:rPr>
              <a:t>Παρατακτική σύνδεση</a:t>
            </a:r>
          </a:p>
          <a:p>
            <a:pPr marL="0" indent="0">
              <a:buNone/>
            </a:pPr>
            <a:r>
              <a:rPr lang="el-GR" sz="3200" dirty="0">
                <a:latin typeface="Arial" panose="020B0604020202020204" pitchFamily="34" charset="0"/>
                <a:cs typeface="Arial" panose="020B0604020202020204" pitchFamily="34" charset="0"/>
              </a:rPr>
              <a:t>[Κολύμπησα μακριά]</a:t>
            </a:r>
            <a:r>
              <a:rPr lang="el-GR" sz="3200" dirty="0">
                <a:highlight>
                  <a:srgbClr val="00FF00"/>
                </a:highlight>
                <a:latin typeface="Arial" panose="020B0604020202020204" pitchFamily="34" charset="0"/>
                <a:cs typeface="Arial" panose="020B0604020202020204" pitchFamily="34" charset="0"/>
              </a:rPr>
              <a:t>,</a:t>
            </a:r>
            <a:r>
              <a:rPr lang="el-GR" sz="3200" dirty="0">
                <a:latin typeface="Arial" panose="020B0604020202020204" pitchFamily="34" charset="0"/>
                <a:cs typeface="Arial" panose="020B0604020202020204" pitchFamily="34" charset="0"/>
              </a:rPr>
              <a:t> [έτρεξα γρήγορα]</a:t>
            </a:r>
            <a:r>
              <a:rPr lang="el-GR" sz="3200" dirty="0">
                <a:highlight>
                  <a:srgbClr val="00FF00"/>
                </a:highlight>
                <a:latin typeface="Arial" panose="020B0604020202020204" pitchFamily="34" charset="0"/>
                <a:cs typeface="Arial" panose="020B0604020202020204" pitchFamily="34" charset="0"/>
              </a:rPr>
              <a:t>,</a:t>
            </a:r>
            <a:r>
              <a:rPr lang="el-GR" sz="3200" dirty="0">
                <a:latin typeface="Arial" panose="020B0604020202020204" pitchFamily="34" charset="0"/>
                <a:cs typeface="Arial" panose="020B0604020202020204" pitchFamily="34" charset="0"/>
              </a:rPr>
              <a:t> [έπαιξα μπάλα]. </a:t>
            </a:r>
            <a:r>
              <a:rPr lang="el-GR" sz="3200" dirty="0">
                <a:highlight>
                  <a:srgbClr val="00FF00"/>
                </a:highlight>
                <a:latin typeface="Arial" panose="020B0604020202020204" pitchFamily="34" charset="0"/>
                <a:cs typeface="Arial" panose="020B0604020202020204" pitchFamily="34" charset="0"/>
              </a:rPr>
              <a:t>Ασύνδετο</a:t>
            </a:r>
            <a:r>
              <a:rPr lang="el-GR" sz="3200" dirty="0">
                <a:latin typeface="Arial" panose="020B0604020202020204" pitchFamily="34" charset="0"/>
                <a:cs typeface="Arial" panose="020B0604020202020204" pitchFamily="34" charset="0"/>
              </a:rPr>
              <a:t> </a:t>
            </a:r>
            <a:r>
              <a:rPr lang="el-GR" sz="3200" dirty="0">
                <a:highlight>
                  <a:srgbClr val="00FF00"/>
                </a:highlight>
                <a:latin typeface="Arial" panose="020B0604020202020204" pitchFamily="34" charset="0"/>
                <a:cs typeface="Arial" panose="020B0604020202020204" pitchFamily="34" charset="0"/>
              </a:rPr>
              <a:t>σχήμα</a:t>
            </a:r>
          </a:p>
          <a:p>
            <a:pPr marL="0" indent="0">
              <a:buNone/>
            </a:pPr>
            <a:endParaRPr lang="el-GR"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3666348-C3AA-4722-9C1A-681EF433AA8A}"/>
              </a:ext>
            </a:extLst>
          </p:cNvPr>
          <p:cNvSpPr txBox="1"/>
          <p:nvPr/>
        </p:nvSpPr>
        <p:spPr>
          <a:xfrm>
            <a:off x="838200" y="2059619"/>
            <a:ext cx="4950041" cy="461665"/>
          </a:xfrm>
          <a:prstGeom prst="rect">
            <a:avLst/>
          </a:prstGeom>
          <a:noFill/>
        </p:spPr>
        <p:txBody>
          <a:bodyPr wrap="square" rtlCol="0">
            <a:spAutoFit/>
          </a:bodyPr>
          <a:lstStyle/>
          <a:p>
            <a:r>
              <a:rPr lang="el-GR" sz="2400" dirty="0"/>
              <a:t>                       Ρ                                   </a:t>
            </a:r>
            <a:r>
              <a:rPr lang="el-GR" sz="2400" dirty="0" err="1"/>
              <a:t>Ρ</a:t>
            </a:r>
            <a:endParaRPr lang="el-GR" sz="2400" dirty="0"/>
          </a:p>
        </p:txBody>
      </p:sp>
      <p:sp>
        <p:nvSpPr>
          <p:cNvPr id="5" name="TextBox 4">
            <a:extLst>
              <a:ext uri="{FF2B5EF4-FFF2-40B4-BE49-F238E27FC236}">
                <a16:creationId xmlns:a16="http://schemas.microsoft.com/office/drawing/2014/main" id="{31442446-3442-4A9A-8A04-9775A0AB23D8}"/>
              </a:ext>
            </a:extLst>
          </p:cNvPr>
          <p:cNvSpPr txBox="1"/>
          <p:nvPr/>
        </p:nvSpPr>
        <p:spPr>
          <a:xfrm>
            <a:off x="763480" y="1837678"/>
            <a:ext cx="1287262" cy="369332"/>
          </a:xfrm>
          <a:prstGeom prst="rect">
            <a:avLst/>
          </a:prstGeom>
          <a:noFill/>
        </p:spPr>
        <p:txBody>
          <a:bodyPr wrap="square" rtlCol="0">
            <a:spAutoFit/>
          </a:bodyPr>
          <a:lstStyle/>
          <a:p>
            <a:r>
              <a:rPr lang="el-GR" dirty="0">
                <a:highlight>
                  <a:srgbClr val="FFFF00"/>
                </a:highlight>
              </a:rPr>
              <a:t>ΧΡΟΝΙΚΗ</a:t>
            </a:r>
          </a:p>
        </p:txBody>
      </p:sp>
      <p:sp>
        <p:nvSpPr>
          <p:cNvPr id="6" name="TextBox 5">
            <a:extLst>
              <a:ext uri="{FF2B5EF4-FFF2-40B4-BE49-F238E27FC236}">
                <a16:creationId xmlns:a16="http://schemas.microsoft.com/office/drawing/2014/main" id="{14A3AFB8-7C8B-44DA-AD83-EFECBB45D788}"/>
              </a:ext>
            </a:extLst>
          </p:cNvPr>
          <p:cNvSpPr txBox="1"/>
          <p:nvPr/>
        </p:nvSpPr>
        <p:spPr>
          <a:xfrm>
            <a:off x="1029810" y="2743225"/>
            <a:ext cx="7217546" cy="461665"/>
          </a:xfrm>
          <a:prstGeom prst="rect">
            <a:avLst/>
          </a:prstGeom>
          <a:noFill/>
        </p:spPr>
        <p:txBody>
          <a:bodyPr wrap="square" rtlCol="0">
            <a:spAutoFit/>
          </a:bodyPr>
          <a:lstStyle/>
          <a:p>
            <a:r>
              <a:rPr lang="el-GR" sz="2400" dirty="0"/>
              <a:t>                Ρ                                                                     Ρ</a:t>
            </a:r>
          </a:p>
        </p:txBody>
      </p:sp>
      <p:cxnSp>
        <p:nvCxnSpPr>
          <p:cNvPr id="7" name="Ευθύγραμμο βέλος σύνδεσης 6">
            <a:extLst>
              <a:ext uri="{FF2B5EF4-FFF2-40B4-BE49-F238E27FC236}">
                <a16:creationId xmlns:a16="http://schemas.microsoft.com/office/drawing/2014/main" id="{6E0C9DEE-3891-431D-B23D-AA38F3F4E848}"/>
              </a:ext>
            </a:extLst>
          </p:cNvPr>
          <p:cNvCxnSpPr/>
          <p:nvPr/>
        </p:nvCxnSpPr>
        <p:spPr>
          <a:xfrm>
            <a:off x="1127464" y="2207010"/>
            <a:ext cx="213064" cy="198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BEBBD4-9B5F-4B0A-991D-5A5184D57648}"/>
              </a:ext>
            </a:extLst>
          </p:cNvPr>
          <p:cNvSpPr txBox="1"/>
          <p:nvPr/>
        </p:nvSpPr>
        <p:spPr>
          <a:xfrm>
            <a:off x="1233996" y="3468445"/>
            <a:ext cx="7874494" cy="369332"/>
          </a:xfrm>
          <a:prstGeom prst="rect">
            <a:avLst/>
          </a:prstGeom>
          <a:noFill/>
        </p:spPr>
        <p:txBody>
          <a:bodyPr wrap="square" rtlCol="0">
            <a:spAutoFit/>
          </a:bodyPr>
          <a:lstStyle/>
          <a:p>
            <a:r>
              <a:rPr lang="el-GR" dirty="0"/>
              <a:t>            Ρ                                                                                                     </a:t>
            </a:r>
            <a:r>
              <a:rPr lang="el-GR" dirty="0" err="1"/>
              <a:t>Ρ</a:t>
            </a:r>
            <a:endParaRPr lang="el-GR" dirty="0"/>
          </a:p>
        </p:txBody>
      </p:sp>
      <p:sp>
        <p:nvSpPr>
          <p:cNvPr id="9" name="TextBox 8">
            <a:extLst>
              <a:ext uri="{FF2B5EF4-FFF2-40B4-BE49-F238E27FC236}">
                <a16:creationId xmlns:a16="http://schemas.microsoft.com/office/drawing/2014/main" id="{22654E62-B9FC-4A63-9E04-CDAF1997A646}"/>
              </a:ext>
            </a:extLst>
          </p:cNvPr>
          <p:cNvSpPr txBox="1"/>
          <p:nvPr/>
        </p:nvSpPr>
        <p:spPr>
          <a:xfrm>
            <a:off x="838200" y="4452153"/>
            <a:ext cx="7657730" cy="369332"/>
          </a:xfrm>
          <a:prstGeom prst="rect">
            <a:avLst/>
          </a:prstGeom>
          <a:noFill/>
        </p:spPr>
        <p:txBody>
          <a:bodyPr wrap="square" rtlCol="0">
            <a:spAutoFit/>
          </a:bodyPr>
          <a:lstStyle/>
          <a:p>
            <a:r>
              <a:rPr lang="el-GR" dirty="0"/>
              <a:t>         Ρ                                                                                                                 </a:t>
            </a:r>
            <a:r>
              <a:rPr lang="el-GR" dirty="0" err="1"/>
              <a:t>Ρ</a:t>
            </a:r>
            <a:endParaRPr lang="el-GR" dirty="0"/>
          </a:p>
        </p:txBody>
      </p:sp>
      <p:sp>
        <p:nvSpPr>
          <p:cNvPr id="10" name="TextBox 9">
            <a:extLst>
              <a:ext uri="{FF2B5EF4-FFF2-40B4-BE49-F238E27FC236}">
                <a16:creationId xmlns:a16="http://schemas.microsoft.com/office/drawing/2014/main" id="{B2BD37B9-DF4E-4E0E-BF66-6CAB035CBFA7}"/>
              </a:ext>
            </a:extLst>
          </p:cNvPr>
          <p:cNvSpPr txBox="1"/>
          <p:nvPr/>
        </p:nvSpPr>
        <p:spPr>
          <a:xfrm>
            <a:off x="1127464" y="5020323"/>
            <a:ext cx="6791417" cy="369332"/>
          </a:xfrm>
          <a:prstGeom prst="rect">
            <a:avLst/>
          </a:prstGeom>
          <a:noFill/>
        </p:spPr>
        <p:txBody>
          <a:bodyPr wrap="square" rtlCol="0">
            <a:spAutoFit/>
          </a:bodyPr>
          <a:lstStyle/>
          <a:p>
            <a:r>
              <a:rPr lang="el-GR" dirty="0"/>
              <a:t>       Ρ                                                                              </a:t>
            </a:r>
            <a:r>
              <a:rPr lang="el-GR" dirty="0" err="1"/>
              <a:t>Ρ</a:t>
            </a:r>
            <a:endParaRPr lang="el-GR" dirty="0"/>
          </a:p>
        </p:txBody>
      </p:sp>
      <p:sp>
        <p:nvSpPr>
          <p:cNvPr id="11" name="TextBox 10">
            <a:extLst>
              <a:ext uri="{FF2B5EF4-FFF2-40B4-BE49-F238E27FC236}">
                <a16:creationId xmlns:a16="http://schemas.microsoft.com/office/drawing/2014/main" id="{6AD2A379-AEB2-4ABA-A3E9-2C58CF170085}"/>
              </a:ext>
            </a:extLst>
          </p:cNvPr>
          <p:cNvSpPr txBox="1"/>
          <p:nvPr/>
        </p:nvSpPr>
        <p:spPr>
          <a:xfrm>
            <a:off x="1482571" y="5536645"/>
            <a:ext cx="9037468" cy="369332"/>
          </a:xfrm>
          <a:prstGeom prst="rect">
            <a:avLst/>
          </a:prstGeom>
          <a:noFill/>
        </p:spPr>
        <p:txBody>
          <a:bodyPr wrap="square" rtlCol="0">
            <a:spAutoFit/>
          </a:bodyPr>
          <a:lstStyle/>
          <a:p>
            <a:r>
              <a:rPr lang="el-GR" dirty="0"/>
              <a:t>             Ρ                                                                </a:t>
            </a:r>
            <a:r>
              <a:rPr lang="el-GR" dirty="0" err="1"/>
              <a:t>Ρ</a:t>
            </a:r>
            <a:r>
              <a:rPr lang="el-GR" dirty="0"/>
              <a:t>                                                      </a:t>
            </a:r>
            <a:r>
              <a:rPr lang="el-GR" dirty="0" err="1"/>
              <a:t>Ρ</a:t>
            </a:r>
            <a:endParaRPr lang="el-GR" dirty="0"/>
          </a:p>
        </p:txBody>
      </p:sp>
    </p:spTree>
    <p:extLst>
      <p:ext uri="{BB962C8B-B14F-4D97-AF65-F5344CB8AC3E}">
        <p14:creationId xmlns:p14="http://schemas.microsoft.com/office/powerpoint/2010/main" val="350659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88A3D9-D1BD-4113-9032-2D13C83713B8}"/>
              </a:ext>
            </a:extLst>
          </p:cNvPr>
          <p:cNvSpPr>
            <a:spLocks noGrp="1"/>
          </p:cNvSpPr>
          <p:nvPr>
            <p:ph type="title"/>
          </p:nvPr>
        </p:nvSpPr>
        <p:spPr>
          <a:xfrm>
            <a:off x="766638" y="0"/>
            <a:ext cx="10515600" cy="501567"/>
          </a:xfrm>
        </p:spPr>
        <p:txBody>
          <a:bodyPr>
            <a:normAutofit fontScale="90000"/>
          </a:bodyPr>
          <a:lstStyle/>
          <a:p>
            <a:pPr algn="ctr"/>
            <a:r>
              <a:rPr lang="el-GR" b="1" dirty="0"/>
              <a:t>Βιβλίο σελίδα 89 ‘’Πρέπει να φανώ γενναίος’’</a:t>
            </a:r>
          </a:p>
        </p:txBody>
      </p:sp>
      <p:pic>
        <p:nvPicPr>
          <p:cNvPr id="5" name="Εικόνα 4">
            <a:extLst>
              <a:ext uri="{FF2B5EF4-FFF2-40B4-BE49-F238E27FC236}">
                <a16:creationId xmlns:a16="http://schemas.microsoft.com/office/drawing/2014/main" id="{DFB29116-526E-480A-BB7C-D18990320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106" y="501567"/>
            <a:ext cx="6902842" cy="6343152"/>
          </a:xfrm>
          <a:prstGeom prst="rect">
            <a:avLst/>
          </a:prstGeom>
        </p:spPr>
      </p:pic>
    </p:spTree>
    <p:extLst>
      <p:ext uri="{BB962C8B-B14F-4D97-AF65-F5344CB8AC3E}">
        <p14:creationId xmlns:p14="http://schemas.microsoft.com/office/powerpoint/2010/main" val="113012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B4DA9CB-1E1A-4F60-ABBE-95E794C409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1694" y="0"/>
            <a:ext cx="6685109" cy="6858000"/>
          </a:xfrm>
        </p:spPr>
      </p:pic>
    </p:spTree>
    <p:extLst>
      <p:ext uri="{BB962C8B-B14F-4D97-AF65-F5344CB8AC3E}">
        <p14:creationId xmlns:p14="http://schemas.microsoft.com/office/powerpoint/2010/main" val="260028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33BD55-CA76-439F-B3C5-4F83677D9D5D}"/>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FF519BEA-FAC4-4050-A1F2-448E2CAB39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31687" cy="6858000"/>
          </a:xfrm>
        </p:spPr>
      </p:pic>
    </p:spTree>
    <p:extLst>
      <p:ext uri="{BB962C8B-B14F-4D97-AF65-F5344CB8AC3E}">
        <p14:creationId xmlns:p14="http://schemas.microsoft.com/office/powerpoint/2010/main" val="109917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9DD213-CD9F-4B7A-9717-960E54F75991}"/>
              </a:ext>
            </a:extLst>
          </p:cNvPr>
          <p:cNvSpPr>
            <a:spLocks noGrp="1"/>
          </p:cNvSpPr>
          <p:nvPr>
            <p:ph type="title"/>
          </p:nvPr>
        </p:nvSpPr>
        <p:spPr>
          <a:xfrm>
            <a:off x="838200" y="365126"/>
            <a:ext cx="10515600" cy="416110"/>
          </a:xfrm>
        </p:spPr>
        <p:txBody>
          <a:bodyPr>
            <a:normAutofit fontScale="90000"/>
          </a:bodyPr>
          <a:lstStyle/>
          <a:p>
            <a:r>
              <a:rPr lang="el-GR" dirty="0"/>
              <a:t>Βιβλίο σελίδα 91</a:t>
            </a:r>
          </a:p>
        </p:txBody>
      </p:sp>
      <p:pic>
        <p:nvPicPr>
          <p:cNvPr id="5" name="Θέση περιεχομένου 4">
            <a:extLst>
              <a:ext uri="{FF2B5EF4-FFF2-40B4-BE49-F238E27FC236}">
                <a16:creationId xmlns:a16="http://schemas.microsoft.com/office/drawing/2014/main" id="{A3B4B12C-69FD-453B-839D-950B83DC74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223" y="781236"/>
            <a:ext cx="11349213" cy="1704512"/>
          </a:xfrm>
        </p:spPr>
      </p:pic>
      <p:sp>
        <p:nvSpPr>
          <p:cNvPr id="3" name="TextBox 2">
            <a:extLst>
              <a:ext uri="{FF2B5EF4-FFF2-40B4-BE49-F238E27FC236}">
                <a16:creationId xmlns:a16="http://schemas.microsoft.com/office/drawing/2014/main" id="{DE27062D-6013-446E-87AE-CC3D24CF6549}"/>
              </a:ext>
            </a:extLst>
          </p:cNvPr>
          <p:cNvSpPr txBox="1"/>
          <p:nvPr/>
        </p:nvSpPr>
        <p:spPr>
          <a:xfrm>
            <a:off x="585926" y="2379216"/>
            <a:ext cx="11080510" cy="5563831"/>
          </a:xfrm>
          <a:prstGeom prst="rect">
            <a:avLst/>
          </a:prstGeom>
          <a:noFill/>
        </p:spPr>
        <p:txBody>
          <a:bodyPr wrap="square" rtlCol="0">
            <a:spAutoFit/>
          </a:bodyPr>
          <a:lstStyle/>
          <a:p>
            <a:pPr algn="just">
              <a:lnSpc>
                <a:spcPct val="150000"/>
              </a:lnSpc>
            </a:pPr>
            <a:r>
              <a:rPr lang="el-GR" sz="2400" dirty="0">
                <a:latin typeface="Arial" panose="020B0604020202020204" pitchFamily="34" charset="0"/>
                <a:cs typeface="Arial" panose="020B0604020202020204" pitchFamily="34" charset="0"/>
              </a:rPr>
              <a:t>	Αντίθετα από ότι περίμεναν οι γονείς του, </a:t>
            </a:r>
            <a:r>
              <a:rPr lang="el-GR" sz="2400" b="1" dirty="0">
                <a:latin typeface="Arial" panose="020B0604020202020204" pitchFamily="34" charset="0"/>
                <a:cs typeface="Arial" panose="020B0604020202020204" pitchFamily="34" charset="0"/>
              </a:rPr>
              <a:t>ο Νικόλας ενθουσιάστηκε </a:t>
            </a:r>
            <a:r>
              <a:rPr lang="el-GR" sz="2400" dirty="0">
                <a:latin typeface="Arial" panose="020B0604020202020204" pitchFamily="34" charset="0"/>
                <a:cs typeface="Arial" panose="020B0604020202020204" pitchFamily="34" charset="0"/>
              </a:rPr>
              <a:t>με την απόφασή τους να τον στείλουν μόνο του διακοπές σε κατασκήνωση. Μάλιστα, όταν άκουσε το νέο, άρχισε να χοροπηδάει από τη χαρά του στο σαλόνι. </a:t>
            </a:r>
          </a:p>
          <a:p>
            <a:pPr algn="just">
              <a:lnSpc>
                <a:spcPct val="150000"/>
              </a:lnSpc>
            </a:pPr>
            <a:r>
              <a:rPr lang="el-GR" sz="2400" dirty="0">
                <a:latin typeface="Arial" panose="020B0604020202020204" pitchFamily="34" charset="0"/>
                <a:cs typeface="Arial" panose="020B0604020202020204" pitchFamily="34" charset="0"/>
              </a:rPr>
              <a:t>	Η ιδέα της κατασκήνωσης χαροποίησε τόσο τον Νικόλα, γιατί, </a:t>
            </a:r>
            <a:r>
              <a:rPr lang="el-GR" sz="2400" b="1" dirty="0">
                <a:latin typeface="Arial" panose="020B0604020202020204" pitchFamily="34" charset="0"/>
                <a:cs typeface="Arial" panose="020B0604020202020204" pitchFamily="34" charset="0"/>
              </a:rPr>
              <a:t>όπως πίστευε ο ίδιος, οι κατασκηνώσεις είναι καταπληκτικές </a:t>
            </a:r>
            <a:r>
              <a:rPr lang="el-GR" sz="2400" dirty="0">
                <a:latin typeface="Arial" panose="020B0604020202020204" pitchFamily="34" charset="0"/>
                <a:cs typeface="Arial" panose="020B0604020202020204" pitchFamily="34" charset="0"/>
              </a:rPr>
              <a:t>: είναι μέρη όπου τα παιδιά γνωρίζονται μεταξύ τους και γίνονται φίλοι, κάνουν συνέχεια βόλτες, παίζουν διάφορα παιχνίδια, ανάβουν φωτιές, χορεύουν, τραγουδούν και γενικά διασκεδάζουν τόσο πολύ, που οι διακοπές εκεί τους μένουν αξέχαστες. </a:t>
            </a:r>
          </a:p>
          <a:p>
            <a:pPr algn="just">
              <a:lnSpc>
                <a:spcPct val="150000"/>
              </a:lnSpc>
            </a:pP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72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1A8CBD-FC97-4DF0-A88C-262A61EA41FA}"/>
              </a:ext>
            </a:extLst>
          </p:cNvPr>
          <p:cNvSpPr>
            <a:spLocks noGrp="1"/>
          </p:cNvSpPr>
          <p:nvPr>
            <p:ph type="title"/>
          </p:nvPr>
        </p:nvSpPr>
        <p:spPr>
          <a:xfrm>
            <a:off x="838200" y="72162"/>
            <a:ext cx="10515600" cy="398355"/>
          </a:xfrm>
        </p:spPr>
        <p:txBody>
          <a:bodyPr>
            <a:normAutofit fontScale="90000"/>
          </a:bodyPr>
          <a:lstStyle/>
          <a:p>
            <a:r>
              <a:rPr lang="el-GR" dirty="0"/>
              <a:t>Βιβλίο σελίδα 91</a:t>
            </a:r>
          </a:p>
        </p:txBody>
      </p:sp>
      <p:pic>
        <p:nvPicPr>
          <p:cNvPr id="5" name="Εικόνα 4">
            <a:extLst>
              <a:ext uri="{FF2B5EF4-FFF2-40B4-BE49-F238E27FC236}">
                <a16:creationId xmlns:a16="http://schemas.microsoft.com/office/drawing/2014/main" id="{125931CB-493E-4764-B84C-139B89F28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5" y="470517"/>
            <a:ext cx="11630998" cy="1746093"/>
          </a:xfrm>
          <a:prstGeom prst="rect">
            <a:avLst/>
          </a:prstGeom>
        </p:spPr>
      </p:pic>
      <p:sp>
        <p:nvSpPr>
          <p:cNvPr id="8" name="TextBox 7">
            <a:extLst>
              <a:ext uri="{FF2B5EF4-FFF2-40B4-BE49-F238E27FC236}">
                <a16:creationId xmlns:a16="http://schemas.microsoft.com/office/drawing/2014/main" id="{2A20BCA5-811F-41CC-A659-E225EBAB1924}"/>
              </a:ext>
            </a:extLst>
          </p:cNvPr>
          <p:cNvSpPr txBox="1"/>
          <p:nvPr/>
        </p:nvSpPr>
        <p:spPr>
          <a:xfrm>
            <a:off x="419310" y="2343704"/>
            <a:ext cx="11353379" cy="3970318"/>
          </a:xfrm>
          <a:prstGeom prst="rect">
            <a:avLst/>
          </a:prstGeom>
          <a:noFill/>
        </p:spPr>
        <p:txBody>
          <a:bodyPr wrap="square" rtlCol="0">
            <a:spAutoFit/>
          </a:bodyPr>
          <a:lstStyle/>
          <a:p>
            <a:pPr algn="just"/>
            <a:r>
              <a:rPr lang="el-GR" sz="2800" dirty="0">
                <a:latin typeface="Arial" panose="020B0604020202020204" pitchFamily="34" charset="0"/>
                <a:cs typeface="Arial" panose="020B0604020202020204" pitchFamily="34" charset="0"/>
              </a:rPr>
              <a:t>	Οι γονείς του μικρού Νικόλα, προσπαθώντας να του ανακοινώσουν ότι πρόκειται να πάει στην κατασκήνωση, του λένε πως θα πρέπει να φανεί γενναίος, αφού έχει πια μεγαλώσει. Όμως, από την άλλη πλευρά, βλέπουμε πως για εκείνους ο μικρός Νικόλας θα είναι για πάντα το μικρό τους παιδί, που θα χρειάζεται τη φροντίδα τους. Έτσι τον αγκαλιάζουν με τρυφερότητα, του ετοιμάζουν το αγαπημένο του γλυκό ενώ τον αποκαλούν «μωρό μου». Η συμπεριφορά τους συνιστά μια συμπεριφορά γονέων που θέλουν να είναι δίπλα στο παιδί τους ανεξάρτητα από την ηλικία στην οποία είναι. </a:t>
            </a:r>
          </a:p>
        </p:txBody>
      </p:sp>
    </p:spTree>
    <p:extLst>
      <p:ext uri="{BB962C8B-B14F-4D97-AF65-F5344CB8AC3E}">
        <p14:creationId xmlns:p14="http://schemas.microsoft.com/office/powerpoint/2010/main" val="304986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A107DA-D4D2-4888-B8BD-52DA56F63D26}"/>
              </a:ext>
            </a:extLst>
          </p:cNvPr>
          <p:cNvSpPr>
            <a:spLocks noGrp="1"/>
          </p:cNvSpPr>
          <p:nvPr>
            <p:ph type="title"/>
          </p:nvPr>
        </p:nvSpPr>
        <p:spPr>
          <a:xfrm>
            <a:off x="838200" y="98796"/>
            <a:ext cx="10515600" cy="247434"/>
          </a:xfrm>
        </p:spPr>
        <p:txBody>
          <a:bodyPr>
            <a:normAutofit fontScale="90000"/>
          </a:bodyPr>
          <a:lstStyle/>
          <a:p>
            <a:r>
              <a:rPr lang="el-GR" dirty="0"/>
              <a:t>Βιβλίο σελίδα 91</a:t>
            </a:r>
          </a:p>
        </p:txBody>
      </p:sp>
      <p:pic>
        <p:nvPicPr>
          <p:cNvPr id="5" name="Θέση περιεχομένου 4">
            <a:extLst>
              <a:ext uri="{FF2B5EF4-FFF2-40B4-BE49-F238E27FC236}">
                <a16:creationId xmlns:a16="http://schemas.microsoft.com/office/drawing/2014/main" id="{CFCCC0AE-A95D-4ABC-A051-14CA281740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032" y="449586"/>
            <a:ext cx="6562923" cy="6309618"/>
          </a:xfrm>
        </p:spPr>
      </p:pic>
      <p:sp>
        <p:nvSpPr>
          <p:cNvPr id="6" name="Ορθογώνιο: Στρογγύλεμα γωνιών 5">
            <a:extLst>
              <a:ext uri="{FF2B5EF4-FFF2-40B4-BE49-F238E27FC236}">
                <a16:creationId xmlns:a16="http://schemas.microsoft.com/office/drawing/2014/main" id="{8A88D9A8-8444-4553-AC9C-5F1B3AB03FFC}"/>
              </a:ext>
            </a:extLst>
          </p:cNvPr>
          <p:cNvSpPr/>
          <p:nvPr/>
        </p:nvSpPr>
        <p:spPr>
          <a:xfrm>
            <a:off x="1162975" y="2370338"/>
            <a:ext cx="6010182" cy="3302493"/>
          </a:xfrm>
          <a:prstGeom prst="roundRect">
            <a:avLst/>
          </a:prstGeom>
          <a:noFill/>
          <a:ln w="666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ADC6905E-C97B-4CE6-90E9-8000EF3B571C}"/>
              </a:ext>
            </a:extLst>
          </p:cNvPr>
          <p:cNvSpPr txBox="1"/>
          <p:nvPr/>
        </p:nvSpPr>
        <p:spPr>
          <a:xfrm>
            <a:off x="8101780" y="222513"/>
            <a:ext cx="3628103" cy="6186309"/>
          </a:xfrm>
          <a:prstGeom prst="rect">
            <a:avLst/>
          </a:prstGeom>
          <a:noFill/>
        </p:spPr>
        <p:txBody>
          <a:bodyPr wrap="square" rtlCol="0">
            <a:spAutoFit/>
          </a:bodyPr>
          <a:lstStyle/>
          <a:p>
            <a:r>
              <a:rPr lang="el-GR" sz="4400" dirty="0">
                <a:latin typeface="Arial" panose="020B0604020202020204" pitchFamily="34" charset="0"/>
                <a:cs typeface="Arial" panose="020B0604020202020204" pitchFamily="34" charset="0"/>
              </a:rPr>
              <a:t>Σήμερα θα μιλήσουμε για την Υποτακτική σύνδεση των προτάσεων. Πάμε να τα δούμε πιο αναλυτικά…</a:t>
            </a:r>
          </a:p>
        </p:txBody>
      </p:sp>
    </p:spTree>
    <p:extLst>
      <p:ext uri="{BB962C8B-B14F-4D97-AF65-F5344CB8AC3E}">
        <p14:creationId xmlns:p14="http://schemas.microsoft.com/office/powerpoint/2010/main" val="84179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2A1E34-8B03-4433-BCC0-5D5CD3746770}"/>
              </a:ext>
            </a:extLst>
          </p:cNvPr>
          <p:cNvSpPr>
            <a:spLocks noGrp="1"/>
          </p:cNvSpPr>
          <p:nvPr>
            <p:ph type="title"/>
          </p:nvPr>
        </p:nvSpPr>
        <p:spPr>
          <a:xfrm>
            <a:off x="0" y="0"/>
            <a:ext cx="10515600" cy="904107"/>
          </a:xfrm>
        </p:spPr>
        <p:txBody>
          <a:bodyPr/>
          <a:lstStyle/>
          <a:p>
            <a:r>
              <a:rPr lang="el-GR" dirty="0"/>
              <a:t>ΥΠΟΤΑΚΤΙΚΗ ΣΥΝΔΕΣΗ</a:t>
            </a:r>
          </a:p>
        </p:txBody>
      </p:sp>
      <p:sp>
        <p:nvSpPr>
          <p:cNvPr id="7" name="Θέση περιεχομένου 6">
            <a:extLst>
              <a:ext uri="{FF2B5EF4-FFF2-40B4-BE49-F238E27FC236}">
                <a16:creationId xmlns:a16="http://schemas.microsoft.com/office/drawing/2014/main" id="{81AF8E86-FF4E-4A05-A70D-0F206527567D}"/>
              </a:ext>
            </a:extLst>
          </p:cNvPr>
          <p:cNvSpPr>
            <a:spLocks noGrp="1"/>
          </p:cNvSpPr>
          <p:nvPr>
            <p:ph idx="1"/>
          </p:nvPr>
        </p:nvSpPr>
        <p:spPr>
          <a:xfrm>
            <a:off x="0" y="801329"/>
            <a:ext cx="12192000" cy="6056671"/>
          </a:xfrm>
          <a:solidFill>
            <a:schemeClr val="accent6"/>
          </a:solidFill>
        </p:spPr>
        <p:txBody>
          <a:bodyPr>
            <a:normAutofit/>
          </a:bodyPr>
          <a:lstStyle/>
          <a:p>
            <a:pPr marL="0" indent="0">
              <a:buNone/>
            </a:pPr>
            <a:r>
              <a:rPr lang="el-GR" sz="3600" dirty="0">
                <a:latin typeface="Arial" panose="020B0604020202020204" pitchFamily="34" charset="0"/>
                <a:cs typeface="Arial" panose="020B0604020202020204" pitchFamily="34" charset="0"/>
              </a:rPr>
              <a:t>Κατά τη σύνδεση αυτή μια εξαρτημένη (δευτερεύουσα) πρόταση «υποτάσσεται» σε μια άλλη, οπότε οι προτάσεις που συνδέονται είναι ανόμοιες. </a:t>
            </a:r>
          </a:p>
          <a:p>
            <a:pPr marL="0" indent="0">
              <a:buNone/>
            </a:pPr>
            <a:endParaRPr lang="el-GR" sz="3600" dirty="0">
              <a:latin typeface="Arial" panose="020B0604020202020204" pitchFamily="34" charset="0"/>
              <a:cs typeface="Arial" panose="020B0604020202020204" pitchFamily="34" charset="0"/>
            </a:endParaRPr>
          </a:p>
          <a:p>
            <a:pPr marL="0" indent="0">
              <a:buNone/>
            </a:pPr>
            <a:r>
              <a:rPr lang="el-GR" sz="3600" dirty="0">
                <a:latin typeface="Arial" panose="020B0604020202020204" pitchFamily="34" charset="0"/>
                <a:cs typeface="Arial" panose="020B0604020202020204" pitchFamily="34" charset="0"/>
              </a:rPr>
              <a:t>Δηλαδή:</a:t>
            </a:r>
          </a:p>
          <a:p>
            <a:pPr marL="0" indent="0">
              <a:buNone/>
            </a:pPr>
            <a:r>
              <a:rPr lang="el-GR" sz="3600" dirty="0">
                <a:latin typeface="Arial" panose="020B0604020202020204" pitchFamily="34" charset="0"/>
                <a:cs typeface="Arial" panose="020B0604020202020204" pitchFamily="34" charset="0"/>
              </a:rPr>
              <a:t>Ανεξάρτητη (κύρια) + εξαρτημένη  (δευτερεύουσα)</a:t>
            </a:r>
          </a:p>
          <a:p>
            <a:pPr marL="0" indent="0">
              <a:buNone/>
            </a:pPr>
            <a:r>
              <a:rPr lang="el-GR" sz="3600" dirty="0">
                <a:latin typeface="Arial" panose="020B0604020202020204" pitchFamily="34" charset="0"/>
                <a:cs typeface="Arial" panose="020B0604020202020204" pitchFamily="34" charset="0"/>
              </a:rPr>
              <a:t>[Δε μιλά πολύ], (επειδή ντρέπεται).</a:t>
            </a:r>
          </a:p>
          <a:p>
            <a:pPr marL="0" indent="0">
              <a:buNone/>
            </a:pPr>
            <a:r>
              <a:rPr lang="el-GR" sz="3600" dirty="0">
                <a:latin typeface="Arial" panose="020B0604020202020204" pitchFamily="34" charset="0"/>
                <a:cs typeface="Arial" panose="020B0604020202020204" pitchFamily="34" charset="0"/>
              </a:rPr>
              <a:t> </a:t>
            </a:r>
          </a:p>
          <a:p>
            <a:pPr marL="0" indent="0">
              <a:buNone/>
            </a:pPr>
            <a:r>
              <a:rPr lang="el-GR" sz="3600" dirty="0">
                <a:latin typeface="Arial" panose="020B0604020202020204" pitchFamily="34" charset="0"/>
                <a:cs typeface="Arial" panose="020B0604020202020204" pitchFamily="34" charset="0"/>
              </a:rPr>
              <a:t>  ανεξάρτητη          εξαρτημένη αιτιολογική πρόταση</a:t>
            </a:r>
          </a:p>
          <a:p>
            <a:pPr marL="0" indent="0">
              <a:buNone/>
            </a:pPr>
            <a:r>
              <a:rPr lang="el-GR" sz="3600" dirty="0">
                <a:latin typeface="Arial" panose="020B0604020202020204" pitchFamily="34" charset="0"/>
                <a:cs typeface="Arial" panose="020B0604020202020204" pitchFamily="34" charset="0"/>
              </a:rPr>
              <a:t>                              εισάγεται με τον σύνδεσμο επειδή</a:t>
            </a:r>
          </a:p>
          <a:p>
            <a:pPr marL="0" indent="0">
              <a:buNone/>
            </a:pPr>
            <a:endParaRPr lang="el-GR" sz="3600" dirty="0">
              <a:latin typeface="Arial" panose="020B0604020202020204" pitchFamily="34" charset="0"/>
              <a:cs typeface="Arial" panose="020B0604020202020204" pitchFamily="34" charset="0"/>
            </a:endParaRPr>
          </a:p>
          <a:p>
            <a:pPr marL="0" indent="0">
              <a:buNone/>
            </a:pPr>
            <a:endParaRPr lang="el-GR" sz="3600" dirty="0">
              <a:latin typeface="Arial" panose="020B0604020202020204" pitchFamily="34" charset="0"/>
              <a:cs typeface="Arial" panose="020B0604020202020204" pitchFamily="34" charset="0"/>
            </a:endParaRPr>
          </a:p>
          <a:p>
            <a:pPr marL="0" indent="0">
              <a:buNone/>
            </a:pPr>
            <a:endParaRPr lang="el-GR" sz="3600" dirty="0">
              <a:latin typeface="Arial" panose="020B0604020202020204" pitchFamily="34" charset="0"/>
              <a:cs typeface="Arial" panose="020B0604020202020204" pitchFamily="34" charset="0"/>
            </a:endParaRPr>
          </a:p>
        </p:txBody>
      </p:sp>
      <p:sp>
        <p:nvSpPr>
          <p:cNvPr id="9" name="Βέλος: Επάνω 8">
            <a:extLst>
              <a:ext uri="{FF2B5EF4-FFF2-40B4-BE49-F238E27FC236}">
                <a16:creationId xmlns:a16="http://schemas.microsoft.com/office/drawing/2014/main" id="{50EC3257-29D7-4F53-8376-525DB6D8A59E}"/>
              </a:ext>
            </a:extLst>
          </p:cNvPr>
          <p:cNvSpPr/>
          <p:nvPr/>
        </p:nvSpPr>
        <p:spPr>
          <a:xfrm>
            <a:off x="1297858" y="4935793"/>
            <a:ext cx="530942" cy="648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Επάνω 9">
            <a:extLst>
              <a:ext uri="{FF2B5EF4-FFF2-40B4-BE49-F238E27FC236}">
                <a16:creationId xmlns:a16="http://schemas.microsoft.com/office/drawing/2014/main" id="{D54CAD50-6988-46C4-A7AD-DE006B60246D}"/>
              </a:ext>
            </a:extLst>
          </p:cNvPr>
          <p:cNvSpPr/>
          <p:nvPr/>
        </p:nvSpPr>
        <p:spPr>
          <a:xfrm>
            <a:off x="4726858" y="4935794"/>
            <a:ext cx="530942" cy="6489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82C9573F-24F3-4E31-B261-716DCEB4B3C0}"/>
              </a:ext>
            </a:extLst>
          </p:cNvPr>
          <p:cNvSpPr/>
          <p:nvPr/>
        </p:nvSpPr>
        <p:spPr>
          <a:xfrm>
            <a:off x="3264309" y="4286864"/>
            <a:ext cx="1592825" cy="648929"/>
          </a:xfrm>
          <a:prstGeom prst="ellipse">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a:extLst>
              <a:ext uri="{FF2B5EF4-FFF2-40B4-BE49-F238E27FC236}">
                <a16:creationId xmlns:a16="http://schemas.microsoft.com/office/drawing/2014/main" id="{22F26387-38E2-41EF-8176-CFD3A953C23C}"/>
              </a:ext>
            </a:extLst>
          </p:cNvPr>
          <p:cNvSpPr/>
          <p:nvPr/>
        </p:nvSpPr>
        <p:spPr>
          <a:xfrm>
            <a:off x="0" y="0"/>
            <a:ext cx="5257800" cy="717755"/>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0866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5A3382-F9D5-4934-BB1E-7D8BE3D47ABC}"/>
              </a:ext>
            </a:extLst>
          </p:cNvPr>
          <p:cNvSpPr txBox="1"/>
          <p:nvPr/>
        </p:nvSpPr>
        <p:spPr>
          <a:xfrm>
            <a:off x="0" y="0"/>
            <a:ext cx="12192000" cy="8463855"/>
          </a:xfrm>
          <a:prstGeom prst="rect">
            <a:avLst/>
          </a:prstGeom>
          <a:solidFill>
            <a:schemeClr val="accent6"/>
          </a:solidFill>
        </p:spPr>
        <p:txBody>
          <a:bodyPr wrap="square" rtlCol="0">
            <a:spAutoFit/>
          </a:bodyPr>
          <a:lstStyle/>
          <a:p>
            <a:r>
              <a:rPr lang="el-GR" sz="3200" b="1" dirty="0">
                <a:latin typeface="Arial" panose="020B0604020202020204" pitchFamily="34" charset="0"/>
                <a:cs typeface="Arial" panose="020B0604020202020204" pitchFamily="34" charset="0"/>
              </a:rPr>
              <a:t>Υποτακτική</a:t>
            </a:r>
            <a:r>
              <a:rPr lang="el-GR" sz="3200" dirty="0">
                <a:latin typeface="Arial" panose="020B0604020202020204" pitchFamily="34" charset="0"/>
                <a:cs typeface="Arial" panose="020B0604020202020204" pitchFamily="34" charset="0"/>
              </a:rPr>
              <a:t> σύνδεση έχουμε επίσης όταν έχουμε:</a:t>
            </a:r>
          </a:p>
          <a:p>
            <a:endParaRPr lang="el-GR" sz="3200" dirty="0">
              <a:latin typeface="Arial" panose="020B0604020202020204" pitchFamily="34" charset="0"/>
              <a:cs typeface="Arial" panose="020B0604020202020204" pitchFamily="34" charset="0"/>
            </a:endParaRPr>
          </a:p>
          <a:p>
            <a:r>
              <a:rPr lang="el-GR" sz="3200" b="1" dirty="0">
                <a:latin typeface="Arial" panose="020B0604020202020204" pitchFamily="34" charset="0"/>
                <a:cs typeface="Arial" panose="020B0604020202020204" pitchFamily="34" charset="0"/>
              </a:rPr>
              <a:t>Εξαρτημένη (δευτερεύουσα)</a:t>
            </a:r>
            <a:r>
              <a:rPr lang="el-GR" sz="3200" dirty="0">
                <a:latin typeface="Arial" panose="020B0604020202020204" pitchFamily="34" charset="0"/>
                <a:cs typeface="Arial" panose="020B0604020202020204" pitchFamily="34" charset="0"/>
              </a:rPr>
              <a:t> + </a:t>
            </a:r>
            <a:r>
              <a:rPr lang="el-GR" sz="3200" b="1" dirty="0">
                <a:latin typeface="Arial" panose="020B0604020202020204" pitchFamily="34" charset="0"/>
                <a:cs typeface="Arial" panose="020B0604020202020204" pitchFamily="34" charset="0"/>
              </a:rPr>
              <a:t>εξαρτημένη</a:t>
            </a:r>
            <a:r>
              <a:rPr lang="el-GR" sz="3200" dirty="0">
                <a:latin typeface="Arial" panose="020B0604020202020204" pitchFamily="34" charset="0"/>
                <a:cs typeface="Arial" panose="020B0604020202020204" pitchFamily="34" charset="0"/>
              </a:rPr>
              <a:t> (δευτερεύουσα) διαφορετικού είδους</a:t>
            </a:r>
          </a:p>
          <a:p>
            <a:endParaRPr lang="el-GR" sz="3200" dirty="0">
              <a:latin typeface="Arial" panose="020B0604020202020204" pitchFamily="34" charset="0"/>
              <a:cs typeface="Arial" panose="020B0604020202020204" pitchFamily="34" charset="0"/>
            </a:endParaRPr>
          </a:p>
          <a:p>
            <a:r>
              <a:rPr lang="el-GR" sz="3200" dirty="0">
                <a:latin typeface="Arial" panose="020B0604020202020204" pitchFamily="34" charset="0"/>
                <a:cs typeface="Arial" panose="020B0604020202020204" pitchFamily="34" charset="0"/>
              </a:rPr>
              <a:t>Θα έρθω (να σε δω), (αν έχω χρόνο). </a:t>
            </a:r>
          </a:p>
          <a:p>
            <a:endParaRPr lang="el-GR" sz="3200" dirty="0">
              <a:latin typeface="Arial" panose="020B0604020202020204" pitchFamily="34" charset="0"/>
              <a:cs typeface="Arial" panose="020B0604020202020204" pitchFamily="34" charset="0"/>
            </a:endParaRPr>
          </a:p>
          <a:p>
            <a:endParaRPr lang="el-GR" sz="3200" dirty="0">
              <a:latin typeface="Arial" panose="020B0604020202020204" pitchFamily="34" charset="0"/>
              <a:cs typeface="Arial" panose="020B0604020202020204" pitchFamily="34" charset="0"/>
            </a:endParaRPr>
          </a:p>
          <a:p>
            <a:r>
              <a:rPr lang="el-GR" sz="3200" dirty="0">
                <a:latin typeface="Arial" panose="020B0604020202020204" pitchFamily="34" charset="0"/>
                <a:cs typeface="Arial" panose="020B0604020202020204" pitchFamily="34" charset="0"/>
              </a:rPr>
              <a:t>               δευτερεύουσα         δευτερεύουσα</a:t>
            </a:r>
          </a:p>
          <a:p>
            <a:r>
              <a:rPr lang="el-GR" sz="3200" dirty="0">
                <a:latin typeface="Arial" panose="020B0604020202020204" pitchFamily="34" charset="0"/>
                <a:cs typeface="Arial" panose="020B0604020202020204" pitchFamily="34" charset="0"/>
              </a:rPr>
              <a:t>              </a:t>
            </a:r>
            <a:r>
              <a:rPr lang="el-GR" sz="3200" b="1" dirty="0">
                <a:latin typeface="Arial" panose="020B0604020202020204" pitchFamily="34" charset="0"/>
                <a:cs typeface="Arial" panose="020B0604020202020204" pitchFamily="34" charset="0"/>
              </a:rPr>
              <a:t>τελική</a:t>
            </a:r>
            <a:r>
              <a:rPr lang="el-GR" sz="3200" dirty="0">
                <a:latin typeface="Arial" panose="020B0604020202020204" pitchFamily="34" charset="0"/>
                <a:cs typeface="Arial" panose="020B0604020202020204" pitchFamily="34" charset="0"/>
              </a:rPr>
              <a:t> πρόταση        </a:t>
            </a:r>
            <a:r>
              <a:rPr lang="el-GR" sz="3200" b="1" dirty="0">
                <a:latin typeface="Arial" panose="020B0604020202020204" pitchFamily="34" charset="0"/>
                <a:cs typeface="Arial" panose="020B0604020202020204" pitchFamily="34" charset="0"/>
              </a:rPr>
              <a:t>υποθετική</a:t>
            </a:r>
            <a:r>
              <a:rPr lang="el-GR" sz="3200" dirty="0">
                <a:latin typeface="Arial" panose="020B0604020202020204" pitchFamily="34" charset="0"/>
                <a:cs typeface="Arial" panose="020B0604020202020204" pitchFamily="34" charset="0"/>
              </a:rPr>
              <a:t> πρόταση</a:t>
            </a:r>
          </a:p>
          <a:p>
            <a:r>
              <a:rPr lang="el-GR" sz="3200" dirty="0">
                <a:latin typeface="Arial" panose="020B0604020202020204" pitchFamily="34" charset="0"/>
                <a:cs typeface="Arial" panose="020B0604020202020204" pitchFamily="34" charset="0"/>
              </a:rPr>
              <a:t>         (εισάγεται με τον            εισάγεται με τον </a:t>
            </a:r>
          </a:p>
          <a:p>
            <a:r>
              <a:rPr lang="el-GR" sz="3200" dirty="0">
                <a:latin typeface="Arial" panose="020B0604020202020204" pitchFamily="34" charset="0"/>
                <a:cs typeface="Arial" panose="020B0604020202020204" pitchFamily="34" charset="0"/>
              </a:rPr>
              <a:t>           σύνδεσμο να                σύνδεσμο αν</a:t>
            </a:r>
          </a:p>
          <a:p>
            <a:endParaRPr lang="el-GR" sz="3200" dirty="0">
              <a:latin typeface="Arial" panose="020B0604020202020204" pitchFamily="34" charset="0"/>
              <a:cs typeface="Arial" panose="020B0604020202020204" pitchFamily="34" charset="0"/>
            </a:endParaRPr>
          </a:p>
          <a:p>
            <a:endParaRPr lang="el-GR" sz="3200" dirty="0">
              <a:latin typeface="Arial" panose="020B0604020202020204" pitchFamily="34" charset="0"/>
              <a:cs typeface="Arial" panose="020B0604020202020204" pitchFamily="34" charset="0"/>
            </a:endParaRPr>
          </a:p>
          <a:p>
            <a:endParaRPr lang="el-GR" sz="3200" dirty="0">
              <a:latin typeface="Arial" panose="020B0604020202020204" pitchFamily="34" charset="0"/>
              <a:cs typeface="Arial" panose="020B0604020202020204" pitchFamily="34" charset="0"/>
            </a:endParaRPr>
          </a:p>
          <a:p>
            <a:endParaRPr lang="el-GR" sz="3200" dirty="0">
              <a:latin typeface="Arial" panose="020B0604020202020204" pitchFamily="34" charset="0"/>
              <a:cs typeface="Arial" panose="020B0604020202020204" pitchFamily="34" charset="0"/>
            </a:endParaRPr>
          </a:p>
          <a:p>
            <a:endParaRPr lang="el-GR" sz="3200" dirty="0">
              <a:latin typeface="Arial" panose="020B0604020202020204" pitchFamily="34" charset="0"/>
              <a:cs typeface="Arial" panose="020B0604020202020204" pitchFamily="34" charset="0"/>
            </a:endParaRPr>
          </a:p>
        </p:txBody>
      </p:sp>
      <p:sp>
        <p:nvSpPr>
          <p:cNvPr id="5" name="Βέλος: Επάνω 4">
            <a:extLst>
              <a:ext uri="{FF2B5EF4-FFF2-40B4-BE49-F238E27FC236}">
                <a16:creationId xmlns:a16="http://schemas.microsoft.com/office/drawing/2014/main" id="{3E99DEEB-FE45-45F0-BA9E-51CD6018CA29}"/>
              </a:ext>
            </a:extLst>
          </p:cNvPr>
          <p:cNvSpPr/>
          <p:nvPr/>
        </p:nvSpPr>
        <p:spPr>
          <a:xfrm>
            <a:off x="2788542" y="3173147"/>
            <a:ext cx="226142" cy="646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Επάνω 5">
            <a:extLst>
              <a:ext uri="{FF2B5EF4-FFF2-40B4-BE49-F238E27FC236}">
                <a16:creationId xmlns:a16="http://schemas.microsoft.com/office/drawing/2014/main" id="{B03A2AF4-476F-4537-A4D8-05E07DD7B5BC}"/>
              </a:ext>
            </a:extLst>
          </p:cNvPr>
          <p:cNvSpPr/>
          <p:nvPr/>
        </p:nvSpPr>
        <p:spPr>
          <a:xfrm>
            <a:off x="5869858" y="3105764"/>
            <a:ext cx="226142" cy="646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599929F5-CB5A-43B3-A178-DC62E5BAA3E0}"/>
              </a:ext>
            </a:extLst>
          </p:cNvPr>
          <p:cNvSpPr/>
          <p:nvPr/>
        </p:nvSpPr>
        <p:spPr>
          <a:xfrm>
            <a:off x="1918509" y="2556387"/>
            <a:ext cx="530679" cy="422786"/>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167D1258-0EA8-44FA-B11C-DC5C2A45CF7F}"/>
              </a:ext>
            </a:extLst>
          </p:cNvPr>
          <p:cNvSpPr/>
          <p:nvPr/>
        </p:nvSpPr>
        <p:spPr>
          <a:xfrm>
            <a:off x="4058243" y="2507225"/>
            <a:ext cx="618907" cy="52111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8611691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174</TotalTime>
  <Words>840</Words>
  <Application>Microsoft Office PowerPoint</Application>
  <PresentationFormat>Ευρεία οθόνη</PresentationFormat>
  <Paragraphs>92</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Calibri</vt:lpstr>
      <vt:lpstr>Calibri Light</vt:lpstr>
      <vt:lpstr>Θέμα του Office</vt:lpstr>
      <vt:lpstr>Παρουσίαση γλώσσας</vt:lpstr>
      <vt:lpstr>Βιβλίο σελίδα 89 ‘’Πρέπει να φανώ γενναίος’’</vt:lpstr>
      <vt:lpstr>Παρουσίαση του PowerPoint</vt:lpstr>
      <vt:lpstr>Παρουσίαση του PowerPoint</vt:lpstr>
      <vt:lpstr>Βιβλίο σελίδα 91</vt:lpstr>
      <vt:lpstr>Βιβλίο σελίδα 91</vt:lpstr>
      <vt:lpstr>Βιβλίο σελίδα 91</vt:lpstr>
      <vt:lpstr>ΥΠΟΤΑΚΤΙΚΗ ΣΥΝΔΕΣΗ</vt:lpstr>
      <vt:lpstr>Παρουσίαση του PowerPoint</vt:lpstr>
      <vt:lpstr>Παρουσίαση του PowerPoint</vt:lpstr>
      <vt:lpstr>Παρουσίαση του PowerPoint</vt:lpstr>
      <vt:lpstr>Παρουσίαση του PowerPoint</vt:lpstr>
      <vt:lpstr>Να αναγνωρίσετε αν οι προτάσεις είναι κύριες ή δευτερεύουσες. Αν είναι δευτερεύουσες τι είδους είναι και να αναγνωρίσετε το είδος της σύνδεσης(παρατακτική σύνδεση, υποτακτική σύνδεση ή ασύνδετο σχήμα) (Θυμάμαι: Όσα είναι τα ρήματα που έχω, τόσες είναι και οι προτάσεις μου).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Διόρθωση ασκήσεων γλώσσας</dc:title>
  <dc:creator>ΕΛΕΝΗ ΚΟΥΓΙΟΥΡΗ</dc:creator>
  <cp:lastModifiedBy> </cp:lastModifiedBy>
  <cp:revision>28</cp:revision>
  <dcterms:created xsi:type="dcterms:W3CDTF">2021-03-29T17:14:52Z</dcterms:created>
  <dcterms:modified xsi:type="dcterms:W3CDTF">2021-03-30T14:44:59Z</dcterms:modified>
</cp:coreProperties>
</file>