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0" r:id="rId3"/>
    <p:sldId id="261" r:id="rId4"/>
    <p:sldId id="259" r:id="rId5"/>
    <p:sldId id="263" r:id="rId6"/>
    <p:sldId id="275" r:id="rId7"/>
    <p:sldId id="258" r:id="rId8"/>
    <p:sldId id="264" r:id="rId9"/>
    <p:sldId id="265" r:id="rId10"/>
    <p:sldId id="266" r:id="rId11"/>
    <p:sldId id="267" r:id="rId12"/>
    <p:sldId id="281" r:id="rId13"/>
    <p:sldId id="282" r:id="rId14"/>
    <p:sldId id="283" r:id="rId15"/>
    <p:sldId id="288" r:id="rId16"/>
    <p:sldId id="269" r:id="rId17"/>
    <p:sldId id="268" r:id="rId18"/>
    <p:sldId id="270" r:id="rId19"/>
    <p:sldId id="271" r:id="rId20"/>
    <p:sldId id="272" r:id="rId21"/>
    <p:sldId id="285" r:id="rId22"/>
    <p:sldId id="284" r:id="rId23"/>
    <p:sldId id="287" r:id="rId24"/>
    <p:sldId id="286" r:id="rId25"/>
    <p:sldId id="289" r:id="rId26"/>
    <p:sldId id="274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7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3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4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8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9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0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3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1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9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4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5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9" name="Picture 3" descr="Πολύχρωμο πλαστικού παιχνίδι μπλοκ">
            <a:extLst>
              <a:ext uri="{FF2B5EF4-FFF2-40B4-BE49-F238E27FC236}">
                <a16:creationId xmlns:a16="http://schemas.microsoft.com/office/drawing/2014/main" id="{62C24FD0-1010-4E19-BF3A-43DFA63288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0600" y="-533400"/>
            <a:ext cx="6858000" cy="79248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D9BEB29-41E9-43DC-AD97-F36DCD739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48" y="171951"/>
            <a:ext cx="4958128" cy="3755144"/>
          </a:xfrm>
        </p:spPr>
        <p:txBody>
          <a:bodyPr anchor="b">
            <a:normAutofit/>
          </a:bodyPr>
          <a:lstStyle/>
          <a:p>
            <a:r>
              <a:rPr lang="el-GR" dirty="0">
                <a:latin typeface="Arial Black" panose="020B0A04020102020204" pitchFamily="34" charset="0"/>
              </a:rPr>
              <a:t>Ο άγνωστος </a:t>
            </a:r>
            <a:r>
              <a:rPr lang="el-GR" dirty="0">
                <a:solidFill>
                  <a:srgbClr val="7030A0"/>
                </a:solidFill>
                <a:latin typeface="Arial Black" panose="020B0A04020102020204" pitchFamily="34" charset="0"/>
              </a:rPr>
              <a:t>Χ</a:t>
            </a:r>
            <a:r>
              <a:rPr lang="el-GR" dirty="0">
                <a:latin typeface="Arial Black" panose="020B0A04020102020204" pitchFamily="34" charset="0"/>
              </a:rPr>
              <a:t> στην πράξη της </a:t>
            </a:r>
            <a:r>
              <a:rPr lang="el-GR" dirty="0">
                <a:solidFill>
                  <a:srgbClr val="7030A0"/>
                </a:solidFill>
                <a:latin typeface="Arial Black" panose="020B0A04020102020204" pitchFamily="34" charset="0"/>
              </a:rPr>
              <a:t>διαίρεσης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BA9CD06-9390-4CF9-BE45-71318A333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" y="4099036"/>
            <a:ext cx="6679095" cy="1765055"/>
          </a:xfrm>
        </p:spPr>
        <p:txBody>
          <a:bodyPr anchor="t">
            <a:normAutofit/>
          </a:bodyPr>
          <a:lstStyle/>
          <a:p>
            <a:r>
              <a:rPr lang="el-GR" sz="4800" dirty="0">
                <a:solidFill>
                  <a:srgbClr val="FFFFFF"/>
                </a:solidFill>
                <a:highlight>
                  <a:srgbClr val="0000FF"/>
                </a:highlight>
              </a:rPr>
              <a:t>Διαιρετέος</a:t>
            </a:r>
            <a:r>
              <a:rPr lang="el-GR" sz="4800" dirty="0">
                <a:solidFill>
                  <a:srgbClr val="FFFFFF"/>
                </a:solidFill>
              </a:rPr>
              <a:t> </a:t>
            </a:r>
            <a:r>
              <a:rPr lang="el-GR" sz="4800" dirty="0"/>
              <a:t>ή</a:t>
            </a:r>
            <a:r>
              <a:rPr lang="el-GR" sz="4800" dirty="0">
                <a:solidFill>
                  <a:srgbClr val="FFFFFF"/>
                </a:solidFill>
              </a:rPr>
              <a:t> </a:t>
            </a:r>
            <a:r>
              <a:rPr lang="el-GR" sz="4800" dirty="0">
                <a:solidFill>
                  <a:srgbClr val="FFFFFF"/>
                </a:solidFill>
                <a:highlight>
                  <a:srgbClr val="FF00FF"/>
                </a:highlight>
              </a:rPr>
              <a:t>διαιρέτης</a:t>
            </a:r>
          </a:p>
        </p:txBody>
      </p:sp>
    </p:spTree>
    <p:extLst>
      <p:ext uri="{BB962C8B-B14F-4D97-AF65-F5344CB8AC3E}">
        <p14:creationId xmlns:p14="http://schemas.microsoft.com/office/powerpoint/2010/main" val="423970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859C3E-8E2A-4848-A4FC-F45DD136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6B80DE-7463-451C-A446-5E0E8FD06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3113796-BCDD-4031-A77C-0CE19229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20561D87-1B86-422D-80AE-159E0BA60134}"/>
              </a:ext>
            </a:extLst>
          </p:cNvPr>
          <p:cNvSpPr/>
          <p:nvPr/>
        </p:nvSpPr>
        <p:spPr>
          <a:xfrm>
            <a:off x="4360984" y="3009304"/>
            <a:ext cx="2616591" cy="2715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3,5</a:t>
            </a:r>
          </a:p>
          <a:p>
            <a:r>
              <a:rPr lang="el-GR" sz="3200" dirty="0"/>
              <a:t>    Χ     6</a:t>
            </a:r>
          </a:p>
          <a:p>
            <a:r>
              <a:rPr lang="el-GR" sz="3200" dirty="0"/>
              <a:t>      21,</a:t>
            </a:r>
            <a:r>
              <a:rPr lang="el-GR" sz="3200" strike="sngStrike" dirty="0"/>
              <a:t>0</a:t>
            </a:r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FE9EFBE3-DA08-465A-BE19-F834BCEDE54E}"/>
              </a:ext>
            </a:extLst>
          </p:cNvPr>
          <p:cNvCxnSpPr/>
          <p:nvPr/>
        </p:nvCxnSpPr>
        <p:spPr>
          <a:xfrm>
            <a:off x="4754880" y="4557932"/>
            <a:ext cx="149117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D5777861-F53A-4C4D-9945-D3FA61DFC8F4}"/>
              </a:ext>
            </a:extLst>
          </p:cNvPr>
          <p:cNvCxnSpPr/>
          <p:nvPr/>
        </p:nvCxnSpPr>
        <p:spPr>
          <a:xfrm flipH="1">
            <a:off x="6977575" y="4047331"/>
            <a:ext cx="7596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978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3FDA9A-8A06-4B17-B991-74906503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61940E4-80E7-4406-82AB-6841707D2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31034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FB84A9-6654-441C-9EAF-595CE092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ΑΝΑΛΥΤΙΚΟ ΠΑΡΑΔΕΙΓΜΑ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27091368-28BA-4DAC-AD02-3D234D2779B7}"/>
              </a:ext>
            </a:extLst>
          </p:cNvPr>
          <p:cNvCxnSpPr/>
          <p:nvPr/>
        </p:nvCxnSpPr>
        <p:spPr>
          <a:xfrm>
            <a:off x="4704522" y="2014331"/>
            <a:ext cx="689113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86FC4-1231-4E6F-B5FA-1ADD2DFFF208}"/>
                  </a:ext>
                </a:extLst>
              </p:cNvPr>
              <p:cNvSpPr txBox="1"/>
              <p:nvPr/>
            </p:nvSpPr>
            <p:spPr>
              <a:xfrm>
                <a:off x="5995115" y="1691323"/>
                <a:ext cx="5738191" cy="1135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>
                    <a:highlight>
                      <a:srgbClr val="0000FF"/>
                    </a:highlight>
                  </a:rPr>
                  <a:t>Χ</a:t>
                </a:r>
                <a:r>
                  <a:rPr lang="el-GR" sz="2800" dirty="0"/>
                  <a:t>: (1,5+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800" dirty="0"/>
                  <a:t>=9</a:t>
                </a:r>
              </a:p>
              <a:p>
                <a:endParaRPr lang="el-GR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86FC4-1231-4E6F-B5FA-1ADD2DFFF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115" y="1691323"/>
                <a:ext cx="5738191" cy="1135439"/>
              </a:xfrm>
              <a:prstGeom prst="rect">
                <a:avLst/>
              </a:prstGeom>
              <a:blipFill>
                <a:blip r:embed="rId2"/>
                <a:stretch>
                  <a:fillRect l="-21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9564D16-93CF-478A-920B-5B92C9087341}"/>
              </a:ext>
            </a:extLst>
          </p:cNvPr>
          <p:cNvSpPr txBox="1"/>
          <p:nvPr/>
        </p:nvSpPr>
        <p:spPr>
          <a:xfrm>
            <a:off x="357809" y="1444511"/>
            <a:ext cx="43467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1o </a:t>
            </a:r>
            <a:r>
              <a:rPr lang="el-GR" sz="2800" b="1" dirty="0"/>
              <a:t>βήμα</a:t>
            </a:r>
            <a:r>
              <a:rPr lang="el-GR" sz="2800" dirty="0"/>
              <a:t>: </a:t>
            </a:r>
            <a:r>
              <a:rPr lang="el-GR" sz="2800" u="sng" dirty="0"/>
              <a:t>Εντοπίζω τη μεταβλητή </a:t>
            </a:r>
            <a:r>
              <a:rPr lang="el-GR" sz="2800" dirty="0"/>
              <a:t>και τον </a:t>
            </a:r>
            <a:r>
              <a:rPr lang="el-GR" sz="2800" u="sng" dirty="0"/>
              <a:t>ρόλο της στην πράξη. </a:t>
            </a:r>
            <a:r>
              <a:rPr lang="el-GR" sz="2800" dirty="0"/>
              <a:t>Εδώ η μεταβλητή είναι </a:t>
            </a:r>
            <a:r>
              <a:rPr lang="el-GR" sz="2800" dirty="0">
                <a:highlight>
                  <a:srgbClr val="0000FF"/>
                </a:highlight>
              </a:rPr>
              <a:t>το</a:t>
            </a:r>
            <a:r>
              <a:rPr lang="el-GR" sz="28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Χ και έχει τον ρόλο διαιρετέου.</a:t>
            </a:r>
            <a:r>
              <a:rPr lang="el-GR" sz="2800" dirty="0">
                <a:highlight>
                  <a:srgbClr val="0000FF"/>
                </a:highligh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9641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FB84A9-6654-441C-9EAF-595CE092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ΑΝΑΛΥΤΙΚΟ ΠΑΡΑΔΕΙΓΜΑ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27091368-28BA-4DAC-AD02-3D234D2779B7}"/>
              </a:ext>
            </a:extLst>
          </p:cNvPr>
          <p:cNvCxnSpPr/>
          <p:nvPr/>
        </p:nvCxnSpPr>
        <p:spPr>
          <a:xfrm>
            <a:off x="4810539" y="2955235"/>
            <a:ext cx="689113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86FC4-1231-4E6F-B5FA-1ADD2DFFF208}"/>
                  </a:ext>
                </a:extLst>
              </p:cNvPr>
              <p:cNvSpPr txBox="1"/>
              <p:nvPr/>
            </p:nvSpPr>
            <p:spPr>
              <a:xfrm>
                <a:off x="6096000" y="2438400"/>
                <a:ext cx="5738191" cy="1566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>
                    <a:highlight>
                      <a:srgbClr val="0000FF"/>
                    </a:highlight>
                  </a:rPr>
                  <a:t>Χ</a:t>
                </a:r>
                <a:r>
                  <a:rPr lang="el-GR" sz="2800" dirty="0"/>
                  <a:t>: (1,5+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800" dirty="0"/>
                  <a:t>=9</a:t>
                </a:r>
              </a:p>
              <a:p>
                <a:r>
                  <a:rPr lang="el-GR" sz="2800" dirty="0">
                    <a:highlight>
                      <a:srgbClr val="0000FF"/>
                    </a:highlight>
                  </a:rPr>
                  <a:t>Χ</a:t>
                </a:r>
                <a:r>
                  <a:rPr lang="el-GR" sz="2800" dirty="0"/>
                  <a:t> : (1,5+1,5)=9</a:t>
                </a:r>
              </a:p>
              <a:p>
                <a:r>
                  <a:rPr lang="el-GR" sz="2800" dirty="0">
                    <a:highlight>
                      <a:srgbClr val="0000FF"/>
                    </a:highlight>
                  </a:rPr>
                  <a:t>Χ</a:t>
                </a:r>
                <a:r>
                  <a:rPr lang="el-GR" sz="2800" dirty="0"/>
                  <a:t> :3 =9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86FC4-1231-4E6F-B5FA-1ADD2DFFF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38400"/>
                <a:ext cx="5738191" cy="1566326"/>
              </a:xfrm>
              <a:prstGeom prst="rect">
                <a:avLst/>
              </a:prstGeom>
              <a:blipFill>
                <a:blip r:embed="rId2"/>
                <a:stretch>
                  <a:fillRect l="-2125" b="-101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9564D16-93CF-478A-920B-5B92C9087341}"/>
              </a:ext>
            </a:extLst>
          </p:cNvPr>
          <p:cNvSpPr txBox="1"/>
          <p:nvPr/>
        </p:nvSpPr>
        <p:spPr>
          <a:xfrm>
            <a:off x="458694" y="1465569"/>
            <a:ext cx="434671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1o </a:t>
            </a:r>
            <a:r>
              <a:rPr lang="el-GR" sz="2400" b="1" dirty="0"/>
              <a:t>βήμα</a:t>
            </a:r>
            <a:r>
              <a:rPr lang="el-GR" sz="2400" dirty="0"/>
              <a:t>: </a:t>
            </a:r>
            <a:r>
              <a:rPr lang="el-GR" sz="2400" u="sng" dirty="0"/>
              <a:t>Εντοπίζω τη μεταβλητή </a:t>
            </a:r>
            <a:r>
              <a:rPr lang="el-GR" sz="2400" dirty="0"/>
              <a:t>και τον </a:t>
            </a:r>
            <a:r>
              <a:rPr lang="el-GR" sz="2400" u="sng" dirty="0"/>
              <a:t>ρόλο της στην πράξη. </a:t>
            </a:r>
            <a:r>
              <a:rPr lang="el-GR" sz="2400" dirty="0"/>
              <a:t>Εδώ η μεταβλητή είναι </a:t>
            </a:r>
            <a:r>
              <a:rPr lang="el-GR" sz="2400" dirty="0">
                <a:highlight>
                  <a:srgbClr val="0000FF"/>
                </a:highlight>
              </a:rPr>
              <a:t>το</a:t>
            </a:r>
            <a:r>
              <a:rPr lang="el-GR" sz="24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Χ και έχει τον ρόλο διαιρετέου.</a:t>
            </a:r>
            <a:r>
              <a:rPr lang="el-GR" sz="2400" dirty="0">
                <a:highlight>
                  <a:srgbClr val="0000FF"/>
                </a:highlight>
              </a:rPr>
              <a:t>  </a:t>
            </a:r>
          </a:p>
          <a:p>
            <a:r>
              <a:rPr lang="el-GR" sz="2400" b="1" dirty="0"/>
              <a:t>2</a:t>
            </a:r>
            <a:r>
              <a:rPr lang="el-GR" sz="2400" b="1" baseline="30000" dirty="0"/>
              <a:t>ο</a:t>
            </a:r>
            <a:r>
              <a:rPr lang="el-GR" sz="2400" b="1" dirty="0"/>
              <a:t> βήμα: </a:t>
            </a:r>
            <a:r>
              <a:rPr lang="el-GR" sz="2400" dirty="0"/>
              <a:t>Παρατηρώ ότι υπάρχουν στο </a:t>
            </a:r>
            <a:r>
              <a:rPr lang="el-GR" sz="2400" dirty="0">
                <a:highlight>
                  <a:srgbClr val="00FF00"/>
                </a:highlight>
              </a:rPr>
              <a:t>α΄ μέλος </a:t>
            </a:r>
            <a:r>
              <a:rPr lang="el-GR" sz="2400" dirty="0"/>
              <a:t>της εξίσωσης </a:t>
            </a:r>
            <a:r>
              <a:rPr lang="el-GR" sz="2400" u="sng" dirty="0"/>
              <a:t>πράξεις που μπορούν να γίνουν πριν εφαρμόσω τον κανόνα </a:t>
            </a:r>
            <a:r>
              <a:rPr lang="el-GR" sz="2400" dirty="0"/>
              <a:t>που ισχύει όταν ο άγνωστος    είναι  διαιρετέος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l-GR" sz="2800" dirty="0">
              <a:highlight>
                <a:srgbClr val="0000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272FE-1481-49EE-9A76-3F1A17A01875}"/>
              </a:ext>
            </a:extLst>
          </p:cNvPr>
          <p:cNvSpPr txBox="1"/>
          <p:nvPr/>
        </p:nvSpPr>
        <p:spPr>
          <a:xfrm>
            <a:off x="9607826" y="2531165"/>
            <a:ext cx="2125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   </a:t>
            </a:r>
          </a:p>
          <a:p>
            <a:r>
              <a:rPr lang="el-GR" dirty="0"/>
              <a:t>     12      8</a:t>
            </a:r>
          </a:p>
          <a:p>
            <a:r>
              <a:rPr lang="el-GR" dirty="0"/>
              <a:t>   -   8      1,5</a:t>
            </a:r>
          </a:p>
          <a:p>
            <a:r>
              <a:rPr lang="el-GR" dirty="0"/>
              <a:t>       4</a:t>
            </a:r>
            <a:r>
              <a:rPr lang="el-GR" dirty="0">
                <a:solidFill>
                  <a:srgbClr val="FF0000"/>
                </a:solidFill>
              </a:rPr>
              <a:t>0</a:t>
            </a:r>
            <a:r>
              <a:rPr lang="el-GR" dirty="0"/>
              <a:t> </a:t>
            </a:r>
          </a:p>
          <a:p>
            <a:r>
              <a:rPr lang="el-GR" dirty="0"/>
              <a:t>  -    40</a:t>
            </a:r>
          </a:p>
          <a:p>
            <a:r>
              <a:rPr lang="el-GR" dirty="0"/>
              <a:t>        00</a:t>
            </a:r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8A8184AA-64CB-4750-A6C5-09587AA98C46}"/>
              </a:ext>
            </a:extLst>
          </p:cNvPr>
          <p:cNvCxnSpPr>
            <a:cxnSpLocks/>
          </p:cNvCxnSpPr>
          <p:nvPr/>
        </p:nvCxnSpPr>
        <p:spPr>
          <a:xfrm>
            <a:off x="10540611" y="2862470"/>
            <a:ext cx="0" cy="14230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3AB8364C-656B-4C92-9E44-7F85CDFEA87D}"/>
              </a:ext>
            </a:extLst>
          </p:cNvPr>
          <p:cNvCxnSpPr>
            <a:cxnSpLocks/>
          </p:cNvCxnSpPr>
          <p:nvPr/>
        </p:nvCxnSpPr>
        <p:spPr>
          <a:xfrm>
            <a:off x="10540611" y="3134140"/>
            <a:ext cx="4653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7190BF82-F274-4D00-BE80-C89A848C7EC2}"/>
              </a:ext>
            </a:extLst>
          </p:cNvPr>
          <p:cNvCxnSpPr>
            <a:cxnSpLocks/>
          </p:cNvCxnSpPr>
          <p:nvPr/>
        </p:nvCxnSpPr>
        <p:spPr>
          <a:xfrm flipH="1">
            <a:off x="9879822" y="3414161"/>
            <a:ext cx="6607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8CAABE33-DC4A-47DF-B569-B0D595C21586}"/>
              </a:ext>
            </a:extLst>
          </p:cNvPr>
          <p:cNvCxnSpPr>
            <a:cxnSpLocks/>
          </p:cNvCxnSpPr>
          <p:nvPr/>
        </p:nvCxnSpPr>
        <p:spPr>
          <a:xfrm flipH="1">
            <a:off x="9879822" y="3911960"/>
            <a:ext cx="6607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B65CBEC3-E630-484B-AAAA-D5C4D6216A2B}"/>
              </a:ext>
            </a:extLst>
          </p:cNvPr>
          <p:cNvCxnSpPr/>
          <p:nvPr/>
        </p:nvCxnSpPr>
        <p:spPr>
          <a:xfrm>
            <a:off x="10005391" y="2719165"/>
            <a:ext cx="0" cy="143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ED6EFD20-258F-4475-9B91-ACFA92698845}"/>
              </a:ext>
            </a:extLst>
          </p:cNvPr>
          <p:cNvCxnSpPr/>
          <p:nvPr/>
        </p:nvCxnSpPr>
        <p:spPr>
          <a:xfrm>
            <a:off x="10151165" y="2719165"/>
            <a:ext cx="0" cy="143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3599597B-6121-41BE-8B13-3C66D6A4B431}"/>
              </a:ext>
            </a:extLst>
          </p:cNvPr>
          <p:cNvCxnSpPr>
            <a:cxnSpLocks/>
          </p:cNvCxnSpPr>
          <p:nvPr/>
        </p:nvCxnSpPr>
        <p:spPr>
          <a:xfrm>
            <a:off x="4234069" y="3584713"/>
            <a:ext cx="1861931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B37B0C75-DBD7-488E-B711-A85C3D2FC850}"/>
              </a:ext>
            </a:extLst>
          </p:cNvPr>
          <p:cNvSpPr/>
          <p:nvPr/>
        </p:nvSpPr>
        <p:spPr>
          <a:xfrm>
            <a:off x="6541442" y="2438401"/>
            <a:ext cx="1343601" cy="63610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0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FB84A9-6654-441C-9EAF-595CE092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ΑΝΑΛΥΤΙΚΟ ΠΑΡΑΔΕΙΓΜΑ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27091368-28BA-4DAC-AD02-3D234D2779B7}"/>
              </a:ext>
            </a:extLst>
          </p:cNvPr>
          <p:cNvCxnSpPr/>
          <p:nvPr/>
        </p:nvCxnSpPr>
        <p:spPr>
          <a:xfrm>
            <a:off x="4810539" y="2955235"/>
            <a:ext cx="689113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86FC4-1231-4E6F-B5FA-1ADD2DFFF208}"/>
                  </a:ext>
                </a:extLst>
              </p:cNvPr>
              <p:cNvSpPr txBox="1"/>
              <p:nvPr/>
            </p:nvSpPr>
            <p:spPr>
              <a:xfrm>
                <a:off x="6096000" y="2438400"/>
                <a:ext cx="5738191" cy="2858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>
                    <a:highlight>
                      <a:srgbClr val="0000FF"/>
                    </a:highlight>
                  </a:rPr>
                  <a:t>Χ</a:t>
                </a:r>
                <a:r>
                  <a:rPr lang="el-GR" sz="2800" dirty="0"/>
                  <a:t>: (1,5+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800" dirty="0"/>
                  <a:t>=9</a:t>
                </a:r>
              </a:p>
              <a:p>
                <a:r>
                  <a:rPr lang="el-GR" sz="2800" dirty="0">
                    <a:highlight>
                      <a:srgbClr val="0000FF"/>
                    </a:highlight>
                  </a:rPr>
                  <a:t>Χ</a:t>
                </a:r>
                <a:r>
                  <a:rPr lang="el-GR" sz="2800" dirty="0"/>
                  <a:t> : (1,5+1,5)=9</a:t>
                </a:r>
              </a:p>
              <a:p>
                <a:r>
                  <a:rPr lang="el-GR" sz="2800" dirty="0">
                    <a:highlight>
                      <a:srgbClr val="0000FF"/>
                    </a:highlight>
                  </a:rPr>
                  <a:t>Χ</a:t>
                </a:r>
                <a:r>
                  <a:rPr lang="el-GR" sz="2800" dirty="0"/>
                  <a:t> :3 =9 </a:t>
                </a:r>
              </a:p>
              <a:p>
                <a:r>
                  <a:rPr lang="el-GR" sz="2800" dirty="0">
                    <a:highlight>
                      <a:srgbClr val="0000FF"/>
                    </a:highlight>
                  </a:rPr>
                  <a:t>Χ</a:t>
                </a:r>
                <a:r>
                  <a:rPr lang="el-GR" sz="2800" dirty="0"/>
                  <a:t>=9 •3</a:t>
                </a:r>
              </a:p>
              <a:p>
                <a:r>
                  <a:rPr lang="el-GR" sz="2800" dirty="0">
                    <a:highlight>
                      <a:srgbClr val="0000FF"/>
                    </a:highlight>
                  </a:rPr>
                  <a:t>Χ</a:t>
                </a:r>
                <a:r>
                  <a:rPr lang="el-GR" sz="2800" dirty="0"/>
                  <a:t>=</a:t>
                </a:r>
                <a:r>
                  <a:rPr lang="el-GR" sz="2800" dirty="0">
                    <a:highlight>
                      <a:srgbClr val="0000FF"/>
                    </a:highlight>
                  </a:rPr>
                  <a:t>27</a:t>
                </a:r>
              </a:p>
              <a:p>
                <a:endParaRPr lang="el-GR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86FC4-1231-4E6F-B5FA-1ADD2DFFF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38400"/>
                <a:ext cx="5738191" cy="2858988"/>
              </a:xfrm>
              <a:prstGeom prst="rect">
                <a:avLst/>
              </a:prstGeom>
              <a:blipFill>
                <a:blip r:embed="rId2"/>
                <a:stretch>
                  <a:fillRect l="-21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9564D16-93CF-478A-920B-5B92C9087341}"/>
              </a:ext>
            </a:extLst>
          </p:cNvPr>
          <p:cNvSpPr txBox="1"/>
          <p:nvPr/>
        </p:nvSpPr>
        <p:spPr>
          <a:xfrm>
            <a:off x="458694" y="1465569"/>
            <a:ext cx="4346713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1o </a:t>
            </a:r>
            <a:r>
              <a:rPr lang="el-GR" sz="2400" b="1" dirty="0"/>
              <a:t>βήμα</a:t>
            </a:r>
            <a:r>
              <a:rPr lang="el-GR" sz="2400" dirty="0"/>
              <a:t>: </a:t>
            </a:r>
            <a:r>
              <a:rPr lang="el-GR" sz="2400" u="sng" dirty="0"/>
              <a:t>Εντοπίζω τη μεταβλητή </a:t>
            </a:r>
            <a:r>
              <a:rPr lang="el-GR" sz="2400" dirty="0"/>
              <a:t>και τον </a:t>
            </a:r>
            <a:r>
              <a:rPr lang="el-GR" sz="2400" u="sng" dirty="0"/>
              <a:t>ρόλο της στην πράξη. </a:t>
            </a:r>
            <a:r>
              <a:rPr lang="el-GR" sz="2400" dirty="0"/>
              <a:t>Εδώ η μεταβλητή είναι </a:t>
            </a:r>
            <a:r>
              <a:rPr lang="el-GR" sz="2400" dirty="0">
                <a:highlight>
                  <a:srgbClr val="0000FF"/>
                </a:highlight>
              </a:rPr>
              <a:t>το</a:t>
            </a:r>
            <a:r>
              <a:rPr lang="el-GR" sz="24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Χ και έχει τον ρόλο διαιρετέου.</a:t>
            </a:r>
            <a:r>
              <a:rPr lang="el-GR" sz="2400" dirty="0">
                <a:highlight>
                  <a:srgbClr val="0000FF"/>
                </a:highlight>
              </a:rPr>
              <a:t>  </a:t>
            </a:r>
          </a:p>
          <a:p>
            <a:r>
              <a:rPr lang="el-GR" sz="2400" b="1" dirty="0"/>
              <a:t>2</a:t>
            </a:r>
            <a:r>
              <a:rPr lang="el-GR" sz="2400" b="1" baseline="30000" dirty="0"/>
              <a:t>ο</a:t>
            </a:r>
            <a:r>
              <a:rPr lang="el-GR" sz="2400" b="1" dirty="0"/>
              <a:t> βήμα: </a:t>
            </a:r>
            <a:r>
              <a:rPr lang="el-GR" sz="2400" dirty="0"/>
              <a:t>Παρατηρώ ότι υπάρχουν στο </a:t>
            </a:r>
            <a:r>
              <a:rPr lang="el-GR" sz="2400" dirty="0">
                <a:highlight>
                  <a:srgbClr val="00FF00"/>
                </a:highlight>
              </a:rPr>
              <a:t>α΄ μέλος </a:t>
            </a:r>
            <a:r>
              <a:rPr lang="el-GR" sz="2400" dirty="0"/>
              <a:t>της εξίσωσης </a:t>
            </a:r>
            <a:r>
              <a:rPr lang="el-GR" sz="2400" u="sng" dirty="0"/>
              <a:t>πράξεις που μπορούν να γίνουν πριν εφαρμόσω τον κανόνα </a:t>
            </a:r>
            <a:r>
              <a:rPr lang="el-GR" sz="2400" dirty="0"/>
              <a:t>που ισχύει όταν ο άγνωστος    είναι  διαιρετέος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l-GR" sz="2000" b="1" dirty="0"/>
              <a:t>3</a:t>
            </a:r>
            <a:r>
              <a:rPr lang="el-GR" sz="2000" b="1" baseline="30000" dirty="0"/>
              <a:t>ο</a:t>
            </a:r>
            <a:r>
              <a:rPr lang="el-GR" sz="2000" b="1" dirty="0"/>
              <a:t> βήμα: </a:t>
            </a:r>
            <a:r>
              <a:rPr lang="el-GR" sz="2000" u="sng" dirty="0"/>
              <a:t>Εφαρμόζω τον κανόνα </a:t>
            </a:r>
            <a:r>
              <a:rPr lang="el-GR" sz="2000" dirty="0"/>
              <a:t>που ισχύει </a:t>
            </a:r>
            <a:r>
              <a:rPr lang="el-GR" sz="2000" u="sng" dirty="0"/>
              <a:t>όταν ο άγνωστος είναι διαιρετέος</a:t>
            </a:r>
            <a:r>
              <a:rPr lang="el-GR" sz="2000" dirty="0"/>
              <a:t>: </a:t>
            </a:r>
            <a:r>
              <a:rPr lang="el-GR" sz="2000" dirty="0">
                <a:highlight>
                  <a:srgbClr val="FF0000"/>
                </a:highlight>
              </a:rPr>
              <a:t>πολλαπλασιάζουμε το αποτέλεσμα (πηλίκο) με  τον διαιρέτη..</a:t>
            </a:r>
          </a:p>
          <a:p>
            <a:endParaRPr lang="el-GR" sz="2800" dirty="0">
              <a:highlight>
                <a:srgbClr val="0000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272FE-1481-49EE-9A76-3F1A17A01875}"/>
              </a:ext>
            </a:extLst>
          </p:cNvPr>
          <p:cNvSpPr txBox="1"/>
          <p:nvPr/>
        </p:nvSpPr>
        <p:spPr>
          <a:xfrm>
            <a:off x="9607826" y="2531165"/>
            <a:ext cx="2125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   </a:t>
            </a:r>
          </a:p>
          <a:p>
            <a:r>
              <a:rPr lang="el-GR" dirty="0"/>
              <a:t>     12      8</a:t>
            </a:r>
          </a:p>
          <a:p>
            <a:r>
              <a:rPr lang="el-GR" dirty="0"/>
              <a:t>   -   8      1,5</a:t>
            </a:r>
          </a:p>
          <a:p>
            <a:r>
              <a:rPr lang="el-GR" dirty="0"/>
              <a:t>       4</a:t>
            </a:r>
            <a:r>
              <a:rPr lang="el-GR" dirty="0">
                <a:solidFill>
                  <a:srgbClr val="FF0000"/>
                </a:solidFill>
              </a:rPr>
              <a:t>0</a:t>
            </a:r>
            <a:r>
              <a:rPr lang="el-GR" dirty="0"/>
              <a:t> </a:t>
            </a:r>
          </a:p>
          <a:p>
            <a:r>
              <a:rPr lang="el-GR" dirty="0"/>
              <a:t>  -    40</a:t>
            </a:r>
          </a:p>
          <a:p>
            <a:r>
              <a:rPr lang="el-GR" dirty="0"/>
              <a:t>        00</a:t>
            </a:r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8A8184AA-64CB-4750-A6C5-09587AA98C46}"/>
              </a:ext>
            </a:extLst>
          </p:cNvPr>
          <p:cNvCxnSpPr>
            <a:cxnSpLocks/>
          </p:cNvCxnSpPr>
          <p:nvPr/>
        </p:nvCxnSpPr>
        <p:spPr>
          <a:xfrm>
            <a:off x="10540611" y="2862470"/>
            <a:ext cx="0" cy="14230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3AB8364C-656B-4C92-9E44-7F85CDFEA87D}"/>
              </a:ext>
            </a:extLst>
          </p:cNvPr>
          <p:cNvCxnSpPr>
            <a:cxnSpLocks/>
          </p:cNvCxnSpPr>
          <p:nvPr/>
        </p:nvCxnSpPr>
        <p:spPr>
          <a:xfrm>
            <a:off x="10540611" y="3134140"/>
            <a:ext cx="4653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7190BF82-F274-4D00-BE80-C89A848C7EC2}"/>
              </a:ext>
            </a:extLst>
          </p:cNvPr>
          <p:cNvCxnSpPr>
            <a:cxnSpLocks/>
          </p:cNvCxnSpPr>
          <p:nvPr/>
        </p:nvCxnSpPr>
        <p:spPr>
          <a:xfrm flipH="1">
            <a:off x="9879822" y="3414161"/>
            <a:ext cx="6607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8CAABE33-DC4A-47DF-B569-B0D595C21586}"/>
              </a:ext>
            </a:extLst>
          </p:cNvPr>
          <p:cNvCxnSpPr>
            <a:cxnSpLocks/>
          </p:cNvCxnSpPr>
          <p:nvPr/>
        </p:nvCxnSpPr>
        <p:spPr>
          <a:xfrm flipH="1">
            <a:off x="9879822" y="3911960"/>
            <a:ext cx="6607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B65CBEC3-E630-484B-AAAA-D5C4D6216A2B}"/>
              </a:ext>
            </a:extLst>
          </p:cNvPr>
          <p:cNvCxnSpPr/>
          <p:nvPr/>
        </p:nvCxnSpPr>
        <p:spPr>
          <a:xfrm>
            <a:off x="10005391" y="2719165"/>
            <a:ext cx="0" cy="143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ED6EFD20-258F-4475-9B91-ACFA92698845}"/>
              </a:ext>
            </a:extLst>
          </p:cNvPr>
          <p:cNvCxnSpPr/>
          <p:nvPr/>
        </p:nvCxnSpPr>
        <p:spPr>
          <a:xfrm>
            <a:off x="10151165" y="2719165"/>
            <a:ext cx="0" cy="143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3599597B-6121-41BE-8B13-3C66D6A4B431}"/>
              </a:ext>
            </a:extLst>
          </p:cNvPr>
          <p:cNvCxnSpPr>
            <a:cxnSpLocks/>
          </p:cNvCxnSpPr>
          <p:nvPr/>
        </p:nvCxnSpPr>
        <p:spPr>
          <a:xfrm>
            <a:off x="4234069" y="3584713"/>
            <a:ext cx="1861931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B37B0C75-DBD7-488E-B711-A85C3D2FC850}"/>
              </a:ext>
            </a:extLst>
          </p:cNvPr>
          <p:cNvSpPr/>
          <p:nvPr/>
        </p:nvSpPr>
        <p:spPr>
          <a:xfrm>
            <a:off x="6541442" y="2438401"/>
            <a:ext cx="1343601" cy="63610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CC23BB22-A146-4449-8516-7DEBF07B212E}"/>
              </a:ext>
            </a:extLst>
          </p:cNvPr>
          <p:cNvCxnSpPr>
            <a:cxnSpLocks/>
          </p:cNvCxnSpPr>
          <p:nvPr/>
        </p:nvCxnSpPr>
        <p:spPr>
          <a:xfrm flipV="1">
            <a:off x="4094921" y="4174435"/>
            <a:ext cx="2001079" cy="153725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506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FB84A9-6654-441C-9EAF-595CE092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ΑΝΑΛΥΤΙΚΟ ΠΑΡΑΔΕΙΓΜΑ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27091368-28BA-4DAC-AD02-3D234D2779B7}"/>
              </a:ext>
            </a:extLst>
          </p:cNvPr>
          <p:cNvCxnSpPr/>
          <p:nvPr/>
        </p:nvCxnSpPr>
        <p:spPr>
          <a:xfrm>
            <a:off x="4810539" y="2955235"/>
            <a:ext cx="689113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86FC4-1231-4E6F-B5FA-1ADD2DFFF208}"/>
                  </a:ext>
                </a:extLst>
              </p:cNvPr>
              <p:cNvSpPr txBox="1"/>
              <p:nvPr/>
            </p:nvSpPr>
            <p:spPr>
              <a:xfrm>
                <a:off x="6096000" y="2438400"/>
                <a:ext cx="5738191" cy="2858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>
                    <a:highlight>
                      <a:srgbClr val="0000FF"/>
                    </a:highlight>
                  </a:rPr>
                  <a:t>Χ</a:t>
                </a:r>
                <a:r>
                  <a:rPr lang="el-GR" sz="2800" dirty="0"/>
                  <a:t>: (1,5+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800" dirty="0"/>
                  <a:t>=9</a:t>
                </a:r>
              </a:p>
              <a:p>
                <a:r>
                  <a:rPr lang="el-GR" sz="2800" dirty="0">
                    <a:highlight>
                      <a:srgbClr val="0000FF"/>
                    </a:highlight>
                  </a:rPr>
                  <a:t>Χ</a:t>
                </a:r>
                <a:r>
                  <a:rPr lang="el-GR" sz="2800" dirty="0"/>
                  <a:t> : (1,5+1,5)=9</a:t>
                </a:r>
              </a:p>
              <a:p>
                <a:r>
                  <a:rPr lang="el-GR" sz="2800" dirty="0">
                    <a:highlight>
                      <a:srgbClr val="0000FF"/>
                    </a:highlight>
                  </a:rPr>
                  <a:t>Χ</a:t>
                </a:r>
                <a:r>
                  <a:rPr lang="el-GR" sz="2800" dirty="0"/>
                  <a:t> :3 =9 </a:t>
                </a:r>
              </a:p>
              <a:p>
                <a:r>
                  <a:rPr lang="el-GR" sz="2800" dirty="0">
                    <a:highlight>
                      <a:srgbClr val="0000FF"/>
                    </a:highlight>
                  </a:rPr>
                  <a:t>Χ</a:t>
                </a:r>
                <a:r>
                  <a:rPr lang="el-GR" sz="2800" dirty="0"/>
                  <a:t>=9 •3</a:t>
                </a:r>
              </a:p>
              <a:p>
                <a:r>
                  <a:rPr lang="el-GR" sz="2800" dirty="0">
                    <a:highlight>
                      <a:srgbClr val="0000FF"/>
                    </a:highlight>
                  </a:rPr>
                  <a:t>Χ</a:t>
                </a:r>
                <a:r>
                  <a:rPr lang="el-GR" sz="2800" dirty="0"/>
                  <a:t>=</a:t>
                </a:r>
                <a:r>
                  <a:rPr lang="el-GR" sz="2800" dirty="0">
                    <a:highlight>
                      <a:srgbClr val="0000FF"/>
                    </a:highlight>
                  </a:rPr>
                  <a:t>27</a:t>
                </a:r>
              </a:p>
              <a:p>
                <a:endParaRPr lang="el-GR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86FC4-1231-4E6F-B5FA-1ADD2DFFF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38400"/>
                <a:ext cx="5738191" cy="2858988"/>
              </a:xfrm>
              <a:prstGeom prst="rect">
                <a:avLst/>
              </a:prstGeom>
              <a:blipFill>
                <a:blip r:embed="rId2"/>
                <a:stretch>
                  <a:fillRect l="-21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9564D16-93CF-478A-920B-5B92C9087341}"/>
              </a:ext>
            </a:extLst>
          </p:cNvPr>
          <p:cNvSpPr txBox="1"/>
          <p:nvPr/>
        </p:nvSpPr>
        <p:spPr>
          <a:xfrm>
            <a:off x="458694" y="1465569"/>
            <a:ext cx="4346713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1o </a:t>
            </a:r>
            <a:r>
              <a:rPr lang="el-GR" sz="2400" b="1" dirty="0"/>
              <a:t>βήμα</a:t>
            </a:r>
            <a:r>
              <a:rPr lang="el-GR" sz="2400" dirty="0"/>
              <a:t>: </a:t>
            </a:r>
            <a:r>
              <a:rPr lang="el-GR" sz="2400" u="sng" dirty="0"/>
              <a:t>Εντοπίζω τη μεταβλητή </a:t>
            </a:r>
            <a:r>
              <a:rPr lang="el-GR" sz="2400" dirty="0"/>
              <a:t>και τον </a:t>
            </a:r>
            <a:r>
              <a:rPr lang="el-GR" sz="2400" u="sng" dirty="0"/>
              <a:t>ρόλο της στην πράξη. </a:t>
            </a:r>
            <a:r>
              <a:rPr lang="el-GR" sz="2400" dirty="0"/>
              <a:t>Εδώ η μεταβλητή είναι </a:t>
            </a:r>
            <a:r>
              <a:rPr lang="el-GR" sz="2400" dirty="0">
                <a:highlight>
                  <a:srgbClr val="0000FF"/>
                </a:highlight>
              </a:rPr>
              <a:t>το</a:t>
            </a:r>
            <a:r>
              <a:rPr lang="el-GR" sz="24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Χ και έχει τον ρόλο διαιρετέου.</a:t>
            </a:r>
            <a:r>
              <a:rPr lang="el-GR" sz="2400" dirty="0">
                <a:highlight>
                  <a:srgbClr val="0000FF"/>
                </a:highlight>
              </a:rPr>
              <a:t>  </a:t>
            </a:r>
          </a:p>
          <a:p>
            <a:r>
              <a:rPr lang="el-GR" sz="2400" b="1" dirty="0"/>
              <a:t>2</a:t>
            </a:r>
            <a:r>
              <a:rPr lang="el-GR" sz="2400" b="1" baseline="30000" dirty="0"/>
              <a:t>ο</a:t>
            </a:r>
            <a:r>
              <a:rPr lang="el-GR" sz="2400" b="1" dirty="0"/>
              <a:t> βήμα: </a:t>
            </a:r>
            <a:r>
              <a:rPr lang="el-GR" sz="2400" dirty="0"/>
              <a:t>Παρατηρώ ότι υπάρχουν στο </a:t>
            </a:r>
            <a:r>
              <a:rPr lang="el-GR" sz="2400" dirty="0">
                <a:highlight>
                  <a:srgbClr val="00FF00"/>
                </a:highlight>
              </a:rPr>
              <a:t>α΄ μέλος </a:t>
            </a:r>
            <a:r>
              <a:rPr lang="el-GR" sz="2400" dirty="0"/>
              <a:t>της εξίσωσης </a:t>
            </a:r>
            <a:r>
              <a:rPr lang="el-GR" sz="2400" u="sng" dirty="0"/>
              <a:t>πράξεις που μπορούν να γίνουν πριν εφαρμόσω τον κανόνα </a:t>
            </a:r>
            <a:r>
              <a:rPr lang="el-GR" sz="2400" dirty="0"/>
              <a:t>που ισχύει όταν ο άγνωστος    είναι  διαιρετέος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l-GR" sz="2000" b="1" dirty="0"/>
              <a:t>3</a:t>
            </a:r>
            <a:r>
              <a:rPr lang="el-GR" sz="2000" b="1" baseline="30000" dirty="0"/>
              <a:t>ο</a:t>
            </a:r>
            <a:r>
              <a:rPr lang="el-GR" sz="2000" b="1" dirty="0"/>
              <a:t> βήμα: </a:t>
            </a:r>
            <a:r>
              <a:rPr lang="el-GR" sz="2000" u="sng" dirty="0"/>
              <a:t>Εφαρμόζω τον κανόνα </a:t>
            </a:r>
            <a:r>
              <a:rPr lang="el-GR" sz="2000" dirty="0"/>
              <a:t>που ισχύει </a:t>
            </a:r>
            <a:r>
              <a:rPr lang="el-GR" sz="2000" u="sng" dirty="0"/>
              <a:t>όταν ο άγνωστος είναι διαιρετέος</a:t>
            </a:r>
            <a:r>
              <a:rPr lang="el-GR" sz="2000" dirty="0"/>
              <a:t>: </a:t>
            </a:r>
            <a:r>
              <a:rPr lang="el-GR" sz="2000" dirty="0">
                <a:highlight>
                  <a:srgbClr val="FF0000"/>
                </a:highlight>
              </a:rPr>
              <a:t>πολλαπλασιάζουμε το αποτέλεσμα (πηλίκο) με  τον διαιρέτη..</a:t>
            </a:r>
          </a:p>
          <a:p>
            <a:endParaRPr lang="el-GR" sz="2800" dirty="0">
              <a:highlight>
                <a:srgbClr val="0000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272FE-1481-49EE-9A76-3F1A17A01875}"/>
              </a:ext>
            </a:extLst>
          </p:cNvPr>
          <p:cNvSpPr txBox="1"/>
          <p:nvPr/>
        </p:nvSpPr>
        <p:spPr>
          <a:xfrm>
            <a:off x="9607826" y="2531165"/>
            <a:ext cx="2125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   </a:t>
            </a:r>
          </a:p>
          <a:p>
            <a:r>
              <a:rPr lang="el-GR" dirty="0"/>
              <a:t>     12      8</a:t>
            </a:r>
          </a:p>
          <a:p>
            <a:r>
              <a:rPr lang="el-GR" dirty="0"/>
              <a:t>   -   8      1,5</a:t>
            </a:r>
          </a:p>
          <a:p>
            <a:r>
              <a:rPr lang="el-GR" dirty="0"/>
              <a:t>       4</a:t>
            </a:r>
            <a:r>
              <a:rPr lang="el-GR" dirty="0">
                <a:solidFill>
                  <a:srgbClr val="FF0000"/>
                </a:solidFill>
              </a:rPr>
              <a:t>0</a:t>
            </a:r>
            <a:r>
              <a:rPr lang="el-GR" dirty="0"/>
              <a:t> </a:t>
            </a:r>
          </a:p>
          <a:p>
            <a:r>
              <a:rPr lang="el-GR" dirty="0"/>
              <a:t>  -    40</a:t>
            </a:r>
          </a:p>
          <a:p>
            <a:r>
              <a:rPr lang="el-GR" dirty="0"/>
              <a:t>        00</a:t>
            </a:r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8A8184AA-64CB-4750-A6C5-09587AA98C46}"/>
              </a:ext>
            </a:extLst>
          </p:cNvPr>
          <p:cNvCxnSpPr>
            <a:cxnSpLocks/>
          </p:cNvCxnSpPr>
          <p:nvPr/>
        </p:nvCxnSpPr>
        <p:spPr>
          <a:xfrm>
            <a:off x="10540611" y="2862470"/>
            <a:ext cx="0" cy="14230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3AB8364C-656B-4C92-9E44-7F85CDFEA87D}"/>
              </a:ext>
            </a:extLst>
          </p:cNvPr>
          <p:cNvCxnSpPr>
            <a:cxnSpLocks/>
          </p:cNvCxnSpPr>
          <p:nvPr/>
        </p:nvCxnSpPr>
        <p:spPr>
          <a:xfrm>
            <a:off x="10540611" y="3134140"/>
            <a:ext cx="4653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7190BF82-F274-4D00-BE80-C89A848C7EC2}"/>
              </a:ext>
            </a:extLst>
          </p:cNvPr>
          <p:cNvCxnSpPr>
            <a:cxnSpLocks/>
          </p:cNvCxnSpPr>
          <p:nvPr/>
        </p:nvCxnSpPr>
        <p:spPr>
          <a:xfrm flipH="1">
            <a:off x="9879822" y="3414161"/>
            <a:ext cx="6607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8CAABE33-DC4A-47DF-B569-B0D595C21586}"/>
              </a:ext>
            </a:extLst>
          </p:cNvPr>
          <p:cNvCxnSpPr>
            <a:cxnSpLocks/>
          </p:cNvCxnSpPr>
          <p:nvPr/>
        </p:nvCxnSpPr>
        <p:spPr>
          <a:xfrm flipH="1">
            <a:off x="9879822" y="3911960"/>
            <a:ext cx="6607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B65CBEC3-E630-484B-AAAA-D5C4D6216A2B}"/>
              </a:ext>
            </a:extLst>
          </p:cNvPr>
          <p:cNvCxnSpPr/>
          <p:nvPr/>
        </p:nvCxnSpPr>
        <p:spPr>
          <a:xfrm>
            <a:off x="10005391" y="2719165"/>
            <a:ext cx="0" cy="143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ED6EFD20-258F-4475-9B91-ACFA92698845}"/>
              </a:ext>
            </a:extLst>
          </p:cNvPr>
          <p:cNvCxnSpPr/>
          <p:nvPr/>
        </p:nvCxnSpPr>
        <p:spPr>
          <a:xfrm>
            <a:off x="10151165" y="2719165"/>
            <a:ext cx="0" cy="143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3599597B-6121-41BE-8B13-3C66D6A4B431}"/>
              </a:ext>
            </a:extLst>
          </p:cNvPr>
          <p:cNvCxnSpPr>
            <a:cxnSpLocks/>
          </p:cNvCxnSpPr>
          <p:nvPr/>
        </p:nvCxnSpPr>
        <p:spPr>
          <a:xfrm>
            <a:off x="4234069" y="3584713"/>
            <a:ext cx="1861931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B37B0C75-DBD7-488E-B711-A85C3D2FC850}"/>
              </a:ext>
            </a:extLst>
          </p:cNvPr>
          <p:cNvSpPr/>
          <p:nvPr/>
        </p:nvSpPr>
        <p:spPr>
          <a:xfrm>
            <a:off x="6541442" y="2438401"/>
            <a:ext cx="1343601" cy="63610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CC23BB22-A146-4449-8516-7DEBF07B212E}"/>
              </a:ext>
            </a:extLst>
          </p:cNvPr>
          <p:cNvCxnSpPr>
            <a:cxnSpLocks/>
          </p:cNvCxnSpPr>
          <p:nvPr/>
        </p:nvCxnSpPr>
        <p:spPr>
          <a:xfrm flipV="1">
            <a:off x="4094921" y="4174435"/>
            <a:ext cx="2001079" cy="153725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A51662-651D-450D-AF6A-A3835173464A}"/>
                  </a:ext>
                </a:extLst>
              </p:cNvPr>
              <p:cNvSpPr txBox="1"/>
              <p:nvPr/>
            </p:nvSpPr>
            <p:spPr>
              <a:xfrm>
                <a:off x="7474226" y="4704522"/>
                <a:ext cx="4259073" cy="1870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u="sng" dirty="0"/>
                  <a:t>ΕΠΑΛΗΘΕΥΣΗ</a:t>
                </a:r>
              </a:p>
              <a:p>
                <a:pPr algn="ctr"/>
                <a:r>
                  <a:rPr lang="el-GR" sz="1800" dirty="0">
                    <a:highlight>
                      <a:srgbClr val="0000FF"/>
                    </a:highlight>
                  </a:rPr>
                  <a:t>27</a:t>
                </a:r>
                <a:r>
                  <a:rPr lang="el-GR" sz="1800" dirty="0"/>
                  <a:t>: (1,5+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1800" dirty="0"/>
                  <a:t>=9</a:t>
                </a:r>
              </a:p>
              <a:p>
                <a:pPr algn="ctr"/>
                <a:r>
                  <a:rPr lang="el-GR" dirty="0">
                    <a:highlight>
                      <a:srgbClr val="0000FF"/>
                    </a:highlight>
                  </a:rPr>
                  <a:t>27</a:t>
                </a:r>
                <a:r>
                  <a:rPr lang="el-GR" dirty="0"/>
                  <a:t>: (1,5+1,5)=9</a:t>
                </a:r>
              </a:p>
              <a:p>
                <a:pPr algn="ctr"/>
                <a:r>
                  <a:rPr lang="el-GR" sz="1800" dirty="0">
                    <a:highlight>
                      <a:srgbClr val="0000FF"/>
                    </a:highlight>
                  </a:rPr>
                  <a:t>27</a:t>
                </a:r>
                <a:r>
                  <a:rPr lang="el-GR" sz="1800" dirty="0"/>
                  <a:t>:3=9</a:t>
                </a:r>
              </a:p>
              <a:p>
                <a:pPr algn="ctr"/>
                <a:r>
                  <a:rPr lang="el-GR" dirty="0"/>
                  <a:t>9=9</a:t>
                </a:r>
                <a:endParaRPr lang="el-GR" sz="1800" dirty="0"/>
              </a:p>
              <a:p>
                <a:pPr algn="ctr"/>
                <a:endParaRPr lang="el-GR" u="sng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A51662-651D-450D-AF6A-A38351734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226" y="4704522"/>
                <a:ext cx="4259073" cy="1870897"/>
              </a:xfrm>
              <a:prstGeom prst="rect">
                <a:avLst/>
              </a:prstGeom>
              <a:blipFill>
                <a:blip r:embed="rId3"/>
                <a:stretch>
                  <a:fillRect t="-19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68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Πολύχρωμο πλαστικού παιχνίδι μπλοκ">
            <a:extLst>
              <a:ext uri="{FF2B5EF4-FFF2-40B4-BE49-F238E27FC236}">
                <a16:creationId xmlns:a16="http://schemas.microsoft.com/office/drawing/2014/main" id="{62C24FD0-1010-4E19-BF3A-43DFA63288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FD9BEB29-41E9-43DC-AD97-F36DCD739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48" y="171951"/>
            <a:ext cx="4958128" cy="3755144"/>
          </a:xfrm>
        </p:spPr>
        <p:txBody>
          <a:bodyPr anchor="b">
            <a:normAutofit/>
          </a:bodyPr>
          <a:lstStyle/>
          <a:p>
            <a:r>
              <a:rPr lang="el-GR" dirty="0">
                <a:latin typeface="Arial Black" panose="020B0A04020102020204" pitchFamily="34" charset="0"/>
              </a:rPr>
              <a:t>Ο άγνωστος </a:t>
            </a:r>
            <a:r>
              <a:rPr lang="el-GR" dirty="0">
                <a:solidFill>
                  <a:srgbClr val="7030A0"/>
                </a:solidFill>
                <a:latin typeface="Arial Black" panose="020B0A04020102020204" pitchFamily="34" charset="0"/>
              </a:rPr>
              <a:t>Χ</a:t>
            </a:r>
            <a:r>
              <a:rPr lang="el-GR" dirty="0">
                <a:latin typeface="Arial Black" panose="020B0A04020102020204" pitchFamily="34" charset="0"/>
              </a:rPr>
              <a:t> στην πράξη της </a:t>
            </a:r>
            <a:r>
              <a:rPr lang="el-GR" dirty="0">
                <a:solidFill>
                  <a:srgbClr val="7030A0"/>
                </a:solidFill>
                <a:latin typeface="Arial Black" panose="020B0A04020102020204" pitchFamily="34" charset="0"/>
              </a:rPr>
              <a:t>διαίρεσης</a:t>
            </a:r>
            <a:r>
              <a:rPr lang="el-GR" dirty="0">
                <a:latin typeface="Arial Black" panose="020B0A04020102020204" pitchFamily="34" charset="0"/>
              </a:rPr>
              <a:t>….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BA9CD06-9390-4CF9-BE45-71318A333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" y="4099036"/>
            <a:ext cx="6679095" cy="1765055"/>
          </a:xfrm>
        </p:spPr>
        <p:txBody>
          <a:bodyPr anchor="t">
            <a:normAutofit/>
          </a:bodyPr>
          <a:lstStyle/>
          <a:p>
            <a:r>
              <a:rPr lang="el-GR" sz="4800" dirty="0">
                <a:solidFill>
                  <a:srgbClr val="FFFFFF"/>
                </a:solidFill>
              </a:rPr>
              <a:t>σε ρόλο </a:t>
            </a:r>
            <a:r>
              <a:rPr lang="el-GR" sz="4800" dirty="0">
                <a:solidFill>
                  <a:srgbClr val="FFFFFF"/>
                </a:solidFill>
                <a:highlight>
                  <a:srgbClr val="FF00FF"/>
                </a:highlight>
              </a:rPr>
              <a:t>διαιρέτη</a:t>
            </a:r>
          </a:p>
        </p:txBody>
      </p:sp>
    </p:spTree>
    <p:extLst>
      <p:ext uri="{BB962C8B-B14F-4D97-AF65-F5344CB8AC3E}">
        <p14:creationId xmlns:p14="http://schemas.microsoft.com/office/powerpoint/2010/main" val="4162070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DC09E3-0BC7-44E7-8A91-1F0E4ABC9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8176FC0-05F4-44AE-A51B-B76765F61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8CF5F08-D15F-431F-9713-CD08637D3920}"/>
              </a:ext>
            </a:extLst>
          </p:cNvPr>
          <p:cNvSpPr/>
          <p:nvPr/>
        </p:nvSpPr>
        <p:spPr>
          <a:xfrm>
            <a:off x="458694" y="5524500"/>
            <a:ext cx="9390156" cy="967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4056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ADB362-9771-4A3C-B9E5-6777F34C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C2CC5398-4A27-4F9E-8E32-D5AF06941F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6275" y="336607"/>
            <a:ext cx="11195725" cy="2113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Ο </a:t>
            </a:r>
            <a:r>
              <a:rPr lang="en-US" u="sng" dirty="0"/>
              <a:t>κα</a:t>
            </a:r>
            <a:r>
              <a:rPr lang="el-GR" u="sng" dirty="0"/>
              <a:t>ν</a:t>
            </a:r>
            <a:r>
              <a:rPr lang="en-US" u="sng" dirty="0"/>
              <a:t>όνας</a:t>
            </a:r>
            <a:r>
              <a:rPr lang="en-US" dirty="0"/>
              <a:t> για να βρούμε τον άγνωστο </a:t>
            </a:r>
            <a:r>
              <a:rPr lang="en-US" dirty="0">
                <a:highlight>
                  <a:srgbClr val="FF00FF"/>
                </a:highlight>
              </a:rPr>
              <a:t>διαιρέτη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5D976F-50BF-4FEC-B797-AACEB2C35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3C66400-9114-4E43-A4CC-E3DCF49D4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9B7520A-668D-4486-B70D-BCEA3D961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7E70DCE-9C32-40B3-852D-ECA32FB40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" y="1073425"/>
            <a:ext cx="12167688" cy="5818853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AE48AF5-EFE3-43B8-9869-C603628BE9E0}"/>
              </a:ext>
            </a:extLst>
          </p:cNvPr>
          <p:cNvSpPr/>
          <p:nvPr/>
        </p:nvSpPr>
        <p:spPr>
          <a:xfrm>
            <a:off x="662609" y="1775791"/>
            <a:ext cx="5433391" cy="193481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A5EC08-1254-4B82-B1AB-F92676B5681C}"/>
              </a:ext>
            </a:extLst>
          </p:cNvPr>
          <p:cNvSpPr txBox="1"/>
          <p:nvPr/>
        </p:nvSpPr>
        <p:spPr>
          <a:xfrm>
            <a:off x="2226365" y="3962400"/>
            <a:ext cx="229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3600" dirty="0"/>
              <a:t>ή αλλιώς</a:t>
            </a:r>
            <a:endParaRPr lang="el-GR" dirty="0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F4295B07-4B14-426C-8D41-4AE475D88F00}"/>
              </a:ext>
            </a:extLst>
          </p:cNvPr>
          <p:cNvSpPr/>
          <p:nvPr/>
        </p:nvSpPr>
        <p:spPr>
          <a:xfrm>
            <a:off x="452500" y="4620858"/>
            <a:ext cx="5433391" cy="1934818"/>
          </a:xfrm>
          <a:prstGeom prst="rect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13BDB506-010D-417D-A5C5-21FF0308B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09" y="4784034"/>
            <a:ext cx="1925846" cy="37881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BADC832-BC66-4BDF-A401-7866E3A843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609" y="5162844"/>
            <a:ext cx="4317354" cy="140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88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D85DE99-ABE0-424F-87AF-082C3A387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b="25264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7F8CF740-03BA-4316-82C5-2446BC3E7FBE}"/>
              </a:ext>
            </a:extLst>
          </p:cNvPr>
          <p:cNvSpPr/>
          <p:nvPr/>
        </p:nvSpPr>
        <p:spPr>
          <a:xfrm>
            <a:off x="3657601" y="2560320"/>
            <a:ext cx="3756073" cy="386861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   48,6   9</a:t>
            </a:r>
          </a:p>
          <a:p>
            <a:r>
              <a:rPr lang="el-GR" sz="3200" dirty="0"/>
              <a:t>  -45     5,4</a:t>
            </a:r>
          </a:p>
          <a:p>
            <a:r>
              <a:rPr lang="el-GR" sz="3200" dirty="0"/>
              <a:t>    036</a:t>
            </a:r>
          </a:p>
          <a:p>
            <a:r>
              <a:rPr lang="el-GR" sz="3200" dirty="0"/>
              <a:t>  -   36</a:t>
            </a:r>
          </a:p>
          <a:p>
            <a:r>
              <a:rPr lang="el-GR" sz="3200" dirty="0"/>
              <a:t>      00</a:t>
            </a:r>
          </a:p>
          <a:p>
            <a:endParaRPr lang="el-GR" sz="3200" dirty="0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869B158A-53C7-45A0-A859-69708EBC96D5}"/>
              </a:ext>
            </a:extLst>
          </p:cNvPr>
          <p:cNvCxnSpPr>
            <a:cxnSpLocks/>
          </p:cNvCxnSpPr>
          <p:nvPr/>
        </p:nvCxnSpPr>
        <p:spPr>
          <a:xfrm>
            <a:off x="5078437" y="3123028"/>
            <a:ext cx="0" cy="261659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7A2CED3C-70B5-4561-AA63-B5441D65BBF5}"/>
              </a:ext>
            </a:extLst>
          </p:cNvPr>
          <p:cNvCxnSpPr/>
          <p:nvPr/>
        </p:nvCxnSpPr>
        <p:spPr>
          <a:xfrm>
            <a:off x="5076092" y="3428317"/>
            <a:ext cx="91908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C1F9C7EA-29ED-4CC6-BAF2-132B82DBA343}"/>
              </a:ext>
            </a:extLst>
          </p:cNvPr>
          <p:cNvCxnSpPr/>
          <p:nvPr/>
        </p:nvCxnSpPr>
        <p:spPr>
          <a:xfrm>
            <a:off x="4157003" y="4016815"/>
            <a:ext cx="91908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EE1D886B-38C0-43CD-9EAE-DF860078163E}"/>
              </a:ext>
            </a:extLst>
          </p:cNvPr>
          <p:cNvCxnSpPr/>
          <p:nvPr/>
        </p:nvCxnSpPr>
        <p:spPr>
          <a:xfrm>
            <a:off x="4157003" y="4959351"/>
            <a:ext cx="91908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2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B2548-F441-491F-B89E-C8122CA41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8A4BBD-D838-4074-87A2-A92452580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38A046B-CDF0-4C13-A5DF-209D5B865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7C60656-56B0-4CF3-958D-AB9C24586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F808299-A12E-4A4F-A850-2F6EB8A13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375"/>
          <a:stretch/>
        </p:blipFill>
        <p:spPr>
          <a:xfrm>
            <a:off x="681228" y="685800"/>
            <a:ext cx="10820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9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BF95DC-1A65-47CA-A66E-E466F982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99430B-77A9-446D-B53C-CB17B4500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46E7D15-4118-4A61-B3D9-1FEC99A74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02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FB84A9-6654-441C-9EAF-595CE092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ΑΝΑΛΥΤΙΚΟ ΠΑΡΑΔΕΙΓΜΑ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27091368-28BA-4DAC-AD02-3D234D2779B7}"/>
              </a:ext>
            </a:extLst>
          </p:cNvPr>
          <p:cNvCxnSpPr/>
          <p:nvPr/>
        </p:nvCxnSpPr>
        <p:spPr>
          <a:xfrm>
            <a:off x="4704522" y="2014331"/>
            <a:ext cx="689113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86FC4-1231-4E6F-B5FA-1ADD2DFFF208}"/>
                  </a:ext>
                </a:extLst>
              </p:cNvPr>
              <p:cNvSpPr txBox="1"/>
              <p:nvPr/>
            </p:nvSpPr>
            <p:spPr>
              <a:xfrm>
                <a:off x="5995115" y="1691323"/>
                <a:ext cx="5738191" cy="2858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/>
                  <a:t>(1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sz="2800" i="1" smtClean="0">
                        <a:latin typeface="Cambria Math" panose="02040503050406030204" pitchFamily="18" charset="0"/>
                      </a:rPr>
                      <m:t>•</m:t>
                    </m:r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sz="2800" dirty="0"/>
                  <a:t>) :</a:t>
                </a:r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 0,2</a:t>
                </a:r>
              </a:p>
              <a:p>
                <a:endParaRPr lang="el-GR" sz="2800" dirty="0"/>
              </a:p>
              <a:p>
                <a:endParaRPr lang="el-GR" sz="2800" dirty="0"/>
              </a:p>
              <a:p>
                <a:endParaRPr lang="el-GR" sz="2800" dirty="0"/>
              </a:p>
              <a:p>
                <a:endParaRPr lang="el-GR" sz="2800" dirty="0"/>
              </a:p>
              <a:p>
                <a:endParaRPr lang="el-GR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86FC4-1231-4E6F-B5FA-1ADD2DFFF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115" y="1691323"/>
                <a:ext cx="5738191" cy="2858218"/>
              </a:xfrm>
              <a:prstGeom prst="rect">
                <a:avLst/>
              </a:prstGeom>
              <a:blipFill>
                <a:blip r:embed="rId2"/>
                <a:stretch>
                  <a:fillRect l="-21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9564D16-93CF-478A-920B-5B92C9087341}"/>
              </a:ext>
            </a:extLst>
          </p:cNvPr>
          <p:cNvSpPr txBox="1"/>
          <p:nvPr/>
        </p:nvSpPr>
        <p:spPr>
          <a:xfrm>
            <a:off x="357809" y="1444511"/>
            <a:ext cx="43467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1o </a:t>
            </a:r>
            <a:r>
              <a:rPr lang="el-GR" sz="2400" b="1" dirty="0"/>
              <a:t>βήμα</a:t>
            </a:r>
            <a:r>
              <a:rPr lang="el-GR" sz="2400" dirty="0"/>
              <a:t>: </a:t>
            </a:r>
            <a:r>
              <a:rPr lang="el-GR" sz="2400" u="sng" dirty="0"/>
              <a:t>Εντοπίζω τη μεταβλητή </a:t>
            </a:r>
            <a:r>
              <a:rPr lang="el-GR" sz="2400" dirty="0"/>
              <a:t>και τον </a:t>
            </a:r>
            <a:r>
              <a:rPr lang="el-GR" sz="2400" u="sng" dirty="0"/>
              <a:t>ρόλο της στην πράξη. </a:t>
            </a:r>
            <a:r>
              <a:rPr lang="el-GR" sz="2400" dirty="0"/>
              <a:t>Εδώ η μεταβλητή είναι </a:t>
            </a:r>
            <a:r>
              <a:rPr lang="el-GR" sz="2400" dirty="0">
                <a:highlight>
                  <a:srgbClr val="FF00FF"/>
                </a:highlight>
              </a:rPr>
              <a:t>το</a:t>
            </a:r>
            <a:r>
              <a:rPr lang="el-GR" sz="24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Χ και έχει τον ρόλο διαιρέτη.</a:t>
            </a:r>
          </a:p>
          <a:p>
            <a:r>
              <a:rPr lang="el-GR" sz="2400" dirty="0"/>
              <a:t> </a:t>
            </a:r>
            <a:endParaRPr lang="el-GR" sz="2800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68724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FB84A9-6654-441C-9EAF-595CE092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ΑΝΑΛΥΤΙΚΟ ΠΑΡΑΔΕΙΓΜΑ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27091368-28BA-4DAC-AD02-3D234D2779B7}"/>
              </a:ext>
            </a:extLst>
          </p:cNvPr>
          <p:cNvCxnSpPr/>
          <p:nvPr/>
        </p:nvCxnSpPr>
        <p:spPr>
          <a:xfrm>
            <a:off x="4704522" y="2014331"/>
            <a:ext cx="689113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86FC4-1231-4E6F-B5FA-1ADD2DFFF208}"/>
                  </a:ext>
                </a:extLst>
              </p:cNvPr>
              <p:cNvSpPr txBox="1"/>
              <p:nvPr/>
            </p:nvSpPr>
            <p:spPr>
              <a:xfrm>
                <a:off x="5995115" y="1691323"/>
                <a:ext cx="5738191" cy="5371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/>
                  <a:t>(1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sz="2800" i="1" smtClean="0">
                        <a:latin typeface="Cambria Math" panose="02040503050406030204" pitchFamily="18" charset="0"/>
                      </a:rPr>
                      <m:t>•</m:t>
                    </m:r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sz="2800" dirty="0"/>
                  <a:t>) :</a:t>
                </a:r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 0,2</a:t>
                </a:r>
              </a:p>
              <a:p>
                <a:endParaRPr lang="el-GR" sz="2800" dirty="0"/>
              </a:p>
              <a:p>
                <a:endParaRPr lang="el-GR" sz="2800" dirty="0"/>
              </a:p>
              <a:p>
                <a:r>
                  <a:rPr lang="el-GR" sz="28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sz="2800" i="1" smtClean="0">
                        <a:latin typeface="Cambria Math" panose="02040503050406030204" pitchFamily="18" charset="0"/>
                      </a:rPr>
                      <m:t>•</m:t>
                    </m:r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sz="2800" dirty="0"/>
                  <a:t>) :</a:t>
                </a:r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 0,2</a:t>
                </a:r>
              </a:p>
              <a:p>
                <a:endParaRPr lang="el-GR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l-GR" sz="2800" dirty="0"/>
                  <a:t> :</a:t>
                </a:r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 0,2</a:t>
                </a:r>
              </a:p>
              <a:p>
                <a:endParaRPr lang="el-GR" sz="2800" dirty="0"/>
              </a:p>
              <a:p>
                <a:r>
                  <a:rPr lang="el-GR" sz="2800" dirty="0"/>
                  <a:t>1:</a:t>
                </a:r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=0,2</a:t>
                </a:r>
              </a:p>
              <a:p>
                <a:endParaRPr lang="el-GR" sz="2800" dirty="0"/>
              </a:p>
              <a:p>
                <a:endParaRPr lang="el-GR" sz="2800" dirty="0"/>
              </a:p>
              <a:p>
                <a:endParaRPr lang="el-GR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86FC4-1231-4E6F-B5FA-1ADD2DFFF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115" y="1691323"/>
                <a:ext cx="5738191" cy="5371599"/>
              </a:xfrm>
              <a:prstGeom prst="rect">
                <a:avLst/>
              </a:prstGeom>
              <a:blipFill>
                <a:blip r:embed="rId2"/>
                <a:stretch>
                  <a:fillRect l="-21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9564D16-93CF-478A-920B-5B92C9087341}"/>
              </a:ext>
            </a:extLst>
          </p:cNvPr>
          <p:cNvSpPr txBox="1"/>
          <p:nvPr/>
        </p:nvSpPr>
        <p:spPr>
          <a:xfrm>
            <a:off x="357809" y="1444511"/>
            <a:ext cx="434671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1o </a:t>
            </a:r>
            <a:r>
              <a:rPr lang="el-GR" sz="2400" b="1" dirty="0"/>
              <a:t>βήμα</a:t>
            </a:r>
            <a:r>
              <a:rPr lang="el-GR" sz="2400" dirty="0"/>
              <a:t>: </a:t>
            </a:r>
            <a:r>
              <a:rPr lang="el-GR" sz="2400" u="sng" dirty="0"/>
              <a:t>Εντοπίζω τη μεταβλητή </a:t>
            </a:r>
            <a:r>
              <a:rPr lang="el-GR" sz="2400" dirty="0"/>
              <a:t>και τον </a:t>
            </a:r>
            <a:r>
              <a:rPr lang="el-GR" sz="2400" u="sng" dirty="0"/>
              <a:t>ρόλο της στην πράξη. </a:t>
            </a:r>
            <a:r>
              <a:rPr lang="el-GR" sz="2400" dirty="0"/>
              <a:t>Εδώ η μεταβλητή είναι </a:t>
            </a:r>
            <a:r>
              <a:rPr lang="el-GR" sz="2400" dirty="0">
                <a:highlight>
                  <a:srgbClr val="FF00FF"/>
                </a:highlight>
              </a:rPr>
              <a:t>το</a:t>
            </a:r>
            <a:r>
              <a:rPr lang="el-GR" sz="24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Χ και έχει τον ρόλο διαιρέτη.</a:t>
            </a:r>
          </a:p>
          <a:p>
            <a:r>
              <a:rPr lang="el-GR" sz="2400" dirty="0"/>
              <a:t> </a:t>
            </a:r>
            <a:r>
              <a:rPr lang="el-GR" sz="2400" b="1" dirty="0"/>
              <a:t>2</a:t>
            </a:r>
            <a:r>
              <a:rPr lang="el-GR" sz="2400" b="1" baseline="30000" dirty="0"/>
              <a:t>ο</a:t>
            </a:r>
            <a:r>
              <a:rPr lang="el-GR" sz="2400" b="1" dirty="0"/>
              <a:t> βήμα: </a:t>
            </a:r>
            <a:r>
              <a:rPr lang="el-GR" sz="2400" dirty="0"/>
              <a:t>Παρατηρώ ότι υπάρχουν στο </a:t>
            </a:r>
            <a:r>
              <a:rPr lang="el-GR" sz="2400" dirty="0">
                <a:highlight>
                  <a:srgbClr val="00FF00"/>
                </a:highlight>
              </a:rPr>
              <a:t>α΄ μέλος </a:t>
            </a:r>
            <a:r>
              <a:rPr lang="el-GR" sz="2400" dirty="0"/>
              <a:t>της εξίσωσης </a:t>
            </a:r>
            <a:r>
              <a:rPr lang="el-GR" sz="2400" u="sng" dirty="0"/>
              <a:t>πράξεις που μπορούν να γίνουν πριν εφαρμόσω τον κανόνα </a:t>
            </a:r>
            <a:r>
              <a:rPr lang="el-GR" sz="2400" dirty="0"/>
              <a:t>που ισχύει όταν ο άγνωστος    είναι  διαιρέτης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l-GR" sz="2800" dirty="0">
                <a:highlight>
                  <a:srgbClr val="FF00FF"/>
                </a:highlight>
              </a:rPr>
              <a:t> </a:t>
            </a:r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DE6E0DEA-E8E9-4EE3-9541-B731AAA1C7DE}"/>
              </a:ext>
            </a:extLst>
          </p:cNvPr>
          <p:cNvCxnSpPr>
            <a:cxnSpLocks/>
          </p:cNvCxnSpPr>
          <p:nvPr/>
        </p:nvCxnSpPr>
        <p:spPr>
          <a:xfrm>
            <a:off x="4207566" y="3429000"/>
            <a:ext cx="1371599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2706E1E-C561-4C1C-9C86-66E428D96C3A}"/>
              </a:ext>
            </a:extLst>
          </p:cNvPr>
          <p:cNvSpPr/>
          <p:nvPr/>
        </p:nvSpPr>
        <p:spPr>
          <a:xfrm>
            <a:off x="5995115" y="3104942"/>
            <a:ext cx="939669" cy="84812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250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FB84A9-6654-441C-9EAF-595CE092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ΑΝΑΛΥΤΙΚΟ ΠΑΡΑΔΕΙΓΜΑ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27091368-28BA-4DAC-AD02-3D234D2779B7}"/>
              </a:ext>
            </a:extLst>
          </p:cNvPr>
          <p:cNvCxnSpPr/>
          <p:nvPr/>
        </p:nvCxnSpPr>
        <p:spPr>
          <a:xfrm>
            <a:off x="4704522" y="2014331"/>
            <a:ext cx="689113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86FC4-1231-4E6F-B5FA-1ADD2DFFF208}"/>
                  </a:ext>
                </a:extLst>
              </p:cNvPr>
              <p:cNvSpPr txBox="1"/>
              <p:nvPr/>
            </p:nvSpPr>
            <p:spPr>
              <a:xfrm>
                <a:off x="5995115" y="1691323"/>
                <a:ext cx="5738191" cy="5371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/>
                  <a:t>(1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sz="2800" i="1" smtClean="0">
                        <a:latin typeface="Cambria Math" panose="02040503050406030204" pitchFamily="18" charset="0"/>
                      </a:rPr>
                      <m:t>•</m:t>
                    </m:r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sz="2800" dirty="0"/>
                  <a:t>) :</a:t>
                </a:r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 0,2</a:t>
                </a:r>
              </a:p>
              <a:p>
                <a:endParaRPr lang="el-GR" sz="2800" dirty="0"/>
              </a:p>
              <a:p>
                <a:endParaRPr lang="el-GR" sz="2800" dirty="0"/>
              </a:p>
              <a:p>
                <a:r>
                  <a:rPr lang="el-GR" sz="28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sz="2800" i="1" smtClean="0">
                        <a:latin typeface="Cambria Math" panose="02040503050406030204" pitchFamily="18" charset="0"/>
                      </a:rPr>
                      <m:t>•</m:t>
                    </m:r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sz="2800" dirty="0"/>
                  <a:t>) :</a:t>
                </a:r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 0,2</a:t>
                </a:r>
              </a:p>
              <a:p>
                <a:endParaRPr lang="el-GR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l-GR" sz="2800" dirty="0"/>
                  <a:t> :</a:t>
                </a:r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 0,2</a:t>
                </a:r>
              </a:p>
              <a:p>
                <a:endParaRPr lang="el-GR" sz="2800" dirty="0"/>
              </a:p>
              <a:p>
                <a:r>
                  <a:rPr lang="el-GR" sz="2800" dirty="0"/>
                  <a:t>1:</a:t>
                </a:r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=0,2</a:t>
                </a:r>
              </a:p>
              <a:p>
                <a:endParaRPr lang="el-GR" sz="2800" dirty="0"/>
              </a:p>
              <a:p>
                <a:endParaRPr lang="el-GR" sz="2800" dirty="0"/>
              </a:p>
              <a:p>
                <a:endParaRPr lang="el-GR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86FC4-1231-4E6F-B5FA-1ADD2DFFF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115" y="1691323"/>
                <a:ext cx="5738191" cy="5371599"/>
              </a:xfrm>
              <a:prstGeom prst="rect">
                <a:avLst/>
              </a:prstGeom>
              <a:blipFill>
                <a:blip r:embed="rId2"/>
                <a:stretch>
                  <a:fillRect l="-21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9564D16-93CF-478A-920B-5B92C9087341}"/>
              </a:ext>
            </a:extLst>
          </p:cNvPr>
          <p:cNvSpPr txBox="1"/>
          <p:nvPr/>
        </p:nvSpPr>
        <p:spPr>
          <a:xfrm>
            <a:off x="357809" y="1444511"/>
            <a:ext cx="434671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1o </a:t>
            </a:r>
            <a:r>
              <a:rPr lang="el-GR" sz="2400" b="1" dirty="0"/>
              <a:t>βήμα</a:t>
            </a:r>
            <a:r>
              <a:rPr lang="el-GR" sz="2400" dirty="0"/>
              <a:t>: </a:t>
            </a:r>
            <a:r>
              <a:rPr lang="el-GR" sz="2400" u="sng" dirty="0"/>
              <a:t>Εντοπίζω τη μεταβλητή </a:t>
            </a:r>
            <a:r>
              <a:rPr lang="el-GR" sz="2400" dirty="0"/>
              <a:t>και τον </a:t>
            </a:r>
            <a:r>
              <a:rPr lang="el-GR" sz="2400" u="sng" dirty="0"/>
              <a:t>ρόλο της στην πράξη. </a:t>
            </a:r>
            <a:r>
              <a:rPr lang="el-GR" sz="2400" dirty="0"/>
              <a:t>Εδώ η μεταβλητή είναι </a:t>
            </a:r>
            <a:r>
              <a:rPr lang="el-GR" sz="2400" dirty="0">
                <a:highlight>
                  <a:srgbClr val="FF00FF"/>
                </a:highlight>
              </a:rPr>
              <a:t>το</a:t>
            </a:r>
            <a:r>
              <a:rPr lang="el-GR" sz="24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Χ και έχει τον ρόλο διαιρέτη.</a:t>
            </a:r>
          </a:p>
          <a:p>
            <a:r>
              <a:rPr lang="el-GR" sz="2400" dirty="0"/>
              <a:t> </a:t>
            </a:r>
            <a:r>
              <a:rPr lang="el-GR" sz="2400" b="1" dirty="0"/>
              <a:t>2</a:t>
            </a:r>
            <a:r>
              <a:rPr lang="el-GR" sz="2400" b="1" baseline="30000" dirty="0"/>
              <a:t>ο</a:t>
            </a:r>
            <a:r>
              <a:rPr lang="el-GR" sz="2400" b="1" dirty="0"/>
              <a:t> βήμα: </a:t>
            </a:r>
            <a:r>
              <a:rPr lang="el-GR" sz="2400" dirty="0"/>
              <a:t>Παρατηρώ ότι υπάρχουν στο </a:t>
            </a:r>
            <a:r>
              <a:rPr lang="el-GR" sz="2400" dirty="0">
                <a:highlight>
                  <a:srgbClr val="00FF00"/>
                </a:highlight>
              </a:rPr>
              <a:t>α΄ μέλος </a:t>
            </a:r>
            <a:r>
              <a:rPr lang="el-GR" sz="2400" dirty="0"/>
              <a:t>της εξίσωσης </a:t>
            </a:r>
            <a:r>
              <a:rPr lang="el-GR" sz="2400" u="sng" dirty="0"/>
              <a:t>πράξεις που μπορούν να γίνουν πριν εφαρμόσω τον κανόνα </a:t>
            </a:r>
            <a:r>
              <a:rPr lang="el-GR" sz="2400" dirty="0"/>
              <a:t>που ισχύει όταν ο άγνωστος    είναι  διαιρέτης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l-GR" sz="2800" dirty="0">
                <a:highlight>
                  <a:srgbClr val="FF00FF"/>
                </a:highlight>
              </a:rPr>
              <a:t> </a:t>
            </a:r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DE6E0DEA-E8E9-4EE3-9541-B731AAA1C7DE}"/>
              </a:ext>
            </a:extLst>
          </p:cNvPr>
          <p:cNvCxnSpPr>
            <a:cxnSpLocks/>
          </p:cNvCxnSpPr>
          <p:nvPr/>
        </p:nvCxnSpPr>
        <p:spPr>
          <a:xfrm>
            <a:off x="4207566" y="3429000"/>
            <a:ext cx="1371599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2706E1E-C561-4C1C-9C86-66E428D96C3A}"/>
              </a:ext>
            </a:extLst>
          </p:cNvPr>
          <p:cNvSpPr/>
          <p:nvPr/>
        </p:nvSpPr>
        <p:spPr>
          <a:xfrm>
            <a:off x="5995115" y="3104942"/>
            <a:ext cx="939669" cy="84812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Βέλος: Με γωνία 3">
            <a:extLst>
              <a:ext uri="{FF2B5EF4-FFF2-40B4-BE49-F238E27FC236}">
                <a16:creationId xmlns:a16="http://schemas.microsoft.com/office/drawing/2014/main" id="{14C2605C-E930-46DA-AA97-7B2E4F03BE56}"/>
              </a:ext>
            </a:extLst>
          </p:cNvPr>
          <p:cNvSpPr/>
          <p:nvPr/>
        </p:nvSpPr>
        <p:spPr>
          <a:xfrm>
            <a:off x="6520070" y="2425148"/>
            <a:ext cx="3127513" cy="6797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4C7D9-4B7C-45E3-8770-EF07EA82D23E}"/>
              </a:ext>
            </a:extLst>
          </p:cNvPr>
          <p:cNvSpPr txBox="1"/>
          <p:nvPr/>
        </p:nvSpPr>
        <p:spPr>
          <a:xfrm>
            <a:off x="9899374" y="2014331"/>
            <a:ext cx="2249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Αντίστροφοι αριθμοί </a:t>
            </a:r>
            <a:r>
              <a:rPr lang="el-GR" dirty="0"/>
              <a:t>: οι αριθμοί που όταν πολλαπλασιάζονται  δίνουν γινόμενο τη μονάδα.</a:t>
            </a:r>
          </a:p>
        </p:txBody>
      </p:sp>
    </p:spTree>
    <p:extLst>
      <p:ext uri="{BB962C8B-B14F-4D97-AF65-F5344CB8AC3E}">
        <p14:creationId xmlns:p14="http://schemas.microsoft.com/office/powerpoint/2010/main" val="4199339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FB84A9-6654-441C-9EAF-595CE092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ΑΝΑΛΥΤΙΚΟ ΠΑΡΑΔΕΙΓΜΑ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27091368-28BA-4DAC-AD02-3D234D2779B7}"/>
              </a:ext>
            </a:extLst>
          </p:cNvPr>
          <p:cNvCxnSpPr/>
          <p:nvPr/>
        </p:nvCxnSpPr>
        <p:spPr>
          <a:xfrm>
            <a:off x="4704522" y="2014331"/>
            <a:ext cx="689113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86FC4-1231-4E6F-B5FA-1ADD2DFFF208}"/>
                  </a:ext>
                </a:extLst>
              </p:cNvPr>
              <p:cNvSpPr txBox="1"/>
              <p:nvPr/>
            </p:nvSpPr>
            <p:spPr>
              <a:xfrm>
                <a:off x="5995115" y="1691323"/>
                <a:ext cx="5738191" cy="6233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/>
                  <a:t>(1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sz="2800" i="1" smtClean="0">
                        <a:latin typeface="Cambria Math" panose="02040503050406030204" pitchFamily="18" charset="0"/>
                      </a:rPr>
                      <m:t>•</m:t>
                    </m:r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sz="2800" dirty="0"/>
                  <a:t>) :</a:t>
                </a:r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 0,2</a:t>
                </a:r>
              </a:p>
              <a:p>
                <a:endParaRPr lang="el-GR" sz="2800" dirty="0"/>
              </a:p>
              <a:p>
                <a:endParaRPr lang="el-GR" sz="2800" dirty="0"/>
              </a:p>
              <a:p>
                <a:r>
                  <a:rPr lang="el-GR" sz="28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sz="2800" i="1" smtClean="0">
                        <a:latin typeface="Cambria Math" panose="02040503050406030204" pitchFamily="18" charset="0"/>
                      </a:rPr>
                      <m:t>•</m:t>
                    </m:r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sz="2800" dirty="0"/>
                  <a:t>) :</a:t>
                </a:r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 0,2</a:t>
                </a:r>
              </a:p>
              <a:p>
                <a:endParaRPr lang="el-GR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l-GR" sz="2800" dirty="0"/>
                  <a:t> :</a:t>
                </a:r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 0,2</a:t>
                </a:r>
              </a:p>
              <a:p>
                <a:endParaRPr lang="el-GR" sz="2800" dirty="0"/>
              </a:p>
              <a:p>
                <a:r>
                  <a:rPr lang="el-GR" sz="2800" dirty="0"/>
                  <a:t>1:</a:t>
                </a:r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=0,2</a:t>
                </a:r>
              </a:p>
              <a:p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=1 :0,2</a:t>
                </a:r>
              </a:p>
              <a:p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</a:t>
                </a:r>
                <a:r>
                  <a:rPr lang="el-GR" sz="2800" dirty="0">
                    <a:highlight>
                      <a:srgbClr val="FF00FF"/>
                    </a:highlight>
                  </a:rPr>
                  <a:t>5</a:t>
                </a:r>
              </a:p>
              <a:p>
                <a:endParaRPr lang="el-GR" sz="2800" dirty="0"/>
              </a:p>
              <a:p>
                <a:endParaRPr lang="el-GR" sz="2800" dirty="0"/>
              </a:p>
              <a:p>
                <a:endParaRPr lang="el-GR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86FC4-1231-4E6F-B5FA-1ADD2DFFF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115" y="1691323"/>
                <a:ext cx="5738191" cy="6233373"/>
              </a:xfrm>
              <a:prstGeom prst="rect">
                <a:avLst/>
              </a:prstGeom>
              <a:blipFill>
                <a:blip r:embed="rId2"/>
                <a:stretch>
                  <a:fillRect l="-21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9564D16-93CF-478A-920B-5B92C9087341}"/>
              </a:ext>
            </a:extLst>
          </p:cNvPr>
          <p:cNvSpPr txBox="1"/>
          <p:nvPr/>
        </p:nvSpPr>
        <p:spPr>
          <a:xfrm>
            <a:off x="357809" y="1444511"/>
            <a:ext cx="434671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1o </a:t>
            </a:r>
            <a:r>
              <a:rPr lang="el-GR" sz="2400" b="1" dirty="0"/>
              <a:t>βήμα</a:t>
            </a:r>
            <a:r>
              <a:rPr lang="el-GR" sz="2400" dirty="0"/>
              <a:t>: </a:t>
            </a:r>
            <a:r>
              <a:rPr lang="el-GR" sz="2400" u="sng" dirty="0"/>
              <a:t>Εντοπίζω τη μεταβλητή </a:t>
            </a:r>
            <a:r>
              <a:rPr lang="el-GR" sz="2400" dirty="0"/>
              <a:t>και τον </a:t>
            </a:r>
            <a:r>
              <a:rPr lang="el-GR" sz="2400" u="sng" dirty="0"/>
              <a:t>ρόλο της στην πράξη. </a:t>
            </a:r>
            <a:r>
              <a:rPr lang="el-GR" sz="2400" dirty="0"/>
              <a:t>Εδώ η μεταβλητή είναι </a:t>
            </a:r>
            <a:r>
              <a:rPr lang="el-GR" sz="2400" dirty="0">
                <a:highlight>
                  <a:srgbClr val="FF00FF"/>
                </a:highlight>
              </a:rPr>
              <a:t>το</a:t>
            </a:r>
            <a:r>
              <a:rPr lang="el-GR" sz="24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Χ και έχει τον ρόλο διαιρέτη.</a:t>
            </a:r>
          </a:p>
          <a:p>
            <a:r>
              <a:rPr lang="el-GR" sz="2400" dirty="0"/>
              <a:t> </a:t>
            </a:r>
            <a:r>
              <a:rPr lang="el-GR" sz="2400" b="1" dirty="0"/>
              <a:t>2</a:t>
            </a:r>
            <a:r>
              <a:rPr lang="el-GR" sz="2400" b="1" baseline="30000" dirty="0"/>
              <a:t>ο</a:t>
            </a:r>
            <a:r>
              <a:rPr lang="el-GR" sz="2400" b="1" dirty="0"/>
              <a:t> βήμα: </a:t>
            </a:r>
            <a:r>
              <a:rPr lang="el-GR" sz="2400" dirty="0"/>
              <a:t>Παρατηρώ ότι υπάρχουν στο </a:t>
            </a:r>
            <a:r>
              <a:rPr lang="el-GR" sz="2400" dirty="0">
                <a:highlight>
                  <a:srgbClr val="00FF00"/>
                </a:highlight>
              </a:rPr>
              <a:t>α΄ μέλος </a:t>
            </a:r>
            <a:r>
              <a:rPr lang="el-GR" sz="2400" dirty="0"/>
              <a:t>της εξίσωσης </a:t>
            </a:r>
            <a:r>
              <a:rPr lang="el-GR" sz="2400" u="sng" dirty="0"/>
              <a:t>πράξεις που μπορούν να γίνουν πριν εφαρμόσω τον κανόνα </a:t>
            </a:r>
            <a:r>
              <a:rPr lang="el-GR" sz="2400" dirty="0"/>
              <a:t>που ισχύει όταν ο άγνωστος    είναι  διαιρέτης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l-GR" sz="2000" b="1" dirty="0"/>
              <a:t>3</a:t>
            </a:r>
            <a:r>
              <a:rPr lang="el-GR" sz="2000" b="1" baseline="30000" dirty="0"/>
              <a:t>ο</a:t>
            </a:r>
            <a:r>
              <a:rPr lang="el-GR" sz="2000" b="1" dirty="0"/>
              <a:t> βήμα: </a:t>
            </a:r>
            <a:r>
              <a:rPr lang="el-GR" sz="2000" u="sng" dirty="0"/>
              <a:t>Εφαρμόζω τον κανόνα </a:t>
            </a:r>
            <a:r>
              <a:rPr lang="el-GR" sz="2000" dirty="0"/>
              <a:t>που ισχύει </a:t>
            </a:r>
            <a:r>
              <a:rPr lang="el-GR" sz="2000" u="sng" dirty="0"/>
              <a:t>όταν ο άγνωστος είναι διαιρέτης</a:t>
            </a:r>
            <a:r>
              <a:rPr lang="el-GR" sz="2000" dirty="0"/>
              <a:t>: </a:t>
            </a:r>
            <a:r>
              <a:rPr lang="el-GR" sz="2000" dirty="0">
                <a:highlight>
                  <a:srgbClr val="FF0000"/>
                </a:highlight>
              </a:rPr>
              <a:t>διαιρώ τον διαιρετέο με το πηλίκο.</a:t>
            </a:r>
          </a:p>
          <a:p>
            <a:endParaRPr 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dirty="0">
                <a:highlight>
                  <a:srgbClr val="FF00FF"/>
                </a:highlight>
              </a:rPr>
              <a:t> </a:t>
            </a:r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DE6E0DEA-E8E9-4EE3-9541-B731AAA1C7DE}"/>
              </a:ext>
            </a:extLst>
          </p:cNvPr>
          <p:cNvCxnSpPr>
            <a:cxnSpLocks/>
          </p:cNvCxnSpPr>
          <p:nvPr/>
        </p:nvCxnSpPr>
        <p:spPr>
          <a:xfrm>
            <a:off x="4207566" y="3429000"/>
            <a:ext cx="1371599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EC915598-5203-4236-9958-57EC7202C892}"/>
              </a:ext>
            </a:extLst>
          </p:cNvPr>
          <p:cNvCxnSpPr>
            <a:cxnSpLocks/>
          </p:cNvCxnSpPr>
          <p:nvPr/>
        </p:nvCxnSpPr>
        <p:spPr>
          <a:xfrm>
            <a:off x="4207566" y="5595730"/>
            <a:ext cx="1371599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C73C13C-133D-4623-82D1-36237EAF4ED8}"/>
              </a:ext>
            </a:extLst>
          </p:cNvPr>
          <p:cNvSpPr txBox="1"/>
          <p:nvPr/>
        </p:nvSpPr>
        <p:spPr>
          <a:xfrm>
            <a:off x="8852452" y="3429000"/>
            <a:ext cx="25013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     1      0,2</a:t>
            </a:r>
          </a:p>
          <a:p>
            <a:endParaRPr lang="el-GR" dirty="0"/>
          </a:p>
          <a:p>
            <a:r>
              <a:rPr lang="el-GR" dirty="0"/>
              <a:t>     10    2</a:t>
            </a:r>
          </a:p>
          <a:p>
            <a:pPr marL="285750" indent="-285750">
              <a:buFontTx/>
              <a:buChar char="-"/>
            </a:pPr>
            <a:r>
              <a:rPr lang="el-GR" dirty="0"/>
              <a:t>10    5</a:t>
            </a:r>
          </a:p>
          <a:p>
            <a:r>
              <a:rPr lang="el-GR" dirty="0"/>
              <a:t>     00</a:t>
            </a:r>
          </a:p>
          <a:p>
            <a:endParaRPr lang="el-GR" dirty="0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10BFCB9B-6C97-469D-BFFB-5A2EFB6585C4}"/>
              </a:ext>
            </a:extLst>
          </p:cNvPr>
          <p:cNvCxnSpPr/>
          <p:nvPr/>
        </p:nvCxnSpPr>
        <p:spPr>
          <a:xfrm>
            <a:off x="9581322" y="4863548"/>
            <a:ext cx="0" cy="1524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CA293B06-8C0E-4D93-96CF-CEB57FE42741}"/>
              </a:ext>
            </a:extLst>
          </p:cNvPr>
          <p:cNvCxnSpPr>
            <a:cxnSpLocks/>
          </p:cNvCxnSpPr>
          <p:nvPr/>
        </p:nvCxnSpPr>
        <p:spPr>
          <a:xfrm>
            <a:off x="9581322" y="5161722"/>
            <a:ext cx="61622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85582EF4-69B1-4807-8B7B-8E0F15F81720}"/>
              </a:ext>
            </a:extLst>
          </p:cNvPr>
          <p:cNvCxnSpPr>
            <a:cxnSpLocks/>
          </p:cNvCxnSpPr>
          <p:nvPr/>
        </p:nvCxnSpPr>
        <p:spPr>
          <a:xfrm>
            <a:off x="9581322" y="5698435"/>
            <a:ext cx="61622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EFFD3AD7-CEF8-4C72-9C39-25312F0BC914}"/>
              </a:ext>
            </a:extLst>
          </p:cNvPr>
          <p:cNvCxnSpPr>
            <a:cxnSpLocks/>
          </p:cNvCxnSpPr>
          <p:nvPr/>
        </p:nvCxnSpPr>
        <p:spPr>
          <a:xfrm>
            <a:off x="8965096" y="5956853"/>
            <a:ext cx="61622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Βέλος: Καμπύλο προς τα αριστερά 14">
            <a:extLst>
              <a:ext uri="{FF2B5EF4-FFF2-40B4-BE49-F238E27FC236}">
                <a16:creationId xmlns:a16="http://schemas.microsoft.com/office/drawing/2014/main" id="{0036CBAB-5C59-4753-BAD8-F5CA198D034A}"/>
              </a:ext>
            </a:extLst>
          </p:cNvPr>
          <p:cNvSpPr/>
          <p:nvPr/>
        </p:nvSpPr>
        <p:spPr>
          <a:xfrm>
            <a:off x="10197548" y="4863548"/>
            <a:ext cx="205388" cy="73217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6" name="Βέλος: Καμπύλο προς τα αριστερά 15">
            <a:extLst>
              <a:ext uri="{FF2B5EF4-FFF2-40B4-BE49-F238E27FC236}">
                <a16:creationId xmlns:a16="http://schemas.microsoft.com/office/drawing/2014/main" id="{3A6D6296-A6EE-4C92-82D2-52D8DD20647E}"/>
              </a:ext>
            </a:extLst>
          </p:cNvPr>
          <p:cNvSpPr/>
          <p:nvPr/>
        </p:nvSpPr>
        <p:spPr>
          <a:xfrm flipH="1">
            <a:off x="8783874" y="4893371"/>
            <a:ext cx="331139" cy="73217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158637A1-8C22-4746-A8B5-D7A5B450875C}"/>
              </a:ext>
            </a:extLst>
          </p:cNvPr>
          <p:cNvCxnSpPr>
            <a:cxnSpLocks/>
          </p:cNvCxnSpPr>
          <p:nvPr/>
        </p:nvCxnSpPr>
        <p:spPr>
          <a:xfrm>
            <a:off x="9273209" y="5229636"/>
            <a:ext cx="0" cy="1639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Ευθεία γραμμή σύνδεσης 20">
            <a:extLst>
              <a:ext uri="{FF2B5EF4-FFF2-40B4-BE49-F238E27FC236}">
                <a16:creationId xmlns:a16="http://schemas.microsoft.com/office/drawing/2014/main" id="{4443BE71-BA40-46C9-95F2-24568CD4B0D8}"/>
              </a:ext>
            </a:extLst>
          </p:cNvPr>
          <p:cNvCxnSpPr>
            <a:cxnSpLocks/>
          </p:cNvCxnSpPr>
          <p:nvPr/>
        </p:nvCxnSpPr>
        <p:spPr>
          <a:xfrm>
            <a:off x="9431407" y="5229636"/>
            <a:ext cx="0" cy="1639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C12B54B-E80A-468D-A44D-E0F6CE2E3261}"/>
              </a:ext>
            </a:extLst>
          </p:cNvPr>
          <p:cNvSpPr txBox="1"/>
          <p:nvPr/>
        </p:nvSpPr>
        <p:spPr>
          <a:xfrm rot="2138743">
            <a:off x="10230677" y="4943023"/>
            <a:ext cx="79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•10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33DAB9-EFE1-43FE-9991-A4905EFCFA5F}"/>
              </a:ext>
            </a:extLst>
          </p:cNvPr>
          <p:cNvSpPr txBox="1"/>
          <p:nvPr/>
        </p:nvSpPr>
        <p:spPr>
          <a:xfrm rot="19875550">
            <a:off x="8181565" y="5040869"/>
            <a:ext cx="79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•10</a:t>
            </a:r>
          </a:p>
        </p:txBody>
      </p:sp>
    </p:spTree>
    <p:extLst>
      <p:ext uri="{BB962C8B-B14F-4D97-AF65-F5344CB8AC3E}">
        <p14:creationId xmlns:p14="http://schemas.microsoft.com/office/powerpoint/2010/main" val="1784450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FB84A9-6654-441C-9EAF-595CE092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ΑΝΑΛΥΤΙΚΟ ΠΑΡΑΔΕΙΓΜΑ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27091368-28BA-4DAC-AD02-3D234D2779B7}"/>
              </a:ext>
            </a:extLst>
          </p:cNvPr>
          <p:cNvCxnSpPr/>
          <p:nvPr/>
        </p:nvCxnSpPr>
        <p:spPr>
          <a:xfrm>
            <a:off x="4704522" y="2014331"/>
            <a:ext cx="689113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86FC4-1231-4E6F-B5FA-1ADD2DFFF208}"/>
                  </a:ext>
                </a:extLst>
              </p:cNvPr>
              <p:cNvSpPr txBox="1"/>
              <p:nvPr/>
            </p:nvSpPr>
            <p:spPr>
              <a:xfrm>
                <a:off x="5995115" y="1691323"/>
                <a:ext cx="5738191" cy="6233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/>
                  <a:t>(1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sz="2800" i="1" smtClean="0">
                        <a:latin typeface="Cambria Math" panose="02040503050406030204" pitchFamily="18" charset="0"/>
                      </a:rPr>
                      <m:t>•</m:t>
                    </m:r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sz="2800" dirty="0"/>
                  <a:t>) :</a:t>
                </a:r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 0,2</a:t>
                </a:r>
              </a:p>
              <a:p>
                <a:endParaRPr lang="el-GR" sz="2800" dirty="0"/>
              </a:p>
              <a:p>
                <a:endParaRPr lang="el-GR" sz="2800" dirty="0"/>
              </a:p>
              <a:p>
                <a:r>
                  <a:rPr lang="el-GR" sz="28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sz="2800" i="1" smtClean="0">
                        <a:latin typeface="Cambria Math" panose="02040503050406030204" pitchFamily="18" charset="0"/>
                      </a:rPr>
                      <m:t>•</m:t>
                    </m:r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sz="2800" dirty="0"/>
                  <a:t>) :</a:t>
                </a:r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 0,2</a:t>
                </a:r>
              </a:p>
              <a:p>
                <a:endParaRPr lang="el-GR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l-GR" sz="2800" dirty="0"/>
                  <a:t> :</a:t>
                </a:r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 0,2</a:t>
                </a:r>
              </a:p>
              <a:p>
                <a:endParaRPr lang="el-GR" sz="2800" dirty="0"/>
              </a:p>
              <a:p>
                <a:r>
                  <a:rPr lang="el-GR" sz="2800" dirty="0"/>
                  <a:t>1:</a:t>
                </a:r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=0,2</a:t>
                </a:r>
              </a:p>
              <a:p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=1 :0,2</a:t>
                </a:r>
              </a:p>
              <a:p>
                <a:r>
                  <a:rPr lang="el-GR" sz="2800" dirty="0">
                    <a:highlight>
                      <a:srgbClr val="FF00FF"/>
                    </a:highlight>
                  </a:rPr>
                  <a:t>Χ</a:t>
                </a:r>
                <a:r>
                  <a:rPr lang="el-GR" sz="2800" dirty="0"/>
                  <a:t>=</a:t>
                </a:r>
                <a:r>
                  <a:rPr lang="el-GR" sz="2800" dirty="0">
                    <a:highlight>
                      <a:srgbClr val="FF00FF"/>
                    </a:highlight>
                  </a:rPr>
                  <a:t>5</a:t>
                </a:r>
              </a:p>
              <a:p>
                <a:endParaRPr lang="el-GR" sz="2800" dirty="0"/>
              </a:p>
              <a:p>
                <a:endParaRPr lang="el-GR" sz="2800" dirty="0"/>
              </a:p>
              <a:p>
                <a:endParaRPr lang="el-GR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86FC4-1231-4E6F-B5FA-1ADD2DFFF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115" y="1691323"/>
                <a:ext cx="5738191" cy="6233373"/>
              </a:xfrm>
              <a:prstGeom prst="rect">
                <a:avLst/>
              </a:prstGeom>
              <a:blipFill>
                <a:blip r:embed="rId2"/>
                <a:stretch>
                  <a:fillRect l="-21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9564D16-93CF-478A-920B-5B92C9087341}"/>
              </a:ext>
            </a:extLst>
          </p:cNvPr>
          <p:cNvSpPr txBox="1"/>
          <p:nvPr/>
        </p:nvSpPr>
        <p:spPr>
          <a:xfrm>
            <a:off x="357809" y="1444511"/>
            <a:ext cx="434671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1o </a:t>
            </a:r>
            <a:r>
              <a:rPr lang="el-GR" sz="2400" b="1" dirty="0"/>
              <a:t>βήμα</a:t>
            </a:r>
            <a:r>
              <a:rPr lang="el-GR" sz="2400" dirty="0"/>
              <a:t>: </a:t>
            </a:r>
            <a:r>
              <a:rPr lang="el-GR" sz="2400" u="sng" dirty="0"/>
              <a:t>Εντοπίζω τη μεταβλητή </a:t>
            </a:r>
            <a:r>
              <a:rPr lang="el-GR" sz="2400" dirty="0"/>
              <a:t>και τον </a:t>
            </a:r>
            <a:r>
              <a:rPr lang="el-GR" sz="2400" u="sng" dirty="0"/>
              <a:t>ρόλο της στην πράξη. </a:t>
            </a:r>
            <a:r>
              <a:rPr lang="el-GR" sz="2400" dirty="0"/>
              <a:t>Εδώ η μεταβλητή είναι </a:t>
            </a:r>
            <a:r>
              <a:rPr lang="el-GR" sz="2400" dirty="0">
                <a:highlight>
                  <a:srgbClr val="FF00FF"/>
                </a:highlight>
              </a:rPr>
              <a:t>το</a:t>
            </a:r>
            <a:r>
              <a:rPr lang="el-GR" sz="24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Χ και έχει τον ρόλο διαιρέτη.</a:t>
            </a:r>
          </a:p>
          <a:p>
            <a:r>
              <a:rPr lang="el-GR" sz="2400" dirty="0"/>
              <a:t> </a:t>
            </a:r>
            <a:r>
              <a:rPr lang="el-GR" sz="2400" b="1" dirty="0"/>
              <a:t>2</a:t>
            </a:r>
            <a:r>
              <a:rPr lang="el-GR" sz="2400" b="1" baseline="30000" dirty="0"/>
              <a:t>ο</a:t>
            </a:r>
            <a:r>
              <a:rPr lang="el-GR" sz="2400" b="1" dirty="0"/>
              <a:t> βήμα: </a:t>
            </a:r>
            <a:r>
              <a:rPr lang="el-GR" sz="2400" dirty="0"/>
              <a:t>Παρατηρώ ότι υπάρχουν στο </a:t>
            </a:r>
            <a:r>
              <a:rPr lang="el-GR" sz="2400" dirty="0">
                <a:highlight>
                  <a:srgbClr val="00FF00"/>
                </a:highlight>
              </a:rPr>
              <a:t>α΄ μέλος </a:t>
            </a:r>
            <a:r>
              <a:rPr lang="el-GR" sz="2400" dirty="0"/>
              <a:t>της εξίσωσης </a:t>
            </a:r>
            <a:r>
              <a:rPr lang="el-GR" sz="2400" u="sng" dirty="0"/>
              <a:t>πράξεις που μπορούν να γίνουν πριν εφαρμόσω τον κανόνα </a:t>
            </a:r>
            <a:r>
              <a:rPr lang="el-GR" sz="2400" dirty="0"/>
              <a:t>που ισχύει όταν ο άγνωστος    είναι  διαιρέτης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l-GR" sz="2000" b="1" dirty="0"/>
              <a:t>3</a:t>
            </a:r>
            <a:r>
              <a:rPr lang="el-GR" sz="2000" b="1" baseline="30000" dirty="0"/>
              <a:t>ο</a:t>
            </a:r>
            <a:r>
              <a:rPr lang="el-GR" sz="2000" b="1" dirty="0"/>
              <a:t> βήμα: </a:t>
            </a:r>
            <a:r>
              <a:rPr lang="el-GR" sz="2000" u="sng" dirty="0"/>
              <a:t>Εφαρμόζω τον κανόνα </a:t>
            </a:r>
            <a:r>
              <a:rPr lang="el-GR" sz="2000" dirty="0"/>
              <a:t>που ισχύει </a:t>
            </a:r>
            <a:r>
              <a:rPr lang="el-GR" sz="2000" u="sng" dirty="0"/>
              <a:t>όταν ο άγνωστος είναι διαιρέτης</a:t>
            </a:r>
            <a:r>
              <a:rPr lang="el-GR" sz="2000" dirty="0"/>
              <a:t>: </a:t>
            </a:r>
            <a:r>
              <a:rPr lang="el-GR" sz="2000" dirty="0">
                <a:highlight>
                  <a:srgbClr val="FF0000"/>
                </a:highlight>
              </a:rPr>
              <a:t>διαιρώ τον διαιρετέο με το πηλίκο.</a:t>
            </a:r>
          </a:p>
          <a:p>
            <a:endParaRPr 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dirty="0">
                <a:highlight>
                  <a:srgbClr val="FF00FF"/>
                </a:highlight>
              </a:rPr>
              <a:t> </a:t>
            </a:r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DE6E0DEA-E8E9-4EE3-9541-B731AAA1C7DE}"/>
              </a:ext>
            </a:extLst>
          </p:cNvPr>
          <p:cNvCxnSpPr>
            <a:cxnSpLocks/>
          </p:cNvCxnSpPr>
          <p:nvPr/>
        </p:nvCxnSpPr>
        <p:spPr>
          <a:xfrm>
            <a:off x="4207566" y="3429000"/>
            <a:ext cx="1371599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EC915598-5203-4236-9958-57EC7202C892}"/>
              </a:ext>
            </a:extLst>
          </p:cNvPr>
          <p:cNvCxnSpPr>
            <a:cxnSpLocks/>
          </p:cNvCxnSpPr>
          <p:nvPr/>
        </p:nvCxnSpPr>
        <p:spPr>
          <a:xfrm>
            <a:off x="4207566" y="5595730"/>
            <a:ext cx="1371599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C73C13C-133D-4623-82D1-36237EAF4ED8}"/>
              </a:ext>
            </a:extLst>
          </p:cNvPr>
          <p:cNvSpPr txBox="1"/>
          <p:nvPr/>
        </p:nvSpPr>
        <p:spPr>
          <a:xfrm>
            <a:off x="8852452" y="3429000"/>
            <a:ext cx="25013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     1      0,2</a:t>
            </a:r>
          </a:p>
          <a:p>
            <a:endParaRPr lang="el-GR" dirty="0"/>
          </a:p>
          <a:p>
            <a:r>
              <a:rPr lang="el-GR" dirty="0"/>
              <a:t>     10    2</a:t>
            </a:r>
          </a:p>
          <a:p>
            <a:pPr marL="285750" indent="-285750">
              <a:buFontTx/>
              <a:buChar char="-"/>
            </a:pPr>
            <a:r>
              <a:rPr lang="el-GR" dirty="0"/>
              <a:t>10    5</a:t>
            </a:r>
          </a:p>
          <a:p>
            <a:r>
              <a:rPr lang="el-GR" dirty="0"/>
              <a:t>     00</a:t>
            </a:r>
          </a:p>
          <a:p>
            <a:endParaRPr lang="el-GR" dirty="0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10BFCB9B-6C97-469D-BFFB-5A2EFB6585C4}"/>
              </a:ext>
            </a:extLst>
          </p:cNvPr>
          <p:cNvCxnSpPr/>
          <p:nvPr/>
        </p:nvCxnSpPr>
        <p:spPr>
          <a:xfrm>
            <a:off x="9581322" y="4863548"/>
            <a:ext cx="0" cy="1524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CA293B06-8C0E-4D93-96CF-CEB57FE42741}"/>
              </a:ext>
            </a:extLst>
          </p:cNvPr>
          <p:cNvCxnSpPr>
            <a:cxnSpLocks/>
          </p:cNvCxnSpPr>
          <p:nvPr/>
        </p:nvCxnSpPr>
        <p:spPr>
          <a:xfrm>
            <a:off x="9581322" y="5161722"/>
            <a:ext cx="61622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85582EF4-69B1-4807-8B7B-8E0F15F81720}"/>
              </a:ext>
            </a:extLst>
          </p:cNvPr>
          <p:cNvCxnSpPr>
            <a:cxnSpLocks/>
          </p:cNvCxnSpPr>
          <p:nvPr/>
        </p:nvCxnSpPr>
        <p:spPr>
          <a:xfrm>
            <a:off x="9581322" y="5698435"/>
            <a:ext cx="61622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EFFD3AD7-CEF8-4C72-9C39-25312F0BC914}"/>
              </a:ext>
            </a:extLst>
          </p:cNvPr>
          <p:cNvCxnSpPr>
            <a:cxnSpLocks/>
          </p:cNvCxnSpPr>
          <p:nvPr/>
        </p:nvCxnSpPr>
        <p:spPr>
          <a:xfrm>
            <a:off x="8965096" y="5956853"/>
            <a:ext cx="61622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Βέλος: Καμπύλο προς τα αριστερά 14">
            <a:extLst>
              <a:ext uri="{FF2B5EF4-FFF2-40B4-BE49-F238E27FC236}">
                <a16:creationId xmlns:a16="http://schemas.microsoft.com/office/drawing/2014/main" id="{0036CBAB-5C59-4753-BAD8-F5CA198D034A}"/>
              </a:ext>
            </a:extLst>
          </p:cNvPr>
          <p:cNvSpPr/>
          <p:nvPr/>
        </p:nvSpPr>
        <p:spPr>
          <a:xfrm>
            <a:off x="10197548" y="4863548"/>
            <a:ext cx="205388" cy="73217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6" name="Βέλος: Καμπύλο προς τα αριστερά 15">
            <a:extLst>
              <a:ext uri="{FF2B5EF4-FFF2-40B4-BE49-F238E27FC236}">
                <a16:creationId xmlns:a16="http://schemas.microsoft.com/office/drawing/2014/main" id="{3A6D6296-A6EE-4C92-82D2-52D8DD20647E}"/>
              </a:ext>
            </a:extLst>
          </p:cNvPr>
          <p:cNvSpPr/>
          <p:nvPr/>
        </p:nvSpPr>
        <p:spPr>
          <a:xfrm flipH="1">
            <a:off x="8783874" y="4893371"/>
            <a:ext cx="331139" cy="73217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158637A1-8C22-4746-A8B5-D7A5B450875C}"/>
              </a:ext>
            </a:extLst>
          </p:cNvPr>
          <p:cNvCxnSpPr>
            <a:cxnSpLocks/>
          </p:cNvCxnSpPr>
          <p:nvPr/>
        </p:nvCxnSpPr>
        <p:spPr>
          <a:xfrm>
            <a:off x="9273209" y="5229636"/>
            <a:ext cx="0" cy="1639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Ευθεία γραμμή σύνδεσης 20">
            <a:extLst>
              <a:ext uri="{FF2B5EF4-FFF2-40B4-BE49-F238E27FC236}">
                <a16:creationId xmlns:a16="http://schemas.microsoft.com/office/drawing/2014/main" id="{4443BE71-BA40-46C9-95F2-24568CD4B0D8}"/>
              </a:ext>
            </a:extLst>
          </p:cNvPr>
          <p:cNvCxnSpPr>
            <a:cxnSpLocks/>
          </p:cNvCxnSpPr>
          <p:nvPr/>
        </p:nvCxnSpPr>
        <p:spPr>
          <a:xfrm>
            <a:off x="9431407" y="5229636"/>
            <a:ext cx="0" cy="1639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C12B54B-E80A-468D-A44D-E0F6CE2E3261}"/>
              </a:ext>
            </a:extLst>
          </p:cNvPr>
          <p:cNvSpPr txBox="1"/>
          <p:nvPr/>
        </p:nvSpPr>
        <p:spPr>
          <a:xfrm rot="2138743">
            <a:off x="10230677" y="4943023"/>
            <a:ext cx="79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•10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33DAB9-EFE1-43FE-9991-A4905EFCFA5F}"/>
              </a:ext>
            </a:extLst>
          </p:cNvPr>
          <p:cNvSpPr txBox="1"/>
          <p:nvPr/>
        </p:nvSpPr>
        <p:spPr>
          <a:xfrm rot="19875550">
            <a:off x="8181565" y="5040869"/>
            <a:ext cx="79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•10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511950-CA9B-4A3A-B9B8-2D2132097E45}"/>
                  </a:ext>
                </a:extLst>
              </p:cNvPr>
              <p:cNvSpPr txBox="1"/>
              <p:nvPr/>
            </p:nvSpPr>
            <p:spPr>
              <a:xfrm>
                <a:off x="9581322" y="1868557"/>
                <a:ext cx="2483166" cy="2932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u="sng" dirty="0"/>
                  <a:t>ΕΠΑΛΗΘΕΥΣΗ</a:t>
                </a:r>
              </a:p>
              <a:p>
                <a:pPr algn="ctr"/>
                <a:r>
                  <a:rPr lang="el-GR" sz="1800" dirty="0"/>
                  <a:t>(1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sz="1800" i="1" smtClean="0">
                        <a:latin typeface="Cambria Math" panose="02040503050406030204" pitchFamily="18" charset="0"/>
                      </a:rPr>
                      <m:t>•</m:t>
                    </m:r>
                    <m:f>
                      <m:f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sz="1800" dirty="0"/>
                  <a:t>) :</a:t>
                </a:r>
                <a:r>
                  <a:rPr lang="el-GR" sz="1800" dirty="0">
                    <a:highlight>
                      <a:srgbClr val="FF00FF"/>
                    </a:highlight>
                  </a:rPr>
                  <a:t>5</a:t>
                </a:r>
                <a:r>
                  <a:rPr lang="el-GR" sz="1800" dirty="0"/>
                  <a:t>= 0,2</a:t>
                </a:r>
              </a:p>
              <a:p>
                <a:pPr algn="ctr"/>
                <a:r>
                  <a:rPr lang="el-GR" sz="18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sz="1800" i="1" smtClean="0">
                        <a:latin typeface="Cambria Math" panose="02040503050406030204" pitchFamily="18" charset="0"/>
                      </a:rPr>
                      <m:t>•</m:t>
                    </m:r>
                    <m:f>
                      <m:f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sz="1800" dirty="0"/>
                  <a:t>) :</a:t>
                </a:r>
                <a:r>
                  <a:rPr lang="el-GR" sz="1800" dirty="0">
                    <a:highlight>
                      <a:srgbClr val="FF00FF"/>
                    </a:highlight>
                  </a:rPr>
                  <a:t>5</a:t>
                </a:r>
                <a:r>
                  <a:rPr lang="el-GR" sz="1800" dirty="0"/>
                  <a:t>= 0,2</a:t>
                </a:r>
              </a:p>
              <a:p>
                <a:pPr algn="ctr"/>
                <a:endParaRPr lang="el-GR" sz="18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l-GR" sz="1800" dirty="0"/>
                  <a:t> :</a:t>
                </a:r>
                <a:r>
                  <a:rPr lang="el-GR" sz="1800" dirty="0">
                    <a:highlight>
                      <a:srgbClr val="FF00FF"/>
                    </a:highlight>
                  </a:rPr>
                  <a:t>5</a:t>
                </a:r>
                <a:r>
                  <a:rPr lang="el-GR" sz="1800" dirty="0"/>
                  <a:t>= 0,2</a:t>
                </a:r>
              </a:p>
              <a:p>
                <a:pPr algn="ctr"/>
                <a:r>
                  <a:rPr lang="el-GR" dirty="0"/>
                  <a:t>1: </a:t>
                </a:r>
                <a:r>
                  <a:rPr lang="el-GR" dirty="0">
                    <a:highlight>
                      <a:srgbClr val="FF00FF"/>
                    </a:highlight>
                  </a:rPr>
                  <a:t>5</a:t>
                </a:r>
                <a:r>
                  <a:rPr lang="el-GR" dirty="0"/>
                  <a:t>=0,2</a:t>
                </a:r>
              </a:p>
              <a:p>
                <a:pPr algn="ctr"/>
                <a:r>
                  <a:rPr lang="el-GR" dirty="0"/>
                  <a:t>0,2=0,2</a:t>
                </a:r>
              </a:p>
              <a:p>
                <a:pPr algn="ctr"/>
                <a:endParaRPr lang="el-GR" sz="1800" dirty="0"/>
              </a:p>
              <a:p>
                <a:pPr algn="ctr"/>
                <a:endParaRPr lang="el-G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511950-CA9B-4A3A-B9B8-2D2132097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322" y="1868557"/>
                <a:ext cx="2483166" cy="2932278"/>
              </a:xfrm>
              <a:prstGeom prst="rect">
                <a:avLst/>
              </a:prstGeom>
              <a:blipFill>
                <a:blip r:embed="rId3"/>
                <a:stretch>
                  <a:fillRect t="-12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808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BFD72608-F718-4089-A37F-1809F869D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F5028F00-CB45-4253-89D7-4F08E02D8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4E267F-D89B-4EE0-9F51-60775526E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70C3580-5C66-45F0-8331-549786B6C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56C52FFD-BC82-4354-8216-F9400B58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10591800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Για το σπίτι :</a:t>
            </a:r>
            <a:br>
              <a:rPr lang="en-US" sz="5200" dirty="0">
                <a:solidFill>
                  <a:srgbClr val="FFFFFF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FD0743-9B3D-464A-B7CB-57626F9B1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60709"/>
            <a:ext cx="10591798" cy="2054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sz="3600" dirty="0">
                <a:solidFill>
                  <a:srgbClr val="FFFFFF"/>
                </a:solidFill>
              </a:rPr>
              <a:t>- </a:t>
            </a:r>
            <a:r>
              <a:rPr lang="en-US" sz="3600" dirty="0">
                <a:solidFill>
                  <a:srgbClr val="FFFFFF"/>
                </a:solidFill>
              </a:rPr>
              <a:t>Κάνω την άσκηση 1 και 2 από το Τ.Ε. στη σελίδα 27</a:t>
            </a:r>
            <a:endParaRPr lang="el-GR" sz="3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l-GR" sz="3600" dirty="0">
                <a:solidFill>
                  <a:srgbClr val="FFFFFF"/>
                </a:solidFill>
              </a:rPr>
              <a:t>- Φυλλάδιο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5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6222B4-40C5-4F3A-9152-7F0B4FD5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Άρα ο άγνωστος Χ  εφόσον εντοπιστεί μέσα σε πράξη διαίρεσης μπορεί να είναι σε 2  ρόλους …. 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8EA23CC-0CA4-45A9-8ACB-FBB2BD76F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98" y="1691323"/>
            <a:ext cx="9582150" cy="5166677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57B4985-7140-4450-8725-C2BD0AE2FE53}"/>
              </a:ext>
            </a:extLst>
          </p:cNvPr>
          <p:cNvSpPr/>
          <p:nvPr/>
        </p:nvSpPr>
        <p:spPr>
          <a:xfrm>
            <a:off x="2667000" y="3733800"/>
            <a:ext cx="2095500" cy="43815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8F0D9F8-131A-4C89-8F55-3477F1D67D07}"/>
              </a:ext>
            </a:extLst>
          </p:cNvPr>
          <p:cNvSpPr/>
          <p:nvPr/>
        </p:nvSpPr>
        <p:spPr>
          <a:xfrm>
            <a:off x="6814625" y="3719586"/>
            <a:ext cx="2095500" cy="43815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699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Πολύχρωμο πλαστικού παιχνίδι μπλοκ">
            <a:extLst>
              <a:ext uri="{FF2B5EF4-FFF2-40B4-BE49-F238E27FC236}">
                <a16:creationId xmlns:a16="http://schemas.microsoft.com/office/drawing/2014/main" id="{62C24FD0-1010-4E19-BF3A-43DFA63288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FD9BEB29-41E9-43DC-AD97-F36DCD739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48" y="171951"/>
            <a:ext cx="4958128" cy="3755144"/>
          </a:xfrm>
        </p:spPr>
        <p:txBody>
          <a:bodyPr anchor="b">
            <a:normAutofit/>
          </a:bodyPr>
          <a:lstStyle/>
          <a:p>
            <a:r>
              <a:rPr lang="el-GR" dirty="0">
                <a:latin typeface="Arial Black" panose="020B0A04020102020204" pitchFamily="34" charset="0"/>
              </a:rPr>
              <a:t>Ο άγνωστος </a:t>
            </a:r>
            <a:r>
              <a:rPr lang="el-GR" dirty="0">
                <a:solidFill>
                  <a:srgbClr val="7030A0"/>
                </a:solidFill>
                <a:latin typeface="Arial Black" panose="020B0A04020102020204" pitchFamily="34" charset="0"/>
              </a:rPr>
              <a:t>Χ</a:t>
            </a:r>
            <a:r>
              <a:rPr lang="el-GR" dirty="0">
                <a:latin typeface="Arial Black" panose="020B0A04020102020204" pitchFamily="34" charset="0"/>
              </a:rPr>
              <a:t> στην πράξη της </a:t>
            </a:r>
            <a:r>
              <a:rPr lang="el-GR" dirty="0">
                <a:solidFill>
                  <a:srgbClr val="7030A0"/>
                </a:solidFill>
                <a:latin typeface="Arial Black" panose="020B0A04020102020204" pitchFamily="34" charset="0"/>
              </a:rPr>
              <a:t>διαίρεσης</a:t>
            </a:r>
            <a:r>
              <a:rPr lang="el-GR" dirty="0">
                <a:latin typeface="Arial Black" panose="020B0A04020102020204" pitchFamily="34" charset="0"/>
              </a:rPr>
              <a:t>….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BA9CD06-9390-4CF9-BE45-71318A333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" y="4099036"/>
            <a:ext cx="6679095" cy="1765055"/>
          </a:xfrm>
        </p:spPr>
        <p:txBody>
          <a:bodyPr anchor="t">
            <a:normAutofit/>
          </a:bodyPr>
          <a:lstStyle/>
          <a:p>
            <a:r>
              <a:rPr lang="el-GR" sz="4800" dirty="0">
                <a:solidFill>
                  <a:srgbClr val="FFFFFF"/>
                </a:solidFill>
              </a:rPr>
              <a:t>σε ρόλο </a:t>
            </a:r>
            <a:r>
              <a:rPr lang="el-GR" sz="4800" dirty="0">
                <a:solidFill>
                  <a:srgbClr val="FFFFFF"/>
                </a:solidFill>
                <a:highlight>
                  <a:srgbClr val="0000FF"/>
                </a:highlight>
              </a:rPr>
              <a:t>διαιρετέου</a:t>
            </a:r>
            <a:endParaRPr lang="el-GR" sz="4800" dirty="0">
              <a:solidFill>
                <a:srgbClr val="FFFFFF"/>
              </a:solidFill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9057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60D18B-037A-4FB6-9F7E-6BC29F40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6BE053-7838-4CC3-A396-3FE474183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C500433-B214-416F-BC66-6C08B3BC9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6821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0B7CC67-9BA2-4963-8945-7B3A9018C7BE}"/>
              </a:ext>
            </a:extLst>
          </p:cNvPr>
          <p:cNvSpPr/>
          <p:nvPr/>
        </p:nvSpPr>
        <p:spPr>
          <a:xfrm>
            <a:off x="458694" y="5781822"/>
            <a:ext cx="9304284" cy="1076177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66747-58B7-48C9-B509-65F82AE90264}"/>
              </a:ext>
            </a:extLst>
          </p:cNvPr>
          <p:cNvSpPr txBox="1"/>
          <p:nvPr/>
        </p:nvSpPr>
        <p:spPr>
          <a:xfrm>
            <a:off x="7624690" y="6354628"/>
            <a:ext cx="351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070C0"/>
                </a:solidFill>
                <a:latin typeface="Arial Black" panose="020B0A04020102020204" pitchFamily="34" charset="0"/>
              </a:rPr>
              <a:t>ν</a:t>
            </a:r>
          </a:p>
        </p:txBody>
      </p:sp>
    </p:spTree>
    <p:extLst>
      <p:ext uri="{BB962C8B-B14F-4D97-AF65-F5344CB8AC3E}">
        <p14:creationId xmlns:p14="http://schemas.microsoft.com/office/powerpoint/2010/main" val="351089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A0015AD-478A-42ED-9668-16C82FFBE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024"/>
            <a:ext cx="12192000" cy="5605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F2E254-B915-42CD-A6E8-3EF9C70D4BBC}"/>
              </a:ext>
            </a:extLst>
          </p:cNvPr>
          <p:cNvSpPr txBox="1"/>
          <p:nvPr/>
        </p:nvSpPr>
        <p:spPr>
          <a:xfrm>
            <a:off x="1179341" y="211015"/>
            <a:ext cx="983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Ο </a:t>
            </a:r>
            <a:r>
              <a:rPr lang="el-GR" sz="3600" u="sng" dirty="0"/>
              <a:t>κανόνας</a:t>
            </a:r>
            <a:r>
              <a:rPr lang="el-GR" sz="3600" dirty="0"/>
              <a:t> για να βρούμε τον άγνωστο </a:t>
            </a:r>
            <a:r>
              <a:rPr lang="el-GR" sz="3600" dirty="0">
                <a:highlight>
                  <a:srgbClr val="0000FF"/>
                </a:highlight>
              </a:rPr>
              <a:t>διαιρετέο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9E98CB8-1680-467C-B638-0879D2D36321}"/>
              </a:ext>
            </a:extLst>
          </p:cNvPr>
          <p:cNvSpPr/>
          <p:nvPr/>
        </p:nvSpPr>
        <p:spPr>
          <a:xfrm>
            <a:off x="490330" y="1948070"/>
            <a:ext cx="5605670" cy="1815547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0870DB0-BEEA-487F-A5A8-C1F419DB4D34}"/>
              </a:ext>
            </a:extLst>
          </p:cNvPr>
          <p:cNvSpPr/>
          <p:nvPr/>
        </p:nvSpPr>
        <p:spPr>
          <a:xfrm>
            <a:off x="265042" y="4664766"/>
            <a:ext cx="5830957" cy="15580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05B1B-03EB-4317-9F79-296BEBF0ECA4}"/>
              </a:ext>
            </a:extLst>
          </p:cNvPr>
          <p:cNvSpPr txBox="1"/>
          <p:nvPr/>
        </p:nvSpPr>
        <p:spPr>
          <a:xfrm>
            <a:off x="2226365" y="3962400"/>
            <a:ext cx="229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3600" dirty="0"/>
              <a:t>ή αλλιώς</a:t>
            </a:r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49A10AC-6CC6-4584-AEBA-A43180D73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17" y="4772263"/>
            <a:ext cx="39624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7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A0015AD-478A-42ED-9668-16C82FFBE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024"/>
            <a:ext cx="12192000" cy="5605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F2E254-B915-42CD-A6E8-3EF9C70D4BBC}"/>
              </a:ext>
            </a:extLst>
          </p:cNvPr>
          <p:cNvSpPr txBox="1"/>
          <p:nvPr/>
        </p:nvSpPr>
        <p:spPr>
          <a:xfrm>
            <a:off x="1179341" y="211015"/>
            <a:ext cx="983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Ο </a:t>
            </a:r>
            <a:r>
              <a:rPr lang="el-GR" sz="3600" u="sng" dirty="0"/>
              <a:t>κανόνας</a:t>
            </a:r>
            <a:r>
              <a:rPr lang="el-GR" sz="3600" dirty="0"/>
              <a:t> για να βρούμε τον άγνωστο </a:t>
            </a:r>
            <a:r>
              <a:rPr lang="el-GR" sz="3600" dirty="0">
                <a:highlight>
                  <a:srgbClr val="0000FF"/>
                </a:highlight>
              </a:rPr>
              <a:t>διαιρετέο</a:t>
            </a:r>
          </a:p>
        </p:txBody>
      </p:sp>
      <p:sp>
        <p:nvSpPr>
          <p:cNvPr id="8" name="Επεξήγηση: Κάτω βέλος 7">
            <a:extLst>
              <a:ext uri="{FF2B5EF4-FFF2-40B4-BE49-F238E27FC236}">
                <a16:creationId xmlns:a16="http://schemas.microsoft.com/office/drawing/2014/main" id="{C240C32B-70F9-4A89-85C9-22CD98C81E1F}"/>
              </a:ext>
            </a:extLst>
          </p:cNvPr>
          <p:cNvSpPr/>
          <p:nvPr/>
        </p:nvSpPr>
        <p:spPr>
          <a:xfrm>
            <a:off x="478302" y="1965960"/>
            <a:ext cx="5617698" cy="2926080"/>
          </a:xfrm>
          <a:prstGeom prst="downArrowCallou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E69C2-F663-4F3C-98FD-B21CACB05CC5}"/>
              </a:ext>
            </a:extLst>
          </p:cNvPr>
          <p:cNvSpPr txBox="1"/>
          <p:nvPr/>
        </p:nvSpPr>
        <p:spPr>
          <a:xfrm>
            <a:off x="-67993" y="4770959"/>
            <a:ext cx="663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Σας θυμίζει κάτι αυτός ο κανόνας</a:t>
            </a:r>
            <a:r>
              <a:rPr lang="el-GR" sz="36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6564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A0015AD-478A-42ED-9668-16C82FFBE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024"/>
            <a:ext cx="12192000" cy="5605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F2E254-B915-42CD-A6E8-3EF9C70D4BBC}"/>
              </a:ext>
            </a:extLst>
          </p:cNvPr>
          <p:cNvSpPr txBox="1"/>
          <p:nvPr/>
        </p:nvSpPr>
        <p:spPr>
          <a:xfrm>
            <a:off x="1179341" y="211015"/>
            <a:ext cx="983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Ο </a:t>
            </a:r>
            <a:r>
              <a:rPr lang="el-GR" sz="3600" u="sng" dirty="0"/>
              <a:t>κανόνας</a:t>
            </a:r>
            <a:r>
              <a:rPr lang="el-GR" sz="3600" dirty="0"/>
              <a:t> για να βρούμε τον άγνωστο </a:t>
            </a:r>
            <a:r>
              <a:rPr lang="el-GR" sz="3600" dirty="0">
                <a:highlight>
                  <a:srgbClr val="0000FF"/>
                </a:highlight>
              </a:rPr>
              <a:t>διαιρετέο</a:t>
            </a:r>
          </a:p>
        </p:txBody>
      </p:sp>
      <p:sp>
        <p:nvSpPr>
          <p:cNvPr id="8" name="Επεξήγηση: Κάτω βέλος 7">
            <a:extLst>
              <a:ext uri="{FF2B5EF4-FFF2-40B4-BE49-F238E27FC236}">
                <a16:creationId xmlns:a16="http://schemas.microsoft.com/office/drawing/2014/main" id="{C240C32B-70F9-4A89-85C9-22CD98C81E1F}"/>
              </a:ext>
            </a:extLst>
          </p:cNvPr>
          <p:cNvSpPr/>
          <p:nvPr/>
        </p:nvSpPr>
        <p:spPr>
          <a:xfrm>
            <a:off x="478302" y="1965960"/>
            <a:ext cx="5617698" cy="2926080"/>
          </a:xfrm>
          <a:prstGeom prst="downArrowCallou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E69C2-F663-4F3C-98FD-B21CACB05CC5}"/>
              </a:ext>
            </a:extLst>
          </p:cNvPr>
          <p:cNvSpPr txBox="1"/>
          <p:nvPr/>
        </p:nvSpPr>
        <p:spPr>
          <a:xfrm>
            <a:off x="-67993" y="4770959"/>
            <a:ext cx="6637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Είναι η επαλήθευση </a:t>
            </a:r>
          </a:p>
          <a:p>
            <a:pPr algn="ctr"/>
            <a:r>
              <a:rPr lang="el-GR" sz="3200" dirty="0"/>
              <a:t>της τέλειας διαίρεσης. 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42325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A22497A-6A26-42A0-A4F7-C214000B3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3167" b="22345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49580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RegularSeedLeftStep">
      <a:dk1>
        <a:srgbClr val="000000"/>
      </a:dk1>
      <a:lt1>
        <a:srgbClr val="FFFFFF"/>
      </a:lt1>
      <a:dk2>
        <a:srgbClr val="36221F"/>
      </a:dk2>
      <a:lt2>
        <a:srgbClr val="E8E2E6"/>
      </a:lt2>
      <a:accent1>
        <a:srgbClr val="21B75D"/>
      </a:accent1>
      <a:accent2>
        <a:srgbClr val="17BA14"/>
      </a:accent2>
      <a:accent3>
        <a:srgbClr val="61B520"/>
      </a:accent3>
      <a:accent4>
        <a:srgbClr val="94AB13"/>
      </a:accent4>
      <a:accent5>
        <a:srgbClr val="C69A23"/>
      </a:accent5>
      <a:accent6>
        <a:srgbClr val="D55317"/>
      </a:accent6>
      <a:hlink>
        <a:srgbClr val="BF3F8C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1047</Words>
  <Application>Microsoft Office PowerPoint</Application>
  <PresentationFormat>Ευρεία οθόνη</PresentationFormat>
  <Paragraphs>177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Avenir Next LT Pro</vt:lpstr>
      <vt:lpstr>AvenirNext LT Pro Medium</vt:lpstr>
      <vt:lpstr>Cambria Math</vt:lpstr>
      <vt:lpstr>Sabon Next LT</vt:lpstr>
      <vt:lpstr>DappledVTI</vt:lpstr>
      <vt:lpstr>Ο άγνωστος Χ στην πράξη της διαίρεσης</vt:lpstr>
      <vt:lpstr>Παρουσίαση του PowerPoint</vt:lpstr>
      <vt:lpstr>Άρα ο άγνωστος Χ  εφόσον εντοπιστεί μέσα σε πράξη διαίρεσης μπορεί να είναι σε 2  ρόλους ….  </vt:lpstr>
      <vt:lpstr>Ο άγνωστος Χ στην πράξη της διαίρεσης….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ΑΝΑΛΥΤΙΚΟ ΠΑΡΑΔΕΙΓΜΑ</vt:lpstr>
      <vt:lpstr>ΑΝΑΛΥΤΙΚΟ ΠΑΡΑΔΕΙΓΜΑ</vt:lpstr>
      <vt:lpstr>ΑΝΑΛΥΤΙΚΟ ΠΑΡΑΔΕΙΓΜΑ</vt:lpstr>
      <vt:lpstr>ΑΝΑΛΥΤΙΚΟ ΠΑΡΑΔΕΙΓΜΑ</vt:lpstr>
      <vt:lpstr>Ο άγνωστος Χ στην πράξη της διαίρεσης….</vt:lpstr>
      <vt:lpstr>Παρουσίαση του PowerPoint</vt:lpstr>
      <vt:lpstr>Ο κανόνας για να βρούμε τον άγνωστο διαιρέτη</vt:lpstr>
      <vt:lpstr>Παρουσίαση του PowerPoint</vt:lpstr>
      <vt:lpstr>Παρουσίαση του PowerPoint</vt:lpstr>
      <vt:lpstr>ΑΝΑΛΥΤΙΚΟ ΠΑΡΑΔΕΙΓΜΑ</vt:lpstr>
      <vt:lpstr>ΑΝΑΛΥΤΙΚΟ ΠΑΡΑΔΕΙΓΜΑ</vt:lpstr>
      <vt:lpstr>ΑΝΑΛΥΤΙΚΟ ΠΑΡΑΔΕΙΓΜΑ</vt:lpstr>
      <vt:lpstr>ΑΝΑΛΥΤΙΚΟ ΠΑΡΑΔΕΙΓΜΑ</vt:lpstr>
      <vt:lpstr>ΑΝΑΛΥΤΙΚΟ ΠΑΡΑΔΕΙΓΜΑ</vt:lpstr>
      <vt:lpstr>Για το σπίτι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άγνωστος Χ στην πράξη της διαίρεσης</dc:title>
  <dc:creator>irele</dc:creator>
  <cp:lastModifiedBy> </cp:lastModifiedBy>
  <cp:revision>27</cp:revision>
  <dcterms:created xsi:type="dcterms:W3CDTF">2021-03-17T16:37:46Z</dcterms:created>
  <dcterms:modified xsi:type="dcterms:W3CDTF">2021-03-19T12:13:15Z</dcterms:modified>
</cp:coreProperties>
</file>