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9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0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70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2/25/2021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6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0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23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7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6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8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425B3-1ED7-4114-8566-868131953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49" r="9437" b="-2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BF1A1FB-C6BC-4401-8BDE-F6CDC16A8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pPr algn="ctr"/>
            <a:r>
              <a:rPr lang="el-GR" sz="6000" dirty="0"/>
              <a:t>ΗΛΕΚΤΡΙΚΟ </a:t>
            </a:r>
            <a:br>
              <a:rPr lang="el-GR" sz="6000" dirty="0"/>
            </a:br>
            <a:r>
              <a:rPr lang="el-GR" sz="6000" dirty="0"/>
              <a:t>ΚΥΚΛΩΜΑ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E13D9E4-DCA6-43CA-A6F7-E73153695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162357" cy="1576188"/>
          </a:xfrm>
        </p:spPr>
        <p:txBody>
          <a:bodyPr anchor="t">
            <a:normAutofit/>
          </a:bodyPr>
          <a:lstStyle/>
          <a:p>
            <a:r>
              <a:rPr lang="el-GR" dirty="0"/>
              <a:t>Η «γειτονιά» του ηλεκτρικού ρεύματος</a:t>
            </a:r>
          </a:p>
        </p:txBody>
      </p:sp>
    </p:spTree>
    <p:extLst>
      <p:ext uri="{BB962C8B-B14F-4D97-AF65-F5344CB8AC3E}">
        <p14:creationId xmlns:p14="http://schemas.microsoft.com/office/powerpoint/2010/main" val="362983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4423B50-9ED2-4A2B-A38B-351BE19C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763" y="583012"/>
            <a:ext cx="8394306" cy="139605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Πώς μπο</a:t>
            </a:r>
            <a:r>
              <a:rPr lang="el-G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ρ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ο</a:t>
            </a:r>
            <a:r>
              <a:rPr lang="el-G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ύμ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 να σταμα</a:t>
            </a:r>
            <a:r>
              <a:rPr lang="el-G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ή</a:t>
            </a:r>
            <a:r>
              <a:rPr lang="el-G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σ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ουμε τη λειτουργία μιας ηλεκτρικής συσκευής;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2AEABF7-3BB0-4202-84BE-F9E52A166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144" y="2519007"/>
            <a:ext cx="10305712" cy="216619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3C542F2-DFF1-405D-9632-2C20D7DF0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891" y="4925101"/>
            <a:ext cx="64960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88C4D-80C0-4466-84CA-625CE05E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8CB4071-7DDF-42AA-B5B4-29C36F4D4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64" y="263555"/>
            <a:ext cx="10698871" cy="3551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292869-FC29-4FA4-A068-72186557C238}"/>
              </a:ext>
            </a:extLst>
          </p:cNvPr>
          <p:cNvSpPr txBox="1"/>
          <p:nvPr/>
        </p:nvSpPr>
        <p:spPr>
          <a:xfrm>
            <a:off x="746564" y="4679474"/>
            <a:ext cx="521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διακόπτες αυτό που κάνουν είναι να διακόπτουν τη σύνδεση των στοιχείων του κυκλώματος (τη διαδρομή του ηλεκτρικού ρεύματος) όπως φαίνεται στην εικόνα:</a:t>
            </a:r>
          </a:p>
        </p:txBody>
      </p:sp>
      <p:pic>
        <p:nvPicPr>
          <p:cNvPr id="4098" name="Picture 2" descr="Αποτέλεσμα εικόνας για κλιπαρτ παιδι πειραμα με λαμπακι">
            <a:extLst>
              <a:ext uri="{FF2B5EF4-FFF2-40B4-BE49-F238E27FC236}">
                <a16:creationId xmlns:a16="http://schemas.microsoft.com/office/drawing/2014/main" id="{74C6E037-5C7D-4711-92C5-D6651BEC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370837"/>
            <a:ext cx="5728311" cy="22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286BA5-4695-4F77-B0E9-ECDCC07AF0CC}"/>
              </a:ext>
            </a:extLst>
          </p:cNvPr>
          <p:cNvSpPr txBox="1"/>
          <p:nvPr/>
        </p:nvSpPr>
        <p:spPr>
          <a:xfrm>
            <a:off x="9284677" y="5331655"/>
            <a:ext cx="21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διακόπτης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7D0D2CCD-3F50-4E74-9709-1FAF86191F97}"/>
              </a:ext>
            </a:extLst>
          </p:cNvPr>
          <p:cNvCxnSpPr>
            <a:cxnSpLocks/>
          </p:cNvCxnSpPr>
          <p:nvPr/>
        </p:nvCxnSpPr>
        <p:spPr>
          <a:xfrm>
            <a:off x="10269415" y="5700987"/>
            <a:ext cx="0" cy="4402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11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E26D3-8445-4924-8A8D-C884A2CC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Στη «γειτονιά» του ηλεκτρικού ρεύματος</a:t>
            </a:r>
            <a:r>
              <a:rPr lang="el-GR" baseline="-25000" dirty="0"/>
              <a:t>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93FAED-9BDA-481E-A216-E892E0699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ηλεκτρικό ρεύμα  :</a:t>
            </a:r>
          </a:p>
          <a:p>
            <a:pPr marL="342900" indent="-342900">
              <a:buFont typeface="+mj-lt"/>
              <a:buAutoNum type="arabicPeriod"/>
            </a:pPr>
            <a:r>
              <a:rPr lang="el-GR" u="sng" dirty="0"/>
              <a:t>βασίζεται</a:t>
            </a:r>
            <a:r>
              <a:rPr lang="el-GR" dirty="0"/>
              <a:t> στο χαρακτηριστικό των </a:t>
            </a:r>
            <a:r>
              <a:rPr lang="el-GR" dirty="0">
                <a:solidFill>
                  <a:srgbClr val="00B050"/>
                </a:solidFill>
              </a:rPr>
              <a:t>ελεύθερων</a:t>
            </a:r>
            <a:r>
              <a:rPr lang="el-GR" dirty="0"/>
              <a:t>  </a:t>
            </a:r>
            <a:r>
              <a:rPr lang="el-GR" dirty="0">
                <a:solidFill>
                  <a:srgbClr val="00B0F0"/>
                </a:solidFill>
              </a:rPr>
              <a:t>ηλεκτρονίων</a:t>
            </a:r>
            <a:r>
              <a:rPr lang="el-GR" dirty="0"/>
              <a:t> των </a:t>
            </a:r>
            <a:r>
              <a:rPr lang="el-GR" i="1" dirty="0"/>
              <a:t>μετάλλων</a:t>
            </a:r>
            <a:r>
              <a:rPr lang="el-GR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l-GR" u="sng" dirty="0"/>
              <a:t>είναι</a:t>
            </a:r>
            <a:r>
              <a:rPr lang="el-GR" dirty="0"/>
              <a:t> η ροή </a:t>
            </a:r>
            <a:r>
              <a:rPr lang="el-GR" dirty="0">
                <a:solidFill>
                  <a:srgbClr val="00B050"/>
                </a:solidFill>
              </a:rPr>
              <a:t>ελεύθερων</a:t>
            </a:r>
            <a:r>
              <a:rPr lang="el-GR" dirty="0"/>
              <a:t>  </a:t>
            </a:r>
            <a:r>
              <a:rPr lang="el-GR" dirty="0">
                <a:solidFill>
                  <a:srgbClr val="00B0F0"/>
                </a:solidFill>
              </a:rPr>
              <a:t>ηλεκτρονίων </a:t>
            </a:r>
            <a:r>
              <a:rPr lang="el-GR" dirty="0">
                <a:solidFill>
                  <a:schemeClr val="tx1"/>
                </a:solidFill>
              </a:rPr>
              <a:t>προς μια </a:t>
            </a:r>
            <a:r>
              <a:rPr lang="el-GR" dirty="0">
                <a:solidFill>
                  <a:srgbClr val="FF0000"/>
                </a:solidFill>
              </a:rPr>
              <a:t>ορισμένη κατεύθυνση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/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u="sng" dirty="0"/>
              <a:t>παρέχεται</a:t>
            </a:r>
            <a:r>
              <a:rPr lang="el-GR" dirty="0"/>
              <a:t> από τις  </a:t>
            </a:r>
            <a:r>
              <a:rPr lang="el-GR" dirty="0">
                <a:solidFill>
                  <a:srgbClr val="7030A0"/>
                </a:solidFill>
              </a:rPr>
              <a:t>ηλεκτρικές πηγές    </a:t>
            </a:r>
            <a:r>
              <a:rPr lang="el-GR" dirty="0">
                <a:solidFill>
                  <a:schemeClr val="tx1"/>
                </a:solidFill>
              </a:rPr>
              <a:t>(μπαταρίες , γεννήτριες)</a:t>
            </a:r>
          </a:p>
          <a:p>
            <a:pPr marL="342900" indent="-342900">
              <a:buFont typeface="+mj-lt"/>
              <a:buAutoNum type="arabicPeriod"/>
            </a:pPr>
            <a:r>
              <a:rPr lang="el-GR" u="sng" dirty="0">
                <a:solidFill>
                  <a:schemeClr val="tx1"/>
                </a:solidFill>
              </a:rPr>
              <a:t>χρησιμεύει</a:t>
            </a:r>
            <a:r>
              <a:rPr lang="el-GR" dirty="0">
                <a:solidFill>
                  <a:schemeClr val="tx1"/>
                </a:solidFill>
              </a:rPr>
              <a:t> στη λειτουργία συσκευών π.χ. κινητό , πλυντήριο</a:t>
            </a:r>
          </a:p>
          <a:p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8F643DE-0A89-4454-BDCC-A70BBF3C1724}"/>
              </a:ext>
            </a:extLst>
          </p:cNvPr>
          <p:cNvSpPr/>
          <p:nvPr/>
        </p:nvSpPr>
        <p:spPr>
          <a:xfrm>
            <a:off x="2372139" y="2411896"/>
            <a:ext cx="2213113" cy="41081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C4D92C7B-572C-42E6-A531-8250E691B159}"/>
              </a:ext>
            </a:extLst>
          </p:cNvPr>
          <p:cNvCxnSpPr/>
          <p:nvPr/>
        </p:nvCxnSpPr>
        <p:spPr>
          <a:xfrm>
            <a:off x="8070574" y="4969565"/>
            <a:ext cx="0" cy="3710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2F99B7FC-E548-478E-9B25-1002EA9A3A50}"/>
              </a:ext>
            </a:extLst>
          </p:cNvPr>
          <p:cNvCxnSpPr/>
          <p:nvPr/>
        </p:nvCxnSpPr>
        <p:spPr>
          <a:xfrm>
            <a:off x="9481930" y="4969565"/>
            <a:ext cx="0" cy="3710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4431A26-900E-4AF2-B314-4AA59BEF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772" y="12956"/>
            <a:ext cx="2439228" cy="22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44548D81-4853-462A-A845-E809939C50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80484" y="2441464"/>
            <a:ext cx="8769350" cy="327782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Δεν αρκεί όμως για να λειτουργήσει μια </a:t>
            </a:r>
            <a:r>
              <a:rPr lang="el-GR" u="sng" dirty="0"/>
              <a:t>συσκευή</a:t>
            </a:r>
            <a:r>
              <a:rPr lang="el-GR" dirty="0"/>
              <a:t> να έχουμε μόνο την </a:t>
            </a:r>
            <a:r>
              <a:rPr lang="el-GR" u="sng" dirty="0"/>
              <a:t>ηλεκτρική πηγή</a:t>
            </a:r>
            <a:r>
              <a:rPr lang="el-GR" dirty="0"/>
              <a:t>. Θα πρέπει να τις </a:t>
            </a:r>
            <a:r>
              <a:rPr lang="el-GR" dirty="0">
                <a:highlight>
                  <a:srgbClr val="FFFF00"/>
                </a:highlight>
              </a:rPr>
              <a:t>συνδέσουμε</a:t>
            </a:r>
            <a:r>
              <a:rPr lang="el-GR" dirty="0"/>
              <a:t> και κατάλληλα ώστε να μπορεί  να συνεχίσει το ρεύμα </a:t>
            </a:r>
            <a:r>
              <a:rPr lang="el-GR" u="sng" dirty="0"/>
              <a:t>να ρέει ανεμπόδιστα προς μια ορισμένη κατεύθυνση</a:t>
            </a:r>
            <a:r>
              <a:rPr lang="el-GR" dirty="0"/>
              <a:t> . Πρέπει λοιπόν να δημιουργήσουμε μια κατάλληλη διαδρομή για το ρεύμα , μια «γειτονιά» στην οποία να μπορεί να κυκλοφορεί προσανατολισμένα από τον </a:t>
            </a:r>
            <a:r>
              <a:rPr lang="el-GR" dirty="0">
                <a:solidFill>
                  <a:srgbClr val="00B0F0"/>
                </a:solidFill>
              </a:rPr>
              <a:t>αρνητικό</a:t>
            </a:r>
            <a:r>
              <a:rPr lang="el-GR" dirty="0"/>
              <a:t> στον </a:t>
            </a:r>
            <a:r>
              <a:rPr lang="el-GR" dirty="0">
                <a:solidFill>
                  <a:srgbClr val="FF0000"/>
                </a:solidFill>
              </a:rPr>
              <a:t>θετικό</a:t>
            </a:r>
            <a:r>
              <a:rPr lang="el-GR" dirty="0"/>
              <a:t> πόλο της ηλεκτρικής πηγής . Αυτή η «γειτονιά» , η διαδρομή είναι το </a:t>
            </a:r>
            <a:r>
              <a:rPr lang="el-GR" u="sng" dirty="0"/>
              <a:t>ηλεκτρικό κύκλωμα</a:t>
            </a:r>
            <a:r>
              <a:rPr lang="el-GR" dirty="0"/>
              <a:t>.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ED8AF09-2CCB-47C7-BF71-2B4AF6669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39" y="175687"/>
            <a:ext cx="5268721" cy="196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C5FF350-A366-41E8-8B21-5F902BCC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442913"/>
            <a:ext cx="6102322" cy="1344612"/>
          </a:xfrm>
        </p:spPr>
        <p:txBody>
          <a:bodyPr anchor="b">
            <a:normAutofit/>
          </a:bodyPr>
          <a:lstStyle/>
          <a:p>
            <a:r>
              <a:rPr lang="el-GR" dirty="0"/>
              <a:t>Ηλεκτρικό κύκλωμα: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9F79411-C7D8-478C-9413-52E857690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6AA8137-008D-4F35-AE77-B226A3036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204C1530-34B9-4662-8952-65590E1BE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Αποτέλεσμα εικόνας για καλωδια">
            <a:extLst>
              <a:ext uri="{FF2B5EF4-FFF2-40B4-BE49-F238E27FC236}">
                <a16:creationId xmlns:a16="http://schemas.microsoft.com/office/drawing/2014/main" id="{D140A431-E812-45D4-A97C-33BA72EF3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r="30877" b="-1"/>
          <a:stretch/>
        </p:blipFill>
        <p:spPr bwMode="auto">
          <a:xfrm>
            <a:off x="20" y="10"/>
            <a:ext cx="3098648" cy="2249414"/>
          </a:xfrm>
          <a:custGeom>
            <a:avLst/>
            <a:gdLst/>
            <a:ahLst/>
            <a:cxnLst/>
            <a:rect l="l" t="t" r="r" b="b"/>
            <a:pathLst>
              <a:path w="3098668" h="2231136">
                <a:moveTo>
                  <a:pt x="0" y="0"/>
                </a:moveTo>
                <a:lnTo>
                  <a:pt x="1629429" y="0"/>
                </a:lnTo>
                <a:lnTo>
                  <a:pt x="1651825" y="14997"/>
                </a:lnTo>
                <a:cubicBezTo>
                  <a:pt x="2301708" y="477275"/>
                  <a:pt x="2772290" y="1173500"/>
                  <a:pt x="3033836" y="2003822"/>
                </a:cubicBezTo>
                <a:lnTo>
                  <a:pt x="3098668" y="2231136"/>
                </a:lnTo>
                <a:lnTo>
                  <a:pt x="0" y="22311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ABCCC32-BD85-459C-BF2B-3CA8B0FAE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9248"/>
          <a:stretch/>
        </p:blipFill>
        <p:spPr>
          <a:xfrm>
            <a:off x="20" y="2294965"/>
            <a:ext cx="3272419" cy="2249603"/>
          </a:xfrm>
          <a:custGeom>
            <a:avLst/>
            <a:gdLst/>
            <a:ahLst/>
            <a:cxnLst/>
            <a:rect l="l" t="t" r="r" b="b"/>
            <a:pathLst>
              <a:path w="3272439" h="2231136">
                <a:moveTo>
                  <a:pt x="0" y="0"/>
                </a:moveTo>
                <a:lnTo>
                  <a:pt x="3118914" y="0"/>
                </a:lnTo>
                <a:lnTo>
                  <a:pt x="3165442" y="203875"/>
                </a:lnTo>
                <a:cubicBezTo>
                  <a:pt x="3236139" y="555862"/>
                  <a:pt x="3272439" y="926108"/>
                  <a:pt x="3272439" y="1308224"/>
                </a:cubicBezTo>
                <a:cubicBezTo>
                  <a:pt x="3272439" y="1645093"/>
                  <a:pt x="3213679" y="1937351"/>
                  <a:pt x="3110581" y="2198312"/>
                </a:cubicBezTo>
                <a:lnTo>
                  <a:pt x="3095831" y="2231136"/>
                </a:lnTo>
                <a:lnTo>
                  <a:pt x="0" y="2231136"/>
                </a:lnTo>
                <a:close/>
              </a:path>
            </a:pathLst>
          </a:custGeom>
        </p:spPr>
      </p:pic>
      <p:pic>
        <p:nvPicPr>
          <p:cNvPr id="1028" name="Picture 4" descr="Αποτέλεσμα εικόνας για μπαταρια κλιπαρτ">
            <a:extLst>
              <a:ext uri="{FF2B5EF4-FFF2-40B4-BE49-F238E27FC236}">
                <a16:creationId xmlns:a16="http://schemas.microsoft.com/office/drawing/2014/main" id="{CAB4900E-057E-41AF-91DA-7288DD6D6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1" b="22083"/>
          <a:stretch/>
        </p:blipFill>
        <p:spPr bwMode="auto">
          <a:xfrm>
            <a:off x="20" y="4585716"/>
            <a:ext cx="3058828" cy="2272284"/>
          </a:xfrm>
          <a:custGeom>
            <a:avLst/>
            <a:gdLst/>
            <a:ahLst/>
            <a:cxnLst/>
            <a:rect l="l" t="t" r="r" b="b"/>
            <a:pathLst>
              <a:path w="3058848" h="2231136">
                <a:moveTo>
                  <a:pt x="0" y="0"/>
                </a:moveTo>
                <a:lnTo>
                  <a:pt x="3058848" y="0"/>
                </a:lnTo>
                <a:lnTo>
                  <a:pt x="3025170" y="74941"/>
                </a:lnTo>
                <a:cubicBezTo>
                  <a:pt x="2683167" y="751837"/>
                  <a:pt x="2033130" y="1217217"/>
                  <a:pt x="1375006" y="1747950"/>
                </a:cubicBezTo>
                <a:cubicBezTo>
                  <a:pt x="1200683" y="1888533"/>
                  <a:pt x="1027954" y="2026244"/>
                  <a:pt x="851996" y="2153735"/>
                </a:cubicBezTo>
                <a:lnTo>
                  <a:pt x="738863" y="2231136"/>
                </a:lnTo>
                <a:lnTo>
                  <a:pt x="0" y="22311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595225-AB36-4CAD-B2C9-BB09570B6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269" y="1761321"/>
            <a:ext cx="7225940" cy="365125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l-GR" dirty="0"/>
              <a:t>Για να λειτουργήσει λοιπόν μία συσκευή (π.χ. ένα λαμπάκι) χρειαζόμαστε: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l-GR" dirty="0">
                <a:highlight>
                  <a:srgbClr val="FFFF00"/>
                </a:highlight>
              </a:rPr>
              <a:t>συσκευή </a:t>
            </a:r>
            <a:r>
              <a:rPr lang="el-GR" dirty="0"/>
              <a:t> (π.χ. </a:t>
            </a:r>
            <a:r>
              <a:rPr lang="el-GR" u="sng" dirty="0"/>
              <a:t>λαμπάκ</a:t>
            </a:r>
            <a:r>
              <a:rPr lang="el-GR" dirty="0"/>
              <a:t>ι, </a:t>
            </a:r>
            <a:r>
              <a:rPr lang="el-GR" sz="1200" dirty="0"/>
              <a:t>μέσα της η συσκευή είναι κατασκευασμένη από αγωγούς)</a:t>
            </a:r>
            <a:r>
              <a:rPr lang="el-GR" dirty="0"/>
              <a:t>[</a:t>
            </a:r>
            <a:r>
              <a:rPr lang="el-GR" dirty="0">
                <a:solidFill>
                  <a:srgbClr val="FF0000"/>
                </a:solidFill>
              </a:rPr>
              <a:t>εικόνα 2</a:t>
            </a:r>
            <a:r>
              <a:rPr lang="el-GR" dirty="0">
                <a:solidFill>
                  <a:schemeClr val="tx1"/>
                </a:solidFill>
              </a:rPr>
              <a:t>]</a:t>
            </a:r>
          </a:p>
          <a:p>
            <a:pPr>
              <a:lnSpc>
                <a:spcPct val="130000"/>
              </a:lnSpc>
            </a:pPr>
            <a:r>
              <a:rPr lang="el-GR" dirty="0"/>
              <a:t>2. </a:t>
            </a:r>
            <a:r>
              <a:rPr lang="el-GR" dirty="0">
                <a:highlight>
                  <a:srgbClr val="FFFF00"/>
                </a:highlight>
              </a:rPr>
              <a:t>ηλεκτρική πηγή </a:t>
            </a:r>
            <a:r>
              <a:rPr lang="el-GR" dirty="0"/>
              <a:t>(π.χ. </a:t>
            </a:r>
            <a:r>
              <a:rPr lang="el-GR" u="sng" dirty="0"/>
              <a:t>μπαταρία</a:t>
            </a:r>
            <a:r>
              <a:rPr lang="el-GR" dirty="0"/>
              <a:t>)</a:t>
            </a:r>
            <a:r>
              <a:rPr lang="el-GR" sz="1200" dirty="0"/>
              <a:t> </a:t>
            </a:r>
            <a:r>
              <a:rPr lang="el-GR" dirty="0"/>
              <a:t>[</a:t>
            </a:r>
            <a:r>
              <a:rPr lang="el-GR" dirty="0">
                <a:solidFill>
                  <a:srgbClr val="FF0000"/>
                </a:solidFill>
              </a:rPr>
              <a:t>εικόνα 3</a:t>
            </a:r>
            <a:r>
              <a:rPr lang="el-GR" dirty="0">
                <a:solidFill>
                  <a:schemeClr val="tx1"/>
                </a:solidFill>
              </a:rPr>
              <a:t>]</a:t>
            </a:r>
          </a:p>
          <a:p>
            <a:pPr>
              <a:lnSpc>
                <a:spcPct val="130000"/>
              </a:lnSpc>
            </a:pPr>
            <a:r>
              <a:rPr lang="el-GR" dirty="0"/>
              <a:t>3.</a:t>
            </a:r>
            <a:r>
              <a:rPr lang="el-GR" dirty="0">
                <a:highlight>
                  <a:srgbClr val="FFFF00"/>
                </a:highlight>
              </a:rPr>
              <a:t>αγωγός που να συνδέσει </a:t>
            </a:r>
            <a:r>
              <a:rPr lang="el-GR" dirty="0"/>
              <a:t>κατάλληλα την πηγή και τη συσκευή (π.χ. </a:t>
            </a:r>
            <a:r>
              <a:rPr lang="el-GR" u="sng" dirty="0"/>
              <a:t>καλώδια</a:t>
            </a:r>
            <a:r>
              <a:rPr lang="el-GR" dirty="0"/>
              <a:t>,</a:t>
            </a:r>
            <a:r>
              <a:rPr lang="el-GR" sz="1200" dirty="0"/>
              <a:t> τα οποία εξωτερικά μπορεί να έχουν πλαστικό δηλαδή μονωτή για να μην πάθουμε ηλεκτροπληξία αλλά εσωτερικά έχουν μεταλλικά στοιχεία δηλαδή αγωγό) </a:t>
            </a:r>
            <a:r>
              <a:rPr lang="el-GR" dirty="0"/>
              <a:t>)[</a:t>
            </a:r>
            <a:r>
              <a:rPr lang="el-GR" dirty="0">
                <a:solidFill>
                  <a:srgbClr val="FF0000"/>
                </a:solidFill>
              </a:rPr>
              <a:t>εικόνα 1</a:t>
            </a:r>
            <a:r>
              <a:rPr lang="el-GR" dirty="0">
                <a:solidFill>
                  <a:schemeClr val="tx1"/>
                </a:solidFill>
              </a:rPr>
              <a:t>]</a:t>
            </a:r>
          </a:p>
          <a:p>
            <a:pPr algn="just">
              <a:lnSpc>
                <a:spcPct val="130000"/>
              </a:lnSpc>
            </a:pPr>
            <a:endParaRPr lang="el-GR" sz="12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84B9636-8A62-4294-90C7-43E0798B6923}"/>
              </a:ext>
            </a:extLst>
          </p:cNvPr>
          <p:cNvSpPr/>
          <p:nvPr/>
        </p:nvSpPr>
        <p:spPr>
          <a:xfrm>
            <a:off x="2640270" y="5721858"/>
            <a:ext cx="7352174" cy="940905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Η </a:t>
            </a:r>
            <a:r>
              <a:rPr lang="el-GR" b="1" dirty="0"/>
              <a:t>συσκευή</a:t>
            </a:r>
            <a:r>
              <a:rPr lang="el-GR" dirty="0"/>
              <a:t> , η </a:t>
            </a:r>
            <a:r>
              <a:rPr lang="el-GR" b="1" dirty="0">
                <a:solidFill>
                  <a:schemeClr val="tx1"/>
                </a:solidFill>
              </a:rPr>
              <a:t>ηλεκτρική πηγή </a:t>
            </a:r>
            <a:r>
              <a:rPr lang="el-GR" dirty="0"/>
              <a:t>και ο </a:t>
            </a:r>
            <a:r>
              <a:rPr lang="el-GR" b="1" dirty="0"/>
              <a:t>αγωγός</a:t>
            </a:r>
            <a:r>
              <a:rPr lang="el-GR" dirty="0"/>
              <a:t> αποτελούν τα μέρη του ηλεκτρικού </a:t>
            </a:r>
            <a:r>
              <a:rPr lang="el-GR" b="1" dirty="0">
                <a:solidFill>
                  <a:schemeClr val="tx1"/>
                </a:solidFill>
              </a:rPr>
              <a:t>κυκλώματος</a:t>
            </a:r>
            <a:r>
              <a:rPr lang="el-GR" dirty="0"/>
              <a:t>.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2247DD-7596-4B56-8316-433F26416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798" y="5400675"/>
            <a:ext cx="1371600" cy="1457325"/>
          </a:xfrm>
          <a:prstGeom prst="rect">
            <a:avLst/>
          </a:prstGeom>
        </p:spPr>
      </p:pic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AC83405C-D8E5-42B9-B7CA-6C6C2C0C8369}"/>
              </a:ext>
            </a:extLst>
          </p:cNvPr>
          <p:cNvCxnSpPr/>
          <p:nvPr/>
        </p:nvCxnSpPr>
        <p:spPr>
          <a:xfrm>
            <a:off x="8327239" y="6408122"/>
            <a:ext cx="2023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36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κλιπαρτ παιδι πειραμα με λαμπακι">
            <a:extLst>
              <a:ext uri="{FF2B5EF4-FFF2-40B4-BE49-F238E27FC236}">
                <a16:creationId xmlns:a16="http://schemas.microsoft.com/office/drawing/2014/main" id="{5DDDB9A3-27FF-40BB-89B8-E013FF493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7" y="2151746"/>
            <a:ext cx="2995252" cy="40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B2422B59-1D36-4834-B751-38DA291B16F5}"/>
              </a:ext>
            </a:extLst>
          </p:cNvPr>
          <p:cNvSpPr/>
          <p:nvPr/>
        </p:nvSpPr>
        <p:spPr>
          <a:xfrm>
            <a:off x="2676939" y="251791"/>
            <a:ext cx="5300870" cy="18999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Τέλεια! Έχω όλα τα στοιχεία του κυκλώματος! Άρα θα μπορέσω να ανάψω το λαμπάκι!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: Διπλωμένη γωνία 4">
                <a:extLst>
                  <a:ext uri="{FF2B5EF4-FFF2-40B4-BE49-F238E27FC236}">
                    <a16:creationId xmlns:a16="http://schemas.microsoft.com/office/drawing/2014/main" id="{6113A8A2-C65A-44FC-B37E-0EA3E6DB4C2C}"/>
                  </a:ext>
                </a:extLst>
              </p:cNvPr>
              <p:cNvSpPr/>
              <p:nvPr/>
            </p:nvSpPr>
            <p:spPr>
              <a:xfrm>
                <a:off x="4585513" y="2259802"/>
                <a:ext cx="2173356" cy="2108829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>
                    <a:solidFill>
                      <a:schemeClr val="tx1"/>
                    </a:solidFill>
                  </a:rPr>
                  <a:t>ΣΤΟΙΧΕΙΑ ΚΥΚΛΩΜΑΤΟΣ:</a:t>
                </a:r>
              </a:p>
              <a:p>
                <a:pPr marL="342900" indent="-342900" algn="ctr">
                  <a:buAutoNum type="arabicPeriod"/>
                </a:pPr>
                <a:r>
                  <a:rPr lang="el-GR" dirty="0">
                    <a:solidFill>
                      <a:schemeClr val="tx1"/>
                    </a:solidFill>
                  </a:rPr>
                  <a:t>λαμπάκι√</a:t>
                </a:r>
              </a:p>
              <a:p>
                <a:pPr marL="342900" indent="-342900" algn="ctr">
                  <a:buAutoNum type="arabicPeriod"/>
                </a:pPr>
                <a:r>
                  <a:rPr lang="el-GR" dirty="0">
                    <a:solidFill>
                      <a:schemeClr val="tx1"/>
                    </a:solidFill>
                  </a:rPr>
                  <a:t>μπαταρία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endParaRPr lang="el-GR" dirty="0">
                  <a:solidFill>
                    <a:schemeClr val="tx1"/>
                  </a:solidFill>
                </a:endParaRPr>
              </a:p>
              <a:p>
                <a:pPr marL="342900" indent="-342900" algn="ctr">
                  <a:buAutoNum type="arabicPeriod"/>
                </a:pPr>
                <a:r>
                  <a:rPr lang="el-GR" dirty="0">
                    <a:solidFill>
                      <a:schemeClr val="tx1"/>
                    </a:solidFill>
                  </a:rPr>
                  <a:t>καλώδια√</a:t>
                </a:r>
              </a:p>
              <a:p>
                <a:pPr algn="ctr"/>
                <a:r>
                  <a:rPr lang="el-GR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" name="Ορθογώνιο: Διπλωμένη γωνία 4">
                <a:extLst>
                  <a:ext uri="{FF2B5EF4-FFF2-40B4-BE49-F238E27FC236}">
                    <a16:creationId xmlns:a16="http://schemas.microsoft.com/office/drawing/2014/main" id="{6113A8A2-C65A-44FC-B37E-0EA3E6DB4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513" y="2259802"/>
                <a:ext cx="2173356" cy="2108829"/>
              </a:xfrm>
              <a:prstGeom prst="foldedCorner">
                <a:avLst/>
              </a:prstGeom>
              <a:blipFill>
                <a:blip r:embed="rId3"/>
                <a:stretch>
                  <a:fillRect t="-11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Αποτέλεσμα εικόνας για κλιπαρτ παιδι πειραμα με λαμπακι">
            <a:extLst>
              <a:ext uri="{FF2B5EF4-FFF2-40B4-BE49-F238E27FC236}">
                <a16:creationId xmlns:a16="http://schemas.microsoft.com/office/drawing/2014/main" id="{455BAAEB-F5C7-4D4A-93A7-4C7C72EE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1" y="3429000"/>
            <a:ext cx="505968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F1B5428-A150-4582-8E96-7F5E15521882}"/>
              </a:ext>
            </a:extLst>
          </p:cNvPr>
          <p:cNvSpPr/>
          <p:nvPr/>
        </p:nvSpPr>
        <p:spPr>
          <a:xfrm>
            <a:off x="7665369" y="6585516"/>
            <a:ext cx="4526631" cy="272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4" name="Picture 6" descr="Αποτέλεσμα εικόνας για κλιπαρτ παιδι πειραμα με λαμπακι">
            <a:extLst>
              <a:ext uri="{FF2B5EF4-FFF2-40B4-BE49-F238E27FC236}">
                <a16:creationId xmlns:a16="http://schemas.microsoft.com/office/drawing/2014/main" id="{39AF2004-4AAD-4D41-9CF6-64C7B47EA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44" y="4476687"/>
            <a:ext cx="3540790" cy="210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F9239E-7A3D-4931-BAF4-F51FB2B6723C}"/>
              </a:ext>
            </a:extLst>
          </p:cNvPr>
          <p:cNvSpPr txBox="1"/>
          <p:nvPr/>
        </p:nvSpPr>
        <p:spPr>
          <a:xfrm>
            <a:off x="7665369" y="3715368"/>
            <a:ext cx="239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Κι όμως δεν τα κατάφερε ! Τι να πήγε λάθος;</a:t>
            </a:r>
          </a:p>
        </p:txBody>
      </p:sp>
    </p:spTree>
    <p:extLst>
      <p:ext uri="{BB962C8B-B14F-4D97-AF65-F5344CB8AC3E}">
        <p14:creationId xmlns:p14="http://schemas.microsoft.com/office/powerpoint/2010/main" val="31591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0762F1-DC71-4408-933A-94A2E0AB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10271760" cy="134526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Δεν αρκεί να έχω όλα τα στοιχεία του κυκλώματος . Πρέπει κιόλας να τα  συνδέσω σωστά!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0F25D5-B191-4274-8B56-29B2834FF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-</a:t>
            </a:r>
            <a:r>
              <a:rPr lang="el-GR" u="sng" dirty="0"/>
              <a:t>Ποια είναι η </a:t>
            </a:r>
            <a:r>
              <a:rPr lang="el-GR" u="sng" dirty="0">
                <a:highlight>
                  <a:srgbClr val="FFFF00"/>
                </a:highlight>
              </a:rPr>
              <a:t>σωστή σύνδεση </a:t>
            </a:r>
            <a:r>
              <a:rPr lang="el-GR" u="sng" dirty="0"/>
              <a:t>των στοιχείων ενός κυκλώματος;</a:t>
            </a:r>
          </a:p>
          <a:p>
            <a:r>
              <a:rPr lang="el-GR" u="sng" dirty="0">
                <a:solidFill>
                  <a:schemeClr val="tx1"/>
                </a:solidFill>
              </a:rPr>
              <a:t>Βίντεο</a:t>
            </a:r>
          </a:p>
        </p:txBody>
      </p:sp>
      <p:pic>
        <p:nvPicPr>
          <p:cNvPr id="4" name="Καταγραφή οθόνης 3">
            <a:hlinkClick r:id="" action="ppaction://media"/>
            <a:extLst>
              <a:ext uri="{FF2B5EF4-FFF2-40B4-BE49-F238E27FC236}">
                <a16:creationId xmlns:a16="http://schemas.microsoft.com/office/drawing/2014/main" id="{16C34968-7A88-4B88-8CC9-766504125C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670" y="3436951"/>
            <a:ext cx="3553619" cy="213322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A5689A0-4A65-4161-A438-5C4AE7F3F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248" y="3094893"/>
            <a:ext cx="6091311" cy="2349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0C5FE1-2603-4BA4-9E47-B895655E0FF3}"/>
              </a:ext>
            </a:extLst>
          </p:cNvPr>
          <p:cNvSpPr txBox="1"/>
          <p:nvPr/>
        </p:nvSpPr>
        <p:spPr>
          <a:xfrm>
            <a:off x="1160381" y="5598890"/>
            <a:ext cx="266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λάμπα έχει 2 επαφές (εισόδους για το ηλεκτρικό ρεύμα)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26C9E69A-723F-4AFD-848F-169D69AD5CBF}"/>
              </a:ext>
            </a:extLst>
          </p:cNvPr>
          <p:cNvCxnSpPr/>
          <p:nvPr/>
        </p:nvCxnSpPr>
        <p:spPr>
          <a:xfrm flipV="1">
            <a:off x="2883877" y="4529797"/>
            <a:ext cx="478301" cy="53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0A5C257D-84FE-4F5B-9543-73ED07A77D11}"/>
              </a:ext>
            </a:extLst>
          </p:cNvPr>
          <p:cNvCxnSpPr/>
          <p:nvPr/>
        </p:nvCxnSpPr>
        <p:spPr>
          <a:xfrm flipV="1">
            <a:off x="3167270" y="4547770"/>
            <a:ext cx="1046921" cy="699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62BB5FD7-BECC-44BF-AA46-6E2D6DCF46AD}"/>
              </a:ext>
            </a:extLst>
          </p:cNvPr>
          <p:cNvSpPr/>
          <p:nvPr/>
        </p:nvSpPr>
        <p:spPr>
          <a:xfrm>
            <a:off x="7604713" y="5077120"/>
            <a:ext cx="982696" cy="923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F8D22-4DDC-48A1-B595-5A9430F9D38B}"/>
              </a:ext>
            </a:extLst>
          </p:cNvPr>
          <p:cNvSpPr txBox="1"/>
          <p:nvPr/>
        </p:nvSpPr>
        <p:spPr>
          <a:xfrm>
            <a:off x="6255026" y="5963780"/>
            <a:ext cx="593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Έτσι μόνο μπορεί να κυκλοφορήσει το ηλεκτρικό ρεύμα κυκλικά από τον αρνητικό στον θετικό πόλο της μπαταρίας περνώντας από όλα τα στοιχεία του.</a:t>
            </a:r>
          </a:p>
        </p:txBody>
      </p:sp>
      <p:pic>
        <p:nvPicPr>
          <p:cNvPr id="3074" name="Picture 2" descr="Αποτέλεσμα εικόνας για κλιπαρτ παιδι πειραμα με λαμπακι">
            <a:extLst>
              <a:ext uri="{FF2B5EF4-FFF2-40B4-BE49-F238E27FC236}">
                <a16:creationId xmlns:a16="http://schemas.microsoft.com/office/drawing/2014/main" id="{7BC759DA-F8D0-4934-99E0-A4CCD8C7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8966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78A625-4678-4B60-94E7-611646C4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AE90785-FC84-4E70-817C-CDA036A9A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124" y="0"/>
            <a:ext cx="12520247" cy="441681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D7A91CA-E232-4822-B9C2-F959357C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4" y="4416816"/>
            <a:ext cx="6572250" cy="19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8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46ACFD-9BBB-49BA-BF47-2097A9F1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Ποια είναι λοιπόν τα σύμβολα για ένα κύκλωμα;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0741F5-AF80-4693-B16E-E9E33C4A9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15A305A-FC9B-4538-AF4B-467381B72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6" y="2152358"/>
            <a:ext cx="103538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1251B3C-B0E8-43A3-BA2A-3A36699D8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27195"/>
            <a:ext cx="10918464" cy="420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337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414</Words>
  <Application>Microsoft Office PowerPoint</Application>
  <PresentationFormat>Ευρεία οθόνη</PresentationFormat>
  <Paragraphs>31</Paragraphs>
  <Slides>11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Meiryo</vt:lpstr>
      <vt:lpstr>Cambria Math</vt:lpstr>
      <vt:lpstr>Corbel</vt:lpstr>
      <vt:lpstr>SketchLinesVTI</vt:lpstr>
      <vt:lpstr>ΗΛΕΚΤΡΙΚΟ  ΚΥΚΛΩΜΑ</vt:lpstr>
      <vt:lpstr>Στη «γειτονιά» του ηλεκτρικού ρεύματος…</vt:lpstr>
      <vt:lpstr>Παρουσίαση του PowerPoint</vt:lpstr>
      <vt:lpstr>Ηλεκτρικό κύκλωμα:</vt:lpstr>
      <vt:lpstr>Παρουσίαση του PowerPoint</vt:lpstr>
      <vt:lpstr>Δεν αρκεί να έχω όλα τα στοιχεία του κυκλώματος . Πρέπει κιόλας να τα  συνδέσω σωστά!</vt:lpstr>
      <vt:lpstr>Παρουσίαση του PowerPoint</vt:lpstr>
      <vt:lpstr>Ποια είναι λοιπόν τα σύμβολα για ένα κύκλωμα;</vt:lpstr>
      <vt:lpstr>Παρουσίαση του PowerPoint</vt:lpstr>
      <vt:lpstr>Πώς μπορούμε να σταματήσουμε τη λειτουργία μιας ηλεκτρικής συσκευής;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irele</dc:creator>
  <cp:lastModifiedBy> </cp:lastModifiedBy>
  <cp:revision>30</cp:revision>
  <dcterms:created xsi:type="dcterms:W3CDTF">2021-02-10T15:04:58Z</dcterms:created>
  <dcterms:modified xsi:type="dcterms:W3CDTF">2021-02-25T16:07:42Z</dcterms:modified>
</cp:coreProperties>
</file>