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1" r:id="rId5"/>
    <p:sldId id="270" r:id="rId6"/>
    <p:sldId id="260" r:id="rId7"/>
    <p:sldId id="261" r:id="rId8"/>
    <p:sldId id="272" r:id="rId9"/>
    <p:sldId id="262" r:id="rId10"/>
    <p:sldId id="263" r:id="rId11"/>
    <p:sldId id="264" r:id="rId12"/>
    <p:sldId id="265"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0453" autoAdjust="0"/>
  </p:normalViewPr>
  <p:slideViewPr>
    <p:cSldViewPr snapToGrid="0">
      <p:cViewPr varScale="1">
        <p:scale>
          <a:sx n="58" d="100"/>
          <a:sy n="58" d="100"/>
        </p:scale>
        <p:origin x="10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72A2787-42C1-4065-92E8-6C5935D47ABA}" type="datetimeFigureOut">
              <a:rPr lang="el-GR" smtClean="0"/>
              <a:t>17/6/2022</a:t>
            </a:fld>
            <a:endParaRPr lang="el-GR"/>
          </a:p>
        </p:txBody>
      </p:sp>
      <p:sp>
        <p:nvSpPr>
          <p:cNvPr id="5" name="Footer Placeholder 4"/>
          <p:cNvSpPr>
            <a:spLocks noGrp="1"/>
          </p:cNvSpPr>
          <p:nvPr>
            <p:ph type="ftr" sz="quarter" idx="11"/>
          </p:nvPr>
        </p:nvSpPr>
        <p:spPr>
          <a:xfrm>
            <a:off x="2692397" y="5037663"/>
            <a:ext cx="5214635" cy="279400"/>
          </a:xfrm>
        </p:spPr>
        <p:txBody>
          <a:bodyPr/>
          <a:lstStyle/>
          <a:p>
            <a:endParaRPr lang="el-GR"/>
          </a:p>
        </p:txBody>
      </p:sp>
      <p:sp>
        <p:nvSpPr>
          <p:cNvPr id="6" name="Slide Number Placeholder 5"/>
          <p:cNvSpPr>
            <a:spLocks noGrp="1"/>
          </p:cNvSpPr>
          <p:nvPr>
            <p:ph type="sldNum" sz="quarter" idx="12"/>
          </p:nvPr>
        </p:nvSpPr>
        <p:spPr>
          <a:xfrm>
            <a:off x="8956900" y="5037663"/>
            <a:ext cx="551167" cy="279400"/>
          </a:xfrm>
        </p:spPr>
        <p:txBody>
          <a:bodyPr/>
          <a:lstStyle/>
          <a:p>
            <a:fld id="{71A6C963-F91F-463E-AAB1-B1A4802BF0B6}" type="slidenum">
              <a:rPr lang="el-GR" smtClean="0"/>
              <a:t>‹#›</a:t>
            </a:fld>
            <a:endParaRPr lang="el-G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6634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2A2787-42C1-4065-92E8-6C5935D47ABA}" type="datetimeFigureOut">
              <a:rPr lang="el-GR" smtClean="0"/>
              <a:t>17/6/2022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1A6C963-F91F-463E-AAB1-B1A4802BF0B6}" type="slidenum">
              <a:rPr lang="el-GR" smtClean="0"/>
              <a:t>‹#›</a:t>
            </a:fld>
            <a:endParaRPr lang="el-GR"/>
          </a:p>
        </p:txBody>
      </p:sp>
    </p:spTree>
    <p:extLst>
      <p:ext uri="{BB962C8B-B14F-4D97-AF65-F5344CB8AC3E}">
        <p14:creationId xmlns:p14="http://schemas.microsoft.com/office/powerpoint/2010/main" val="3730496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2A2787-42C1-4065-92E8-6C5935D47ABA}" type="datetimeFigureOut">
              <a:rPr lang="el-GR" smtClean="0"/>
              <a:t>17/6/2022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A6C963-F91F-463E-AAB1-B1A4802BF0B6}" type="slidenum">
              <a:rPr lang="el-GR" smtClean="0"/>
              <a:t>‹#›</a:t>
            </a:fld>
            <a:endParaRPr lang="el-G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2954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2A2787-42C1-4065-92E8-6C5935D47ABA}" type="datetimeFigureOut">
              <a:rPr lang="el-GR" smtClean="0"/>
              <a:t>17/6/2022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A6C963-F91F-463E-AAB1-B1A4802BF0B6}" type="slidenum">
              <a:rPr lang="el-GR" smtClean="0"/>
              <a:t>‹#›</a:t>
            </a:fld>
            <a:endParaRPr lang="el-G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0816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2A2787-42C1-4065-92E8-6C5935D47ABA}" type="datetimeFigureOut">
              <a:rPr lang="el-GR" smtClean="0"/>
              <a:t>17/6/2022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A6C963-F91F-463E-AAB1-B1A4802BF0B6}" type="slidenum">
              <a:rPr lang="el-GR" smtClean="0"/>
              <a:t>‹#›</a:t>
            </a:fld>
            <a:endParaRPr lang="el-GR"/>
          </a:p>
        </p:txBody>
      </p:sp>
    </p:spTree>
    <p:extLst>
      <p:ext uri="{BB962C8B-B14F-4D97-AF65-F5344CB8AC3E}">
        <p14:creationId xmlns:p14="http://schemas.microsoft.com/office/powerpoint/2010/main" val="3630872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2A2787-42C1-4065-92E8-6C5935D47ABA}" type="datetimeFigureOut">
              <a:rPr lang="el-GR" smtClean="0"/>
              <a:t>17/6/2022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A6C963-F91F-463E-AAB1-B1A4802BF0B6}" type="slidenum">
              <a:rPr lang="el-GR" smtClean="0"/>
              <a:t>‹#›</a:t>
            </a:fld>
            <a:endParaRPr lang="el-G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9566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2A2787-42C1-4065-92E8-6C5935D47ABA}" type="datetimeFigureOut">
              <a:rPr lang="el-GR" smtClean="0"/>
              <a:t>17/6/2022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A6C963-F91F-463E-AAB1-B1A4802BF0B6}" type="slidenum">
              <a:rPr lang="el-GR" smtClean="0"/>
              <a:t>‹#›</a:t>
            </a:fld>
            <a:endParaRPr lang="el-G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1515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2A2787-42C1-4065-92E8-6C5935D47ABA}" type="datetimeFigureOut">
              <a:rPr lang="el-GR" smtClean="0"/>
              <a:t>17/6/2022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A6C963-F91F-463E-AAB1-B1A4802BF0B6}"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4164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2A2787-42C1-4065-92E8-6C5935D47ABA}" type="datetimeFigureOut">
              <a:rPr lang="el-GR" smtClean="0"/>
              <a:t>17/6/2022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A6C963-F91F-463E-AAB1-B1A4802BF0B6}" type="slidenum">
              <a:rPr lang="el-GR" smtClean="0"/>
              <a:t>‹#›</a:t>
            </a:fld>
            <a:endParaRPr lang="el-G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0739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2A2787-42C1-4065-92E8-6C5935D47ABA}" type="datetimeFigureOut">
              <a:rPr lang="el-GR" smtClean="0"/>
              <a:t>17/6/2022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A6C963-F91F-463E-AAB1-B1A4802BF0B6}" type="slidenum">
              <a:rPr lang="el-GR" smtClean="0"/>
              <a:t>‹#›</a:t>
            </a:fld>
            <a:endParaRPr lang="el-GR"/>
          </a:p>
        </p:txBody>
      </p:sp>
    </p:spTree>
    <p:extLst>
      <p:ext uri="{BB962C8B-B14F-4D97-AF65-F5344CB8AC3E}">
        <p14:creationId xmlns:p14="http://schemas.microsoft.com/office/powerpoint/2010/main" val="994626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2A2787-42C1-4065-92E8-6C5935D47ABA}" type="datetimeFigureOut">
              <a:rPr lang="el-GR" smtClean="0"/>
              <a:t>17/6/2022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A6C963-F91F-463E-AAB1-B1A4802BF0B6}" type="slidenum">
              <a:rPr lang="el-GR" smtClean="0"/>
              <a:t>‹#›</a:t>
            </a:fld>
            <a:endParaRPr lang="el-G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514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2A2787-42C1-4065-92E8-6C5935D47ABA}" type="datetimeFigureOut">
              <a:rPr lang="el-GR" smtClean="0"/>
              <a:t>17/6/2022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1A6C963-F91F-463E-AAB1-B1A4802BF0B6}" type="slidenum">
              <a:rPr lang="el-GR" smtClean="0"/>
              <a:t>‹#›</a:t>
            </a:fld>
            <a:endParaRPr lang="el-GR"/>
          </a:p>
        </p:txBody>
      </p:sp>
    </p:spTree>
    <p:extLst>
      <p:ext uri="{BB962C8B-B14F-4D97-AF65-F5344CB8AC3E}">
        <p14:creationId xmlns:p14="http://schemas.microsoft.com/office/powerpoint/2010/main" val="3525595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2A2787-42C1-4065-92E8-6C5935D47ABA}" type="datetimeFigureOut">
              <a:rPr lang="el-GR" smtClean="0"/>
              <a:t>17/6/2022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1A6C963-F91F-463E-AAB1-B1A4802BF0B6}" type="slidenum">
              <a:rPr lang="el-GR" smtClean="0"/>
              <a:t>‹#›</a:t>
            </a:fld>
            <a:endParaRPr lang="el-G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9219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2A2787-42C1-4065-92E8-6C5935D47ABA}" type="datetimeFigureOut">
              <a:rPr lang="el-GR" smtClean="0"/>
              <a:t>17/6/2022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1A6C963-F91F-463E-AAB1-B1A4802BF0B6}"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3438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2A2787-42C1-4065-92E8-6C5935D47ABA}" type="datetimeFigureOut">
              <a:rPr lang="el-GR" smtClean="0"/>
              <a:t>17/6/2022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1A6C963-F91F-463E-AAB1-B1A4802BF0B6}" type="slidenum">
              <a:rPr lang="el-GR" smtClean="0"/>
              <a:t>‹#›</a:t>
            </a:fld>
            <a:endParaRPr lang="el-GR"/>
          </a:p>
        </p:txBody>
      </p:sp>
    </p:spTree>
    <p:extLst>
      <p:ext uri="{BB962C8B-B14F-4D97-AF65-F5344CB8AC3E}">
        <p14:creationId xmlns:p14="http://schemas.microsoft.com/office/powerpoint/2010/main" val="3772722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2A2787-42C1-4065-92E8-6C5935D47ABA}" type="datetimeFigureOut">
              <a:rPr lang="el-GR" smtClean="0"/>
              <a:t>17/6/2022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1A6C963-F91F-463E-AAB1-B1A4802BF0B6}" type="slidenum">
              <a:rPr lang="el-GR" smtClean="0"/>
              <a:t>‹#›</a:t>
            </a:fld>
            <a:endParaRPr lang="el-G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6560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2A2787-42C1-4065-92E8-6C5935D47ABA}" type="datetimeFigureOut">
              <a:rPr lang="el-GR" smtClean="0"/>
              <a:t>17/6/2022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1A6C963-F91F-463E-AAB1-B1A4802BF0B6}" type="slidenum">
              <a:rPr lang="el-GR" smtClean="0"/>
              <a:t>‹#›</a:t>
            </a:fld>
            <a:endParaRPr lang="el-GR"/>
          </a:p>
        </p:txBody>
      </p:sp>
    </p:spTree>
    <p:extLst>
      <p:ext uri="{BB962C8B-B14F-4D97-AF65-F5344CB8AC3E}">
        <p14:creationId xmlns:p14="http://schemas.microsoft.com/office/powerpoint/2010/main" val="2255722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72A2787-42C1-4065-92E8-6C5935D47ABA}" type="datetimeFigureOut">
              <a:rPr lang="el-GR" smtClean="0"/>
              <a:t>17/6/2022</a:t>
            </a:fld>
            <a:endParaRPr lang="el-G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1A6C963-F91F-463E-AAB1-B1A4802BF0B6}" type="slidenum">
              <a:rPr lang="el-GR" smtClean="0"/>
              <a:t>‹#›</a:t>
            </a:fld>
            <a:endParaRPr lang="el-GR"/>
          </a:p>
        </p:txBody>
      </p:sp>
    </p:spTree>
    <p:extLst>
      <p:ext uri="{BB962C8B-B14F-4D97-AF65-F5344CB8AC3E}">
        <p14:creationId xmlns:p14="http://schemas.microsoft.com/office/powerpoint/2010/main" val="37569368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58925-569A-46E1-80E0-E0BC51B49D46}"/>
              </a:ext>
            </a:extLst>
          </p:cNvPr>
          <p:cNvSpPr>
            <a:spLocks noGrp="1"/>
          </p:cNvSpPr>
          <p:nvPr>
            <p:ph type="ctrTitle"/>
          </p:nvPr>
        </p:nvSpPr>
        <p:spPr>
          <a:xfrm>
            <a:off x="2900064" y="1889071"/>
            <a:ext cx="6815669" cy="1539929"/>
          </a:xfrm>
        </p:spPr>
        <p:txBody>
          <a:bodyPr/>
          <a:lstStyle/>
          <a:p>
            <a:pPr>
              <a:lnSpc>
                <a:spcPct val="150000"/>
              </a:lnSpc>
            </a:pPr>
            <a:br>
              <a:rPr lang="el-GR" sz="5400" b="1" i="1" u="none" strike="noStrike" dirty="0">
                <a:solidFill>
                  <a:schemeClr val="tx1"/>
                </a:solidFill>
                <a:effectLst/>
                <a:latin typeface="Calibri" panose="020F0502020204030204" pitchFamily="34" charset="0"/>
              </a:rPr>
            </a:br>
            <a:br>
              <a:rPr lang="el-GR" sz="5400" b="1" i="1" u="none" strike="noStrike" dirty="0">
                <a:solidFill>
                  <a:schemeClr val="tx1"/>
                </a:solidFill>
                <a:effectLst/>
                <a:latin typeface="Calibri" panose="020F0502020204030204" pitchFamily="34" charset="0"/>
              </a:rPr>
            </a:br>
            <a:br>
              <a:rPr lang="el-GR" sz="5400" b="1" i="1" u="none" strike="noStrike" dirty="0">
                <a:solidFill>
                  <a:schemeClr val="tx1"/>
                </a:solidFill>
                <a:effectLst/>
                <a:latin typeface="Calibri" panose="020F0502020204030204" pitchFamily="34" charset="0"/>
              </a:rPr>
            </a:br>
            <a:br>
              <a:rPr lang="el-GR" sz="5400" b="1" i="1" u="none" strike="noStrike" dirty="0">
                <a:solidFill>
                  <a:schemeClr val="tx1"/>
                </a:solidFill>
                <a:effectLst/>
                <a:latin typeface="Calibri" panose="020F0502020204030204" pitchFamily="34" charset="0"/>
              </a:rPr>
            </a:br>
            <a:br>
              <a:rPr lang="el-GR" sz="5400" b="1" i="1" u="none" strike="noStrike" dirty="0">
                <a:solidFill>
                  <a:schemeClr val="tx1"/>
                </a:solidFill>
                <a:effectLst/>
                <a:latin typeface="Calibri" panose="020F0502020204030204" pitchFamily="34" charset="0"/>
              </a:rPr>
            </a:br>
            <a:br>
              <a:rPr lang="el-GR" sz="5400" b="1" i="1" u="none" strike="noStrike" dirty="0">
                <a:solidFill>
                  <a:schemeClr val="tx1"/>
                </a:solidFill>
                <a:effectLst/>
                <a:latin typeface="Calibri" panose="020F0502020204030204" pitchFamily="34" charset="0"/>
              </a:rPr>
            </a:br>
            <a:br>
              <a:rPr lang="el-GR" sz="5400" b="1" i="1" u="none" strike="noStrike" dirty="0">
                <a:solidFill>
                  <a:schemeClr val="tx1"/>
                </a:solidFill>
                <a:effectLst/>
                <a:latin typeface="Calibri" panose="020F0502020204030204" pitchFamily="34" charset="0"/>
              </a:rPr>
            </a:br>
            <a:br>
              <a:rPr lang="el-GR" sz="5400" b="1" i="1" u="none" strike="noStrike" dirty="0">
                <a:solidFill>
                  <a:schemeClr val="tx1"/>
                </a:solidFill>
                <a:effectLst/>
                <a:latin typeface="Calibri" panose="020F0502020204030204" pitchFamily="34" charset="0"/>
              </a:rPr>
            </a:br>
            <a:br>
              <a:rPr lang="el-GR" sz="5400" b="1" i="1" u="none" strike="noStrike" dirty="0">
                <a:solidFill>
                  <a:schemeClr val="tx1"/>
                </a:solidFill>
                <a:effectLst/>
                <a:latin typeface="Calibri" panose="020F0502020204030204" pitchFamily="34" charset="0"/>
              </a:rPr>
            </a:br>
            <a:br>
              <a:rPr lang="el-GR" sz="5400" b="1" i="1" u="none" strike="noStrike" dirty="0">
                <a:solidFill>
                  <a:schemeClr val="tx1"/>
                </a:solidFill>
                <a:effectLst/>
                <a:latin typeface="Calibri" panose="020F0502020204030204" pitchFamily="34" charset="0"/>
              </a:rPr>
            </a:br>
            <a:br>
              <a:rPr lang="el-GR" sz="5400" b="1" i="1" u="none" strike="noStrike" dirty="0">
                <a:solidFill>
                  <a:schemeClr val="tx1"/>
                </a:solidFill>
                <a:effectLst/>
                <a:latin typeface="Calibri" panose="020F0502020204030204" pitchFamily="34" charset="0"/>
              </a:rPr>
            </a:br>
            <a:br>
              <a:rPr lang="el-GR" sz="5400" b="1" i="1" u="none" strike="noStrike" dirty="0">
                <a:solidFill>
                  <a:schemeClr val="tx1"/>
                </a:solidFill>
                <a:effectLst/>
                <a:latin typeface="Calibri" panose="020F0502020204030204" pitchFamily="34" charset="0"/>
              </a:rPr>
            </a:br>
            <a:br>
              <a:rPr lang="el-GR" sz="5400" b="1" i="1" u="none" strike="noStrike" dirty="0">
                <a:solidFill>
                  <a:schemeClr val="tx1"/>
                </a:solidFill>
                <a:effectLst/>
                <a:latin typeface="Calibri" panose="020F0502020204030204" pitchFamily="34" charset="0"/>
              </a:rPr>
            </a:br>
            <a:r>
              <a:rPr lang="el-GR" sz="3200" b="1" dirty="0">
                <a:solidFill>
                  <a:schemeClr val="tx1"/>
                </a:solidFill>
                <a:effectLst/>
              </a:rPr>
              <a:t>Στρατή Δούκα </a:t>
            </a:r>
            <a:br>
              <a:rPr lang="el-GR" sz="3200" b="0" i="1" dirty="0">
                <a:solidFill>
                  <a:schemeClr val="tx1"/>
                </a:solidFill>
                <a:effectLst/>
              </a:rPr>
            </a:br>
            <a:r>
              <a:rPr lang="el-GR" sz="3600" b="1" i="1" u="none" strike="noStrike" dirty="0">
                <a:solidFill>
                  <a:schemeClr val="tx1"/>
                </a:solidFill>
                <a:effectLst/>
                <a:latin typeface="Calibri" panose="020F0502020204030204" pitchFamily="34" charset="0"/>
              </a:rPr>
              <a:t>Η ιστορία ενός αιχμαλώτου</a:t>
            </a:r>
            <a:endParaRPr lang="el-GR" sz="3600" dirty="0"/>
          </a:p>
        </p:txBody>
      </p:sp>
      <p:sp>
        <p:nvSpPr>
          <p:cNvPr id="3" name="Subtitle 2">
            <a:extLst>
              <a:ext uri="{FF2B5EF4-FFF2-40B4-BE49-F238E27FC236}">
                <a16:creationId xmlns:a16="http://schemas.microsoft.com/office/drawing/2014/main" id="{E9BF39E9-7953-4944-910A-97487D9A07B9}"/>
              </a:ext>
            </a:extLst>
          </p:cNvPr>
          <p:cNvSpPr>
            <a:spLocks noGrp="1"/>
          </p:cNvSpPr>
          <p:nvPr>
            <p:ph type="subTitle" idx="1"/>
          </p:nvPr>
        </p:nvSpPr>
        <p:spPr>
          <a:xfrm>
            <a:off x="2692398" y="3657596"/>
            <a:ext cx="6815669" cy="1695799"/>
          </a:xfrm>
        </p:spPr>
        <p:txBody>
          <a:bodyPr>
            <a:noAutofit/>
          </a:bodyPr>
          <a:lstStyle/>
          <a:p>
            <a:pPr>
              <a:spcBef>
                <a:spcPts val="0"/>
              </a:spcBef>
              <a:spcAft>
                <a:spcPts val="0"/>
              </a:spcAft>
            </a:pPr>
            <a:r>
              <a:rPr lang="el-GR" sz="2200" dirty="0"/>
              <a:t>Γιώργος </a:t>
            </a:r>
            <a:r>
              <a:rPr lang="el-GR" sz="2200" dirty="0" err="1"/>
              <a:t>Τσαμπαρλής</a:t>
            </a:r>
            <a:r>
              <a:rPr lang="el-GR" sz="2200" dirty="0"/>
              <a:t>, </a:t>
            </a:r>
          </a:p>
          <a:p>
            <a:pPr>
              <a:spcBef>
                <a:spcPts val="0"/>
              </a:spcBef>
              <a:spcAft>
                <a:spcPts val="0"/>
              </a:spcAft>
            </a:pPr>
            <a:r>
              <a:rPr lang="el-GR" sz="2200" dirty="0"/>
              <a:t> Γ΄ Γυμνασίου, </a:t>
            </a:r>
          </a:p>
          <a:p>
            <a:pPr>
              <a:spcBef>
                <a:spcPts val="0"/>
              </a:spcBef>
              <a:spcAft>
                <a:spcPts val="0"/>
              </a:spcAft>
            </a:pPr>
            <a:r>
              <a:rPr lang="el-GR" sz="2200" dirty="0" err="1"/>
              <a:t>Σχολ</a:t>
            </a:r>
            <a:r>
              <a:rPr lang="el-GR" sz="2200" dirty="0"/>
              <a:t>. Έτος 2021-2022</a:t>
            </a:r>
          </a:p>
          <a:p>
            <a:pPr>
              <a:spcBef>
                <a:spcPts val="0"/>
              </a:spcBef>
              <a:spcAft>
                <a:spcPts val="0"/>
              </a:spcAft>
            </a:pPr>
            <a:r>
              <a:rPr lang="el-GR" sz="2200" b="1" dirty="0"/>
              <a:t>Υπ. Καθηγήτρια</a:t>
            </a:r>
            <a:r>
              <a:rPr lang="el-GR" sz="2200" dirty="0"/>
              <a:t>: Ε. </a:t>
            </a:r>
            <a:r>
              <a:rPr lang="el-GR" sz="2200" dirty="0" err="1"/>
              <a:t>Γκόνου</a:t>
            </a:r>
            <a:endParaRPr lang="el-GR" sz="2200" dirty="0"/>
          </a:p>
          <a:p>
            <a:pPr>
              <a:spcBef>
                <a:spcPts val="0"/>
              </a:spcBef>
              <a:spcAft>
                <a:spcPts val="0"/>
              </a:spcAft>
            </a:pPr>
            <a:r>
              <a:rPr lang="el-GR" sz="2200" dirty="0"/>
              <a:t>Πρότυπο Γυμνάσιο Ευαγγελικής Σχολής Σμύρνης</a:t>
            </a:r>
          </a:p>
        </p:txBody>
      </p:sp>
      <p:pic>
        <p:nvPicPr>
          <p:cNvPr id="6" name="Picture 5">
            <a:extLst>
              <a:ext uri="{FF2B5EF4-FFF2-40B4-BE49-F238E27FC236}">
                <a16:creationId xmlns:a16="http://schemas.microsoft.com/office/drawing/2014/main" id="{E81FA976-5AE1-61F4-4E3B-FED1219BBD2C}"/>
              </a:ext>
            </a:extLst>
          </p:cNvPr>
          <p:cNvPicPr>
            <a:picLocks noChangeAspect="1"/>
          </p:cNvPicPr>
          <p:nvPr/>
        </p:nvPicPr>
        <p:blipFill>
          <a:blip r:embed="rId2"/>
          <a:stretch>
            <a:fillRect/>
          </a:stretch>
        </p:blipFill>
        <p:spPr>
          <a:xfrm>
            <a:off x="535858" y="479322"/>
            <a:ext cx="1145457" cy="1109093"/>
          </a:xfrm>
          <a:prstGeom prst="rect">
            <a:avLst/>
          </a:prstGeom>
        </p:spPr>
      </p:pic>
    </p:spTree>
    <p:extLst>
      <p:ext uri="{BB962C8B-B14F-4D97-AF65-F5344CB8AC3E}">
        <p14:creationId xmlns:p14="http://schemas.microsoft.com/office/powerpoint/2010/main" val="49607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4FBB8842-6C42-4F8C-9A46-56F185DE1456}"/>
              </a:ext>
            </a:extLst>
          </p:cNvPr>
          <p:cNvSpPr>
            <a:spLocks noGrp="1" noChangeArrowheads="1"/>
          </p:cNvSpPr>
          <p:nvPr>
            <p:ph sz="half" idx="1"/>
          </p:nvPr>
        </p:nvSpPr>
        <p:spPr bwMode="auto">
          <a:xfrm>
            <a:off x="1224741" y="1569499"/>
            <a:ext cx="9742513"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2" tIns="0" rIns="9522" bIns="0" numCol="1" anchor="ctr" anchorCtr="0" compatLnSpc="1">
            <a:prstTxWarp prst="textNoShape">
              <a:avLst/>
            </a:prstTxWarp>
            <a:spAutoFit/>
          </a:body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el-GR" altLang="en-US" sz="2600" b="0" i="0" u="none" strike="noStrike" cap="none" normalizeH="0" baseline="0" dirty="0">
                <a:ln>
                  <a:noFill/>
                </a:ln>
                <a:solidFill>
                  <a:schemeClr val="tx1"/>
                </a:solidFill>
                <a:effectLst/>
                <a:latin typeface="Palatino Linotype" panose="02040502050505030304" pitchFamily="18" charset="0"/>
                <a:cs typeface="Calibri" panose="020F0502020204030204" pitchFamily="34" charset="0"/>
              </a:rPr>
              <a:t>Πρόκειται για ένα έργο αντιπολεμικό με ανθρωπιστική διάθεση. Αναφέρεται στον πόλεμο, όχι όμως με ηρωική διάθεση, καθώς περιγράφονται με γλαφυρό τρό</a:t>
            </a:r>
            <a:r>
              <a:rPr lang="el-GR" altLang="en-US" sz="2600" dirty="0">
                <a:solidFill>
                  <a:schemeClr val="tx1"/>
                </a:solidFill>
                <a:latin typeface="Palatino Linotype" panose="02040502050505030304" pitchFamily="18" charset="0"/>
                <a:cs typeface="Calibri" panose="020F0502020204030204" pitchFamily="34" charset="0"/>
              </a:rPr>
              <a:t>πο </a:t>
            </a:r>
            <a:r>
              <a:rPr kumimoji="0" lang="el-GR" altLang="en-US" sz="2600" b="0" i="0" u="none" strike="noStrike" cap="none" normalizeH="0" baseline="0" dirty="0">
                <a:ln>
                  <a:noFill/>
                </a:ln>
                <a:solidFill>
                  <a:schemeClr val="tx1"/>
                </a:solidFill>
                <a:effectLst/>
                <a:latin typeface="Palatino Linotype" panose="02040502050505030304" pitchFamily="18" charset="0"/>
                <a:cs typeface="Calibri" panose="020F0502020204030204" pitchFamily="34" charset="0"/>
              </a:rPr>
              <a:t>οι σωματικές και ψυχικές κακουχίες, ο εξευτελισμός και η ταλαιπωρία που υφίστανται οι άνθρωποι που τον βιώνου</a:t>
            </a:r>
            <a:r>
              <a:rPr lang="el-GR" altLang="en-US" sz="2600" dirty="0">
                <a:solidFill>
                  <a:schemeClr val="tx1"/>
                </a:solidFill>
                <a:latin typeface="Palatino Linotype" panose="02040502050505030304" pitchFamily="18" charset="0"/>
                <a:cs typeface="Calibri" panose="020F0502020204030204" pitchFamily="34" charset="0"/>
              </a:rPr>
              <a:t>ν. Ο πρωταγωνιστής δεν είναι ήρωας πολέμου αλλά ένας κοινός άνθρωπος που πασχίζει να επιβιώσει και να επιστρέψει στην πατρίδα του. </a:t>
            </a:r>
          </a:p>
          <a:p>
            <a:pPr marL="0" marR="0" lvl="0" indent="449263" algn="just" defTabSz="914400" rtl="0" eaLnBrk="0" fontAlgn="base" latinLnBrk="0" hangingPunct="0">
              <a:lnSpc>
                <a:spcPct val="100000"/>
              </a:lnSpc>
              <a:spcBef>
                <a:spcPct val="0"/>
              </a:spcBef>
              <a:spcAft>
                <a:spcPct val="0"/>
              </a:spcAft>
              <a:buClrTx/>
              <a:buSzTx/>
              <a:buFontTx/>
              <a:buNone/>
              <a:tabLst/>
            </a:pPr>
            <a:r>
              <a:rPr lang="el-GR" altLang="en-US" sz="2600" dirty="0">
                <a:solidFill>
                  <a:schemeClr val="tx1"/>
                </a:solidFill>
                <a:latin typeface="Palatino Linotype" panose="02040502050505030304" pitchFamily="18" charset="0"/>
                <a:cs typeface="Calibri" panose="020F0502020204030204" pitchFamily="34" charset="0"/>
              </a:rPr>
              <a:t>Με την αφιέρωσή του ο συγγραφέας </a:t>
            </a:r>
            <a:r>
              <a:rPr lang="el-GR" altLang="en-US" sz="2600" b="1" i="1" dirty="0">
                <a:solidFill>
                  <a:schemeClr val="tx1"/>
                </a:solidFill>
                <a:latin typeface="Palatino Linotype" panose="02040502050505030304" pitchFamily="18" charset="0"/>
                <a:cs typeface="Calibri" panose="020F0502020204030204" pitchFamily="34" charset="0"/>
              </a:rPr>
              <a:t>«Αφιερώνεται στα κοινά μαρτύρια των λαών» </a:t>
            </a:r>
            <a:r>
              <a:rPr lang="el-GR" altLang="en-US" sz="2600" dirty="0">
                <a:solidFill>
                  <a:schemeClr val="tx1"/>
                </a:solidFill>
                <a:latin typeface="Palatino Linotype" panose="02040502050505030304" pitchFamily="18" charset="0"/>
                <a:cs typeface="Calibri" panose="020F0502020204030204" pitchFamily="34" charset="0"/>
              </a:rPr>
              <a:t>δείχνει να συμπάσχει με όλους τους λαούς που βιώνουν τον πόλεμο, στέλνοντας ένα μήνυμα παγκόσμιας ειρήνης.</a:t>
            </a:r>
            <a:endParaRPr kumimoji="0" lang="en-US" altLang="en-US" sz="2600" b="0" i="0" u="none" strike="noStrike" cap="none" normalizeH="0" baseline="0" dirty="0">
              <a:ln>
                <a:noFill/>
              </a:ln>
              <a:solidFill>
                <a:schemeClr val="tx1"/>
              </a:solidFill>
              <a:effectLst/>
              <a:latin typeface="Palatino Linotype" panose="02040502050505030304" pitchFamily="18" charset="0"/>
              <a:cs typeface="Calibri" panose="020F0502020204030204" pitchFamily="34" charset="0"/>
            </a:endParaRPr>
          </a:p>
        </p:txBody>
      </p:sp>
      <p:pic>
        <p:nvPicPr>
          <p:cNvPr id="4" name="Εικόνα 3">
            <a:extLst>
              <a:ext uri="{FF2B5EF4-FFF2-40B4-BE49-F238E27FC236}">
                <a16:creationId xmlns:a16="http://schemas.microsoft.com/office/drawing/2014/main" id="{CB5E128F-5CEC-493A-8B0D-84A3EDCE95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3036" y="371704"/>
            <a:ext cx="2005922" cy="1197795"/>
          </a:xfrm>
          <a:prstGeom prst="rect">
            <a:avLst/>
          </a:prstGeom>
        </p:spPr>
      </p:pic>
    </p:spTree>
    <p:extLst>
      <p:ext uri="{BB962C8B-B14F-4D97-AF65-F5344CB8AC3E}">
        <p14:creationId xmlns:p14="http://schemas.microsoft.com/office/powerpoint/2010/main" val="13419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78C99-ACE1-4CDA-B876-D6A00DADF03F}"/>
              </a:ext>
            </a:extLst>
          </p:cNvPr>
          <p:cNvSpPr>
            <a:spLocks noGrp="1"/>
          </p:cNvSpPr>
          <p:nvPr>
            <p:ph type="title"/>
          </p:nvPr>
        </p:nvSpPr>
        <p:spPr/>
        <p:txBody>
          <a:bodyPr/>
          <a:lstStyle/>
          <a:p>
            <a:r>
              <a:rPr lang="el-GR" b="1" dirty="0">
                <a:latin typeface="Palatino Linotype" panose="02040502050505030304" pitchFamily="18" charset="0"/>
                <a:cs typeface="Calibri" panose="020F0502020204030204" pitchFamily="34" charset="0"/>
              </a:rPr>
              <a:t>Βιβλιοκριτική</a:t>
            </a:r>
          </a:p>
        </p:txBody>
      </p:sp>
      <p:sp>
        <p:nvSpPr>
          <p:cNvPr id="3" name="Content Placeholder 2">
            <a:extLst>
              <a:ext uri="{FF2B5EF4-FFF2-40B4-BE49-F238E27FC236}">
                <a16:creationId xmlns:a16="http://schemas.microsoft.com/office/drawing/2014/main" id="{31229915-7508-4F0A-AD4A-14411EDC8980}"/>
              </a:ext>
            </a:extLst>
          </p:cNvPr>
          <p:cNvSpPr>
            <a:spLocks noGrp="1"/>
          </p:cNvSpPr>
          <p:nvPr>
            <p:ph sz="half" idx="1"/>
          </p:nvPr>
        </p:nvSpPr>
        <p:spPr>
          <a:xfrm>
            <a:off x="1295402" y="2251519"/>
            <a:ext cx="6631895" cy="3624349"/>
          </a:xfrm>
        </p:spPr>
        <p:txBody>
          <a:bodyPr>
            <a:normAutofit fontScale="85000" lnSpcReduction="10000"/>
          </a:bodyPr>
          <a:lstStyle/>
          <a:p>
            <a:pPr marL="0" indent="0" algn="just">
              <a:buNone/>
            </a:pPr>
            <a:endParaRPr lang="el-GR" sz="2200" dirty="0">
              <a:latin typeface="Arial Narrow" panose="020B0606020202030204" pitchFamily="34" charset="0"/>
              <a:cs typeface="Arial" panose="020B0604020202020204" pitchFamily="34" charset="0"/>
            </a:endParaRPr>
          </a:p>
          <a:p>
            <a:pPr marL="0" indent="0" algn="just">
              <a:lnSpc>
                <a:spcPct val="110000"/>
              </a:lnSpc>
              <a:buNone/>
            </a:pPr>
            <a:r>
              <a:rPr lang="el-GR" sz="2600" b="1" dirty="0">
                <a:latin typeface="Palatino Linotype" panose="02040502050505030304" pitchFamily="18" charset="0"/>
                <a:cs typeface="Calibri" panose="020F0502020204030204" pitchFamily="34" charset="0"/>
              </a:rPr>
              <a:t>Η ιστορία ενός αιχμαλώτου είναι η αληθινή ιστορία ενός απλού, λαϊκού και αγράμματου ανθρώπου, την οποία διηγείται ο ίδιος στο συγγραφέα. Ο Στρατής Δούκας με απλό και εκφραστικό ύφος, ζωντανή γλώσσα, χωρίς πολλά εκφραστικά μέσα αλλά με φυσικούς διαλόγους, μάς δίνει μια ρεαλιστική αφήγηση, που κρατάει αμείωτο το ενδιαφέρον του αναγνώστη.</a:t>
            </a:r>
          </a:p>
        </p:txBody>
      </p:sp>
      <p:pic>
        <p:nvPicPr>
          <p:cNvPr id="6" name="Content Placeholder 5">
            <a:extLst>
              <a:ext uri="{FF2B5EF4-FFF2-40B4-BE49-F238E27FC236}">
                <a16:creationId xmlns:a16="http://schemas.microsoft.com/office/drawing/2014/main" id="{59E2DE97-A1A0-42FF-A7CB-B50BBA3027B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426578" y="3035106"/>
            <a:ext cx="2466975" cy="1847850"/>
          </a:xfrm>
        </p:spPr>
      </p:pic>
    </p:spTree>
    <p:extLst>
      <p:ext uri="{BB962C8B-B14F-4D97-AF65-F5344CB8AC3E}">
        <p14:creationId xmlns:p14="http://schemas.microsoft.com/office/powerpoint/2010/main" val="416714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223B7-E58D-4EC8-825C-AE82E67EF5D5}"/>
              </a:ext>
            </a:extLst>
          </p:cNvPr>
          <p:cNvSpPr>
            <a:spLocks noGrp="1"/>
          </p:cNvSpPr>
          <p:nvPr>
            <p:ph type="title"/>
          </p:nvPr>
        </p:nvSpPr>
        <p:spPr>
          <a:xfrm>
            <a:off x="1295402" y="982132"/>
            <a:ext cx="9278387" cy="1303867"/>
          </a:xfrm>
        </p:spPr>
        <p:txBody>
          <a:bodyPr>
            <a:normAutofit fontScale="90000"/>
          </a:bodyPr>
          <a:lstStyle/>
          <a:p>
            <a:r>
              <a:rPr lang="el-GR" sz="3600" b="1" dirty="0">
                <a:latin typeface="Calibri" panose="020F0502020204030204" pitchFamily="34" charset="0"/>
                <a:cs typeface="Calibri" panose="020F0502020204030204" pitchFamily="34" charset="0"/>
              </a:rPr>
              <a:t>Φράση σύνθημα</a:t>
            </a:r>
            <a:r>
              <a:rPr lang="el-GR" sz="3600" dirty="0">
                <a:latin typeface="Calibri" panose="020F0502020204030204" pitchFamily="34" charset="0"/>
                <a:cs typeface="Calibri" panose="020F0502020204030204" pitchFamily="34" charset="0"/>
              </a:rPr>
              <a:t>:  </a:t>
            </a:r>
            <a:r>
              <a:rPr lang="el-GR" sz="4000" b="1" i="1" dirty="0">
                <a:solidFill>
                  <a:srgbClr val="C00000"/>
                </a:solidFill>
                <a:effectLst>
                  <a:outerShdw blurRad="38100" dist="38100" dir="2700000" algn="tl">
                    <a:srgbClr val="000000">
                      <a:alpha val="43137"/>
                    </a:srgbClr>
                  </a:outerShdw>
                </a:effectLst>
              </a:rPr>
              <a:t>«ψωμί να φάμε κι ας πεθάνουμε»</a:t>
            </a:r>
            <a:br>
              <a:rPr lang="el-GR" sz="4000" b="1" i="1" dirty="0">
                <a:solidFill>
                  <a:srgbClr val="C00000"/>
                </a:solidFill>
                <a:effectLst>
                  <a:outerShdw blurRad="38100" dist="38100" dir="2700000" algn="tl">
                    <a:srgbClr val="000000">
                      <a:alpha val="43137"/>
                    </a:srgbClr>
                  </a:outerShdw>
                </a:effectLst>
              </a:rPr>
            </a:br>
            <a:r>
              <a:rPr lang="el-GR" sz="3600" dirty="0">
                <a:latin typeface="Calibri" panose="020F0502020204030204" pitchFamily="34" charset="0"/>
                <a:cs typeface="Calibri" panose="020F0502020204030204" pitchFamily="34" charset="0"/>
              </a:rPr>
              <a:t> </a:t>
            </a:r>
          </a:p>
        </p:txBody>
      </p:sp>
      <p:sp>
        <p:nvSpPr>
          <p:cNvPr id="3" name="Content Placeholder 2">
            <a:extLst>
              <a:ext uri="{FF2B5EF4-FFF2-40B4-BE49-F238E27FC236}">
                <a16:creationId xmlns:a16="http://schemas.microsoft.com/office/drawing/2014/main" id="{1BC2C4DF-9940-4AD4-96C1-2B3B33461BDD}"/>
              </a:ext>
            </a:extLst>
          </p:cNvPr>
          <p:cNvSpPr>
            <a:spLocks noGrp="1"/>
          </p:cNvSpPr>
          <p:nvPr>
            <p:ph sz="half" idx="1"/>
          </p:nvPr>
        </p:nvSpPr>
        <p:spPr>
          <a:xfrm>
            <a:off x="914399" y="2285359"/>
            <a:ext cx="6134793" cy="3841230"/>
          </a:xfrm>
        </p:spPr>
        <p:txBody>
          <a:bodyPr>
            <a:normAutofit fontScale="92500" lnSpcReduction="10000"/>
          </a:bodyPr>
          <a:lstStyle/>
          <a:p>
            <a:pPr marL="0" indent="0" algn="ctr">
              <a:buNone/>
            </a:pPr>
            <a:endParaRPr lang="el-GR" sz="1800" b="1" i="1" dirty="0">
              <a:effectLst>
                <a:outerShdw blurRad="38100" dist="38100" dir="2700000" algn="tl">
                  <a:srgbClr val="000000">
                    <a:alpha val="43137"/>
                  </a:srgbClr>
                </a:outerShdw>
              </a:effectLst>
            </a:endParaRPr>
          </a:p>
          <a:p>
            <a:pPr marL="0" indent="0" algn="just">
              <a:buNone/>
            </a:pPr>
            <a:r>
              <a:rPr lang="el-GR" dirty="0">
                <a:solidFill>
                  <a:srgbClr val="000000"/>
                </a:solidFill>
                <a:latin typeface="Palatino Linotype" panose="02040502050505030304" pitchFamily="18" charset="0"/>
              </a:rPr>
              <a:t>Η φράση αυτή που είπε ο ήρωας στον σύντροφό του δείχνει την εξαθλίωση που βίωναν, τον εξευτελισμό της ανθρώπινης αξιοπρέπειας και τα ψυχικά και σωματικά μαρτύρια, που προκαλεί ο πόλεμος στον άνθρωπο. </a:t>
            </a:r>
          </a:p>
          <a:p>
            <a:pPr marL="0" indent="0" algn="just">
              <a:buNone/>
            </a:pPr>
            <a:r>
              <a:rPr lang="el-GR" dirty="0">
                <a:solidFill>
                  <a:srgbClr val="000000"/>
                </a:solidFill>
                <a:latin typeface="Palatino Linotype" panose="02040502050505030304" pitchFamily="18" charset="0"/>
              </a:rPr>
              <a:t>Οι αιχμάλωτοι ανήμποροι, χάνουν κάθε ελπίδα, χάνουν το ηθικό τους και συχνά οδηγούνται σε πράξεις ανήκουστες ακόμη και ανήθικες.</a:t>
            </a:r>
          </a:p>
        </p:txBody>
      </p:sp>
      <p:pic>
        <p:nvPicPr>
          <p:cNvPr id="5" name="Εικόνα 4">
            <a:extLst>
              <a:ext uri="{FF2B5EF4-FFF2-40B4-BE49-F238E27FC236}">
                <a16:creationId xmlns:a16="http://schemas.microsoft.com/office/drawing/2014/main" id="{C9222BC3-5F78-4286-930B-93DC6DF4A5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791" y="2858134"/>
            <a:ext cx="3566592" cy="2695680"/>
          </a:xfrm>
          <a:prstGeom prst="rect">
            <a:avLst/>
          </a:prstGeom>
        </p:spPr>
      </p:pic>
    </p:spTree>
    <p:extLst>
      <p:ext uri="{BB962C8B-B14F-4D97-AF65-F5344CB8AC3E}">
        <p14:creationId xmlns:p14="http://schemas.microsoft.com/office/powerpoint/2010/main" val="2168044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83892A62-FF69-48E2-95A5-D31B9F2BC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4133" y="691571"/>
            <a:ext cx="3623733" cy="5435600"/>
          </a:xfrm>
          <a:prstGeom prst="rect">
            <a:avLst/>
          </a:prstGeom>
        </p:spPr>
      </p:pic>
    </p:spTree>
    <p:extLst>
      <p:ext uri="{BB962C8B-B14F-4D97-AF65-F5344CB8AC3E}">
        <p14:creationId xmlns:p14="http://schemas.microsoft.com/office/powerpoint/2010/main" val="3697600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C67469-0935-48D4-B956-531BD40C5C40}"/>
              </a:ext>
            </a:extLst>
          </p:cNvPr>
          <p:cNvSpPr>
            <a:spLocks noGrp="1"/>
          </p:cNvSpPr>
          <p:nvPr>
            <p:ph type="ctrTitle"/>
          </p:nvPr>
        </p:nvSpPr>
        <p:spPr/>
        <p:txBody>
          <a:bodyPr/>
          <a:lstStyle/>
          <a:p>
            <a:r>
              <a:rPr lang="el-GR" b="1" i="1" dirty="0">
                <a:effectLst>
                  <a:outerShdw blurRad="38100" dist="38100" dir="2700000" algn="tl">
                    <a:srgbClr val="000000">
                      <a:alpha val="43137"/>
                    </a:srgbClr>
                  </a:outerShdw>
                </a:effectLst>
              </a:rPr>
              <a:t>	τέλος</a:t>
            </a:r>
          </a:p>
        </p:txBody>
      </p:sp>
      <p:sp>
        <p:nvSpPr>
          <p:cNvPr id="3" name="Υπότιτλος 2">
            <a:extLst>
              <a:ext uri="{FF2B5EF4-FFF2-40B4-BE49-F238E27FC236}">
                <a16:creationId xmlns:a16="http://schemas.microsoft.com/office/drawing/2014/main" id="{1CE206CD-31B6-46BE-86D5-408532E4EA2C}"/>
              </a:ext>
            </a:extLst>
          </p:cNvPr>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760771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F26B-2CCF-448A-9129-E5407ABAFAB8}"/>
              </a:ext>
            </a:extLst>
          </p:cNvPr>
          <p:cNvSpPr>
            <a:spLocks noGrp="1"/>
          </p:cNvSpPr>
          <p:nvPr>
            <p:ph type="title"/>
          </p:nvPr>
        </p:nvSpPr>
        <p:spPr>
          <a:xfrm>
            <a:off x="1295402" y="2245699"/>
            <a:ext cx="9601196" cy="45719"/>
          </a:xfrm>
        </p:spPr>
        <p:txBody>
          <a:bodyPr>
            <a:normAutofit fontScale="90000"/>
          </a:bodyPr>
          <a:lstStyle/>
          <a:p>
            <a:pPr rtl="0">
              <a:spcBef>
                <a:spcPts val="0"/>
              </a:spcBef>
              <a:spcAft>
                <a:spcPts val="0"/>
              </a:spcAft>
            </a:pPr>
            <a:r>
              <a:rPr lang="el-GR" sz="3100" b="1" i="1" dirty="0">
                <a:solidFill>
                  <a:srgbClr val="000000"/>
                </a:solidFill>
                <a:effectLst/>
                <a:latin typeface="Calibri" panose="020F0502020204030204" pitchFamily="34" charset="0"/>
              </a:rPr>
              <a:t>Λίγα λόγια για το βιβλίο …</a:t>
            </a:r>
            <a:br>
              <a:rPr lang="el-GR" b="0" i="1" dirty="0">
                <a:effectLst/>
              </a:rPr>
            </a:br>
            <a:br>
              <a:rPr lang="el-GR" i="1" dirty="0"/>
            </a:br>
            <a:endParaRPr lang="el-GR" i="1" dirty="0"/>
          </a:p>
        </p:txBody>
      </p:sp>
      <p:sp>
        <p:nvSpPr>
          <p:cNvPr id="3" name="Content Placeholder 2">
            <a:extLst>
              <a:ext uri="{FF2B5EF4-FFF2-40B4-BE49-F238E27FC236}">
                <a16:creationId xmlns:a16="http://schemas.microsoft.com/office/drawing/2014/main" id="{43D0F9AC-417C-411E-ADDE-61C40E3EBADD}"/>
              </a:ext>
            </a:extLst>
          </p:cNvPr>
          <p:cNvSpPr>
            <a:spLocks noGrp="1"/>
          </p:cNvSpPr>
          <p:nvPr>
            <p:ph sz="half" idx="1"/>
          </p:nvPr>
        </p:nvSpPr>
        <p:spPr>
          <a:xfrm>
            <a:off x="1390388" y="2847162"/>
            <a:ext cx="4626363" cy="3023285"/>
          </a:xfrm>
        </p:spPr>
        <p:txBody>
          <a:bodyPr>
            <a:normAutofit/>
          </a:bodyPr>
          <a:lstStyle/>
          <a:p>
            <a:pPr algn="just" rtl="0">
              <a:spcBef>
                <a:spcPts val="0"/>
              </a:spcBef>
              <a:spcAft>
                <a:spcPts val="0"/>
              </a:spcAft>
            </a:pPr>
            <a:r>
              <a:rPr lang="el-GR" sz="1800" b="0" i="0" u="none" strike="noStrike" dirty="0">
                <a:solidFill>
                  <a:schemeClr val="tx1"/>
                </a:solidFill>
                <a:effectLst/>
                <a:latin typeface="Calibri" panose="020F0502020204030204" pitchFamily="34" charset="0"/>
              </a:rPr>
              <a:t>Τίτλος: </a:t>
            </a:r>
            <a:r>
              <a:rPr lang="el-GR" sz="1800" b="0" i="1" u="none" strike="noStrike" dirty="0">
                <a:solidFill>
                  <a:schemeClr val="tx1"/>
                </a:solidFill>
                <a:effectLst/>
                <a:latin typeface="Calibri" panose="020F0502020204030204" pitchFamily="34" charset="0"/>
              </a:rPr>
              <a:t>«</a:t>
            </a:r>
            <a:r>
              <a:rPr lang="el-GR" sz="1800" b="1" i="1" u="none" strike="noStrike" dirty="0">
                <a:solidFill>
                  <a:schemeClr val="tx1"/>
                </a:solidFill>
                <a:effectLst/>
                <a:latin typeface="Calibri" panose="020F0502020204030204" pitchFamily="34" charset="0"/>
              </a:rPr>
              <a:t>Η ιστορία ενός αιχμαλώτου»</a:t>
            </a:r>
            <a:endParaRPr lang="el-GR" b="0" i="1" dirty="0">
              <a:solidFill>
                <a:schemeClr val="tx1"/>
              </a:solidFill>
              <a:effectLst/>
            </a:endParaRPr>
          </a:p>
          <a:p>
            <a:pPr algn="just" rtl="0">
              <a:spcBef>
                <a:spcPts val="0"/>
              </a:spcBef>
              <a:spcAft>
                <a:spcPts val="0"/>
              </a:spcAft>
            </a:pPr>
            <a:r>
              <a:rPr lang="el-GR" sz="1800" b="0" i="0" u="none" strike="noStrike" dirty="0">
                <a:solidFill>
                  <a:schemeClr val="tx1"/>
                </a:solidFill>
                <a:effectLst/>
                <a:latin typeface="Calibri" panose="020F0502020204030204" pitchFamily="34" charset="0"/>
              </a:rPr>
              <a:t>Συγγραφέας: </a:t>
            </a:r>
            <a:r>
              <a:rPr lang="el-GR" sz="1800" b="0" i="1" u="none" strike="noStrike" dirty="0">
                <a:solidFill>
                  <a:schemeClr val="tx1"/>
                </a:solidFill>
                <a:effectLst/>
                <a:latin typeface="Calibri" panose="020F0502020204030204" pitchFamily="34" charset="0"/>
              </a:rPr>
              <a:t>Στρατής Δο</a:t>
            </a:r>
            <a:r>
              <a:rPr lang="el-GR" sz="1800" i="1" dirty="0">
                <a:solidFill>
                  <a:schemeClr val="tx1"/>
                </a:solidFill>
                <a:latin typeface="Calibri" panose="020F0502020204030204" pitchFamily="34" charset="0"/>
              </a:rPr>
              <a:t>ύκας</a:t>
            </a:r>
            <a:endParaRPr lang="el-GR" b="0" i="1" dirty="0">
              <a:solidFill>
                <a:schemeClr val="tx1"/>
              </a:solidFill>
              <a:effectLst/>
            </a:endParaRPr>
          </a:p>
          <a:p>
            <a:pPr algn="just" rtl="0">
              <a:spcBef>
                <a:spcPts val="0"/>
              </a:spcBef>
              <a:spcAft>
                <a:spcPts val="0"/>
              </a:spcAft>
            </a:pPr>
            <a:r>
              <a:rPr lang="el-GR" sz="1800" dirty="0">
                <a:solidFill>
                  <a:schemeClr val="tx1"/>
                </a:solidFill>
                <a:latin typeface="Calibri" panose="020F0502020204030204" pitchFamily="34" charset="0"/>
              </a:rPr>
              <a:t>Εικονογράφηση: </a:t>
            </a:r>
            <a:r>
              <a:rPr lang="en-US" sz="1800" i="1" dirty="0" err="1">
                <a:solidFill>
                  <a:schemeClr val="tx1"/>
                </a:solidFill>
                <a:latin typeface="Calibri" panose="020F0502020204030204" pitchFamily="34" charset="0"/>
              </a:rPr>
              <a:t>Kristenson</a:t>
            </a:r>
            <a:r>
              <a:rPr lang="en-US" sz="1800" i="1" dirty="0">
                <a:solidFill>
                  <a:schemeClr val="tx1"/>
                </a:solidFill>
                <a:latin typeface="Calibri" panose="020F0502020204030204" pitchFamily="34" charset="0"/>
              </a:rPr>
              <a:t>, </a:t>
            </a:r>
            <a:r>
              <a:rPr lang="en-US" sz="1800" i="1" dirty="0" err="1">
                <a:solidFill>
                  <a:schemeClr val="tx1"/>
                </a:solidFill>
                <a:latin typeface="Calibri" panose="020F0502020204030204" pitchFamily="34" charset="0"/>
              </a:rPr>
              <a:t>Bengi</a:t>
            </a:r>
            <a:r>
              <a:rPr lang="el-GR" sz="1800" i="1" dirty="0">
                <a:solidFill>
                  <a:schemeClr val="tx1"/>
                </a:solidFill>
                <a:latin typeface="Calibri" panose="020F0502020204030204" pitchFamily="34" charset="0"/>
              </a:rPr>
              <a:t>   </a:t>
            </a:r>
            <a:endParaRPr lang="en-US" sz="1800" i="1" dirty="0">
              <a:solidFill>
                <a:schemeClr val="tx1"/>
              </a:solidFill>
              <a:latin typeface="Calibri" panose="020F0502020204030204" pitchFamily="34" charset="0"/>
            </a:endParaRPr>
          </a:p>
          <a:p>
            <a:pPr algn="just" rtl="0">
              <a:spcBef>
                <a:spcPts val="0"/>
              </a:spcBef>
              <a:spcAft>
                <a:spcPts val="0"/>
              </a:spcAft>
            </a:pPr>
            <a:r>
              <a:rPr lang="el-GR" sz="1800" b="0" i="0" u="none" strike="noStrike" dirty="0">
                <a:solidFill>
                  <a:schemeClr val="tx1"/>
                </a:solidFill>
                <a:effectLst/>
                <a:latin typeface="Calibri" panose="020F0502020204030204" pitchFamily="34" charset="0"/>
              </a:rPr>
              <a:t>Πρώτη έκδοση: </a:t>
            </a:r>
            <a:r>
              <a:rPr lang="el-GR" sz="1800" b="0" i="1" u="none" strike="noStrike" dirty="0">
                <a:solidFill>
                  <a:schemeClr val="tx1"/>
                </a:solidFill>
                <a:effectLst/>
                <a:latin typeface="Calibri" panose="020F0502020204030204" pitchFamily="34" charset="0"/>
              </a:rPr>
              <a:t>1929</a:t>
            </a:r>
          </a:p>
          <a:p>
            <a:pPr algn="just" rtl="0">
              <a:spcBef>
                <a:spcPts val="0"/>
              </a:spcBef>
              <a:spcAft>
                <a:spcPts val="0"/>
              </a:spcAft>
            </a:pPr>
            <a:r>
              <a:rPr lang="el-GR" sz="1800" b="0" i="0" u="none" strike="noStrike" dirty="0">
                <a:solidFill>
                  <a:schemeClr val="tx1"/>
                </a:solidFill>
                <a:effectLst/>
                <a:latin typeface="Calibri" panose="020F0502020204030204" pitchFamily="34" charset="0"/>
              </a:rPr>
              <a:t>Εκδότης: </a:t>
            </a:r>
            <a:r>
              <a:rPr lang="el-GR" sz="1800" b="0" i="1" u="none" strike="noStrike" dirty="0">
                <a:solidFill>
                  <a:schemeClr val="tx1"/>
                </a:solidFill>
                <a:effectLst/>
                <a:latin typeface="Calibri" panose="020F0502020204030204" pitchFamily="34" charset="0"/>
              </a:rPr>
              <a:t>Κέδρος</a:t>
            </a:r>
            <a:endParaRPr lang="el-GR" b="0" i="1" dirty="0">
              <a:solidFill>
                <a:schemeClr val="tx1"/>
              </a:solidFill>
              <a:effectLst/>
            </a:endParaRPr>
          </a:p>
          <a:p>
            <a:pPr algn="just" rtl="0">
              <a:spcBef>
                <a:spcPts val="0"/>
              </a:spcBef>
              <a:spcAft>
                <a:spcPts val="0"/>
              </a:spcAft>
            </a:pPr>
            <a:r>
              <a:rPr lang="el-GR" sz="1800" b="0" i="0" u="none" strike="noStrike" dirty="0">
                <a:solidFill>
                  <a:schemeClr val="tx1"/>
                </a:solidFill>
                <a:effectLst/>
                <a:latin typeface="Calibri" panose="020F0502020204030204" pitchFamily="34" charset="0"/>
              </a:rPr>
              <a:t>Απευθύνεται: </a:t>
            </a:r>
            <a:r>
              <a:rPr lang="el-GR" sz="1800" b="0" i="1" u="none" strike="noStrike" dirty="0">
                <a:solidFill>
                  <a:schemeClr val="tx1"/>
                </a:solidFill>
                <a:effectLst/>
                <a:latin typeface="Calibri" panose="020F0502020204030204" pitchFamily="34" charset="0"/>
              </a:rPr>
              <a:t>σε όλους τους αναγνώστες</a:t>
            </a:r>
            <a:endParaRPr lang="el-GR" b="0" i="1" dirty="0">
              <a:solidFill>
                <a:schemeClr val="tx1"/>
              </a:solidFill>
              <a:effectLst/>
            </a:endParaRPr>
          </a:p>
          <a:p>
            <a:pPr algn="just" rtl="0">
              <a:spcBef>
                <a:spcPts val="0"/>
              </a:spcBef>
              <a:spcAft>
                <a:spcPts val="0"/>
              </a:spcAft>
            </a:pPr>
            <a:r>
              <a:rPr lang="el-GR" sz="1800" b="0" i="0" u="none" strike="noStrike" dirty="0">
                <a:solidFill>
                  <a:schemeClr val="tx1"/>
                </a:solidFill>
                <a:effectLst/>
                <a:latin typeface="Calibri" panose="020F0502020204030204" pitchFamily="34" charset="0"/>
              </a:rPr>
              <a:t>Είδος: </a:t>
            </a:r>
            <a:r>
              <a:rPr lang="el-GR" sz="1800" b="0" i="1" u="none" strike="noStrike" dirty="0">
                <a:solidFill>
                  <a:schemeClr val="tx1"/>
                </a:solidFill>
                <a:effectLst/>
                <a:latin typeface="Calibri" panose="020F0502020204030204" pitchFamily="34" charset="0"/>
              </a:rPr>
              <a:t>Πεζογραφία</a:t>
            </a:r>
            <a:endParaRPr lang="el-GR" b="0" i="1" dirty="0">
              <a:solidFill>
                <a:schemeClr val="tx1"/>
              </a:solidFill>
              <a:effectLst/>
            </a:endParaRPr>
          </a:p>
          <a:p>
            <a:pPr algn="just" rtl="0">
              <a:spcBef>
                <a:spcPts val="0"/>
              </a:spcBef>
              <a:spcAft>
                <a:spcPts val="0"/>
              </a:spcAft>
            </a:pPr>
            <a:r>
              <a:rPr lang="el-GR" sz="1800" b="0" i="0" u="none" strike="noStrike" dirty="0">
                <a:solidFill>
                  <a:schemeClr val="tx1"/>
                </a:solidFill>
                <a:effectLst/>
                <a:latin typeface="Calibri" panose="020F0502020204030204" pitchFamily="34" charset="0"/>
              </a:rPr>
              <a:t>Ημερομηνία Ανάγνωσης: </a:t>
            </a:r>
            <a:r>
              <a:rPr lang="el-GR" sz="1800" b="0" i="1" u="none" strike="noStrike" dirty="0">
                <a:solidFill>
                  <a:schemeClr val="tx1"/>
                </a:solidFill>
                <a:effectLst/>
                <a:latin typeface="Calibri" panose="020F0502020204030204" pitchFamily="34" charset="0"/>
              </a:rPr>
              <a:t>Χριστούγεννα 2021</a:t>
            </a:r>
            <a:endParaRPr lang="el-GR" b="0" i="1" dirty="0">
              <a:solidFill>
                <a:schemeClr val="tx1"/>
              </a:solidFill>
              <a:effectLst/>
            </a:endParaRPr>
          </a:p>
          <a:p>
            <a:endParaRPr lang="el-GR" dirty="0"/>
          </a:p>
        </p:txBody>
      </p:sp>
      <p:pic>
        <p:nvPicPr>
          <p:cNvPr id="5" name="Εικόνα 4">
            <a:extLst>
              <a:ext uri="{FF2B5EF4-FFF2-40B4-BE49-F238E27FC236}">
                <a16:creationId xmlns:a16="http://schemas.microsoft.com/office/drawing/2014/main" id="{1710B680-2F3C-49D7-91FE-40CEDF066F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6012" y="2560320"/>
            <a:ext cx="3507540" cy="3507540"/>
          </a:xfrm>
          <a:prstGeom prst="rect">
            <a:avLst/>
          </a:prstGeom>
        </p:spPr>
      </p:pic>
    </p:spTree>
    <p:extLst>
      <p:ext uri="{BB962C8B-B14F-4D97-AF65-F5344CB8AC3E}">
        <p14:creationId xmlns:p14="http://schemas.microsoft.com/office/powerpoint/2010/main" val="2444199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1084E-7E41-4853-8850-19D8138F9FD7}"/>
              </a:ext>
            </a:extLst>
          </p:cNvPr>
          <p:cNvSpPr>
            <a:spLocks noGrp="1"/>
          </p:cNvSpPr>
          <p:nvPr>
            <p:ph type="title"/>
          </p:nvPr>
        </p:nvSpPr>
        <p:spPr>
          <a:xfrm>
            <a:off x="5619404" y="1121799"/>
            <a:ext cx="5277194" cy="714895"/>
          </a:xfrm>
        </p:spPr>
        <p:txBody>
          <a:bodyPr>
            <a:normAutofit fontScale="90000"/>
          </a:bodyPr>
          <a:lstStyle/>
          <a:p>
            <a:pPr rtl="0">
              <a:spcBef>
                <a:spcPts val="0"/>
              </a:spcBef>
              <a:spcAft>
                <a:spcPts val="0"/>
              </a:spcAft>
            </a:pPr>
            <a:br>
              <a:rPr lang="el-GR" sz="4000" b="1" i="0" dirty="0">
                <a:solidFill>
                  <a:srgbClr val="000000"/>
                </a:solidFill>
                <a:effectLst/>
                <a:latin typeface="Calibri" panose="020F0502020204030204" pitchFamily="34" charset="0"/>
              </a:rPr>
            </a:br>
            <a:br>
              <a:rPr lang="el-GR" sz="4000" b="1" i="0" dirty="0">
                <a:solidFill>
                  <a:srgbClr val="000000"/>
                </a:solidFill>
                <a:effectLst/>
                <a:latin typeface="Calibri" panose="020F0502020204030204" pitchFamily="34" charset="0"/>
              </a:rPr>
            </a:br>
            <a:r>
              <a:rPr lang="el-GR" sz="4000" b="1" i="0" dirty="0">
                <a:solidFill>
                  <a:srgbClr val="000000"/>
                </a:solidFill>
                <a:effectLst/>
                <a:latin typeface="Calibri" panose="020F0502020204030204" pitchFamily="34" charset="0"/>
              </a:rPr>
              <a:t>Το ΘΕΜΑ του βιβλίου</a:t>
            </a:r>
            <a:br>
              <a:rPr lang="el-GR" b="0" dirty="0">
                <a:effectLst/>
              </a:rPr>
            </a:br>
            <a:br>
              <a:rPr lang="el-GR" dirty="0"/>
            </a:br>
            <a:endParaRPr lang="el-GR" dirty="0"/>
          </a:p>
        </p:txBody>
      </p:sp>
      <p:sp>
        <p:nvSpPr>
          <p:cNvPr id="3" name="Content Placeholder 2">
            <a:extLst>
              <a:ext uri="{FF2B5EF4-FFF2-40B4-BE49-F238E27FC236}">
                <a16:creationId xmlns:a16="http://schemas.microsoft.com/office/drawing/2014/main" id="{ABCE1EFE-071A-468D-B155-485A17233FE1}"/>
              </a:ext>
            </a:extLst>
          </p:cNvPr>
          <p:cNvSpPr>
            <a:spLocks noGrp="1"/>
          </p:cNvSpPr>
          <p:nvPr>
            <p:ph sz="half" idx="1"/>
          </p:nvPr>
        </p:nvSpPr>
        <p:spPr>
          <a:xfrm>
            <a:off x="4835097" y="2426073"/>
            <a:ext cx="6367549" cy="3310128"/>
          </a:xfrm>
        </p:spPr>
        <p:txBody>
          <a:bodyPr>
            <a:noAutofit/>
          </a:bodyPr>
          <a:lstStyle/>
          <a:p>
            <a:pPr marL="0" indent="0" algn="just" rtl="0">
              <a:spcBef>
                <a:spcPts val="0"/>
              </a:spcBef>
              <a:spcAft>
                <a:spcPts val="0"/>
              </a:spcAft>
              <a:buNone/>
            </a:pPr>
            <a:r>
              <a:rPr lang="el-GR" sz="1800" dirty="0">
                <a:solidFill>
                  <a:srgbClr val="000000"/>
                </a:solidFill>
                <a:latin typeface="Palatino Linotype" panose="02040502050505030304" pitchFamily="18" charset="0"/>
              </a:rPr>
              <a:t>Η ιστορία βασίζεται στο πραγματικό γεγονός της αιχμαλωσίας ενός Έλληνα στρατιώτη, ο οποίος συνελήφθη το 1922 κατά την καταστροφή της Σμύρνης και οδηγήθηκε μαζί με άλλους συμπατριώτες του στο εσωτερικό της Τουρκίας. Με παραστατικό και γλαφυρό τρόπο εξιστορούνται οι περιπέτειες, οι κακουχίες και τα δεινά που υπέστη καθώς και η τελική του διάσωση.</a:t>
            </a:r>
          </a:p>
          <a:p>
            <a:pPr marL="0" indent="0" algn="just" rtl="0">
              <a:spcBef>
                <a:spcPts val="0"/>
              </a:spcBef>
              <a:spcAft>
                <a:spcPts val="0"/>
              </a:spcAft>
              <a:buNone/>
            </a:pPr>
            <a:endParaRPr lang="el-GR" sz="1800" dirty="0">
              <a:solidFill>
                <a:srgbClr val="000000"/>
              </a:solidFill>
              <a:latin typeface="Palatino Linotype" panose="02040502050505030304" pitchFamily="18" charset="0"/>
            </a:endParaRPr>
          </a:p>
          <a:p>
            <a:pPr marL="0" indent="0" algn="just" rtl="0">
              <a:spcBef>
                <a:spcPts val="0"/>
              </a:spcBef>
              <a:spcAft>
                <a:spcPts val="0"/>
              </a:spcAft>
              <a:buNone/>
            </a:pPr>
            <a:r>
              <a:rPr lang="el-GR" sz="1800" dirty="0">
                <a:solidFill>
                  <a:srgbClr val="000000"/>
                </a:solidFill>
                <a:latin typeface="Palatino Linotype" panose="02040502050505030304" pitchFamily="18" charset="0"/>
              </a:rPr>
              <a:t>Σύμφωνα με τον ίδιο τον συγγραφέα, στο παράρτημα του βιβλίου, το περιστατικό το πληροφορήθηκε ο ίδιος από κάποιον πρόσφυγα σ' ένα χωριό της Πιερίας, γι' αυτό και η αφήγηση τελειώνει με το όνομα του αληθινού πρωταγωνιστή και αφηγητή, του </a:t>
            </a:r>
            <a:r>
              <a:rPr lang="el-GR" sz="1800" b="1" dirty="0">
                <a:solidFill>
                  <a:srgbClr val="000000"/>
                </a:solidFill>
                <a:effectLst>
                  <a:outerShdw blurRad="38100" dist="38100" dir="2700000" algn="tl">
                    <a:srgbClr val="000000">
                      <a:alpha val="43137"/>
                    </a:srgbClr>
                  </a:outerShdw>
                </a:effectLst>
                <a:latin typeface="Palatino Linotype" panose="02040502050505030304" pitchFamily="18" charset="0"/>
              </a:rPr>
              <a:t>Νικόλα </a:t>
            </a:r>
            <a:r>
              <a:rPr lang="el-GR" sz="1800" b="1" dirty="0" err="1">
                <a:solidFill>
                  <a:srgbClr val="000000"/>
                </a:solidFill>
                <a:effectLst>
                  <a:outerShdw blurRad="38100" dist="38100" dir="2700000" algn="tl">
                    <a:srgbClr val="000000">
                      <a:alpha val="43137"/>
                    </a:srgbClr>
                  </a:outerShdw>
                </a:effectLst>
                <a:latin typeface="Palatino Linotype" panose="02040502050505030304" pitchFamily="18" charset="0"/>
              </a:rPr>
              <a:t>Κοζάκογλου</a:t>
            </a:r>
            <a:r>
              <a:rPr lang="el-GR" sz="1800" dirty="0">
                <a:solidFill>
                  <a:srgbClr val="000000"/>
                </a:solidFill>
                <a:latin typeface="Palatino Linotype" panose="02040502050505030304" pitchFamily="18" charset="0"/>
              </a:rPr>
              <a:t>.</a:t>
            </a:r>
          </a:p>
        </p:txBody>
      </p:sp>
      <p:pic>
        <p:nvPicPr>
          <p:cNvPr id="5" name="Picture 4">
            <a:extLst>
              <a:ext uri="{FF2B5EF4-FFF2-40B4-BE49-F238E27FC236}">
                <a16:creationId xmlns:a16="http://schemas.microsoft.com/office/drawing/2014/main" id="{793F870B-A73E-9A36-3A69-06DF3342E5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354" y="1121799"/>
            <a:ext cx="3534896" cy="4878156"/>
          </a:xfrm>
          <a:prstGeom prst="rect">
            <a:avLst/>
          </a:prstGeom>
        </p:spPr>
      </p:pic>
    </p:spTree>
    <p:extLst>
      <p:ext uri="{BB962C8B-B14F-4D97-AF65-F5344CB8AC3E}">
        <p14:creationId xmlns:p14="http://schemas.microsoft.com/office/powerpoint/2010/main" val="329596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92261C-9EDA-65D7-33FE-A2BFD0BBB854}"/>
              </a:ext>
            </a:extLst>
          </p:cNvPr>
          <p:cNvSpPr txBox="1"/>
          <p:nvPr/>
        </p:nvSpPr>
        <p:spPr>
          <a:xfrm>
            <a:off x="4606296" y="614864"/>
            <a:ext cx="2376395" cy="646331"/>
          </a:xfrm>
          <a:prstGeom prst="rect">
            <a:avLst/>
          </a:prstGeom>
          <a:noFill/>
        </p:spPr>
        <p:txBody>
          <a:bodyPr wrap="square">
            <a:spAutoFit/>
          </a:bodyPr>
          <a:lstStyle/>
          <a:p>
            <a:r>
              <a:rPr lang="el-GR" sz="3600" b="1" dirty="0">
                <a:solidFill>
                  <a:srgbClr val="000000"/>
                </a:solidFill>
                <a:latin typeface="Calibri" panose="020F0502020204030204" pitchFamily="34" charset="0"/>
              </a:rPr>
              <a:t>Π</a:t>
            </a:r>
            <a:r>
              <a:rPr lang="el-GR" sz="3600" b="1" i="0" dirty="0">
                <a:solidFill>
                  <a:srgbClr val="000000"/>
                </a:solidFill>
                <a:effectLst/>
                <a:latin typeface="Calibri" panose="020F0502020204030204" pitchFamily="34" charset="0"/>
              </a:rPr>
              <a:t>ερίληψη</a:t>
            </a:r>
            <a:endParaRPr lang="en-US" sz="3600" dirty="0"/>
          </a:p>
        </p:txBody>
      </p:sp>
      <p:sp>
        <p:nvSpPr>
          <p:cNvPr id="5" name="TextBox 4">
            <a:extLst>
              <a:ext uri="{FF2B5EF4-FFF2-40B4-BE49-F238E27FC236}">
                <a16:creationId xmlns:a16="http://schemas.microsoft.com/office/drawing/2014/main" id="{5BD3BF23-9CC4-22CB-AEED-47DCC34D6624}"/>
              </a:ext>
            </a:extLst>
          </p:cNvPr>
          <p:cNvSpPr txBox="1"/>
          <p:nvPr/>
        </p:nvSpPr>
        <p:spPr>
          <a:xfrm>
            <a:off x="914398" y="1349489"/>
            <a:ext cx="6697871" cy="4893647"/>
          </a:xfrm>
          <a:prstGeom prst="rect">
            <a:avLst/>
          </a:prstGeom>
          <a:noFill/>
        </p:spPr>
        <p:txBody>
          <a:bodyPr wrap="square">
            <a:spAutoFit/>
          </a:bodyPr>
          <a:lstStyle/>
          <a:p>
            <a:pPr marL="0" indent="0" algn="just" rtl="0">
              <a:buNone/>
            </a:pPr>
            <a:r>
              <a:rPr lang="el-GR" sz="2400" dirty="0">
                <a:solidFill>
                  <a:srgbClr val="000000"/>
                </a:solidFill>
                <a:latin typeface="Palatino Linotype" panose="02040502050505030304" pitchFamily="18" charset="0"/>
              </a:rPr>
              <a:t>Κατά την </a:t>
            </a:r>
            <a:r>
              <a:rPr lang="el-GR" sz="2400" b="1" dirty="0">
                <a:solidFill>
                  <a:srgbClr val="000000"/>
                </a:solidFill>
                <a:latin typeface="Palatino Linotype" panose="02040502050505030304" pitchFamily="18" charset="0"/>
              </a:rPr>
              <a:t>καταστροφή της Σμύρνης </a:t>
            </a:r>
            <a:r>
              <a:rPr lang="el-GR" sz="2400" dirty="0">
                <a:solidFill>
                  <a:srgbClr val="000000"/>
                </a:solidFill>
                <a:latin typeface="Palatino Linotype" panose="02040502050505030304" pitchFamily="18" charset="0"/>
              </a:rPr>
              <a:t>τον Σεπτέμβριο 1922 ένας Έλληνας στρατιώτης συνελήφθη και οδηγήθηκε μαζί με άλλους συμπατριώτες του στο εσωτερικό της Τουρκίας. Στην διαδρομή βίωσε τρομακτικά βασανιστήρια από τους Τούρκους στρατιώτες αλλά και πολίτες, οι οποίοι ρίχνονταν κατά πάνω τους, για να τους σκοτώσουν. Υπέφερε από δίψα, πείνα και κούραση, ενώ κινδύνευε διαρκώς να τον εκτελέσουν. Τον ανάγκασαν μαζί με τους υπολοίπους αιχμαλώτους να δουλεύει σε τάγματα εργασίας ως παραγιός σε Τούρκους Αφεντικά.</a:t>
            </a:r>
          </a:p>
        </p:txBody>
      </p:sp>
      <p:pic>
        <p:nvPicPr>
          <p:cNvPr id="6" name="Εικόνα 5">
            <a:extLst>
              <a:ext uri="{FF2B5EF4-FFF2-40B4-BE49-F238E27FC236}">
                <a16:creationId xmlns:a16="http://schemas.microsoft.com/office/drawing/2014/main" id="{58E9F2FC-4AB7-9429-0CDB-6D681DE35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041" y="2201517"/>
            <a:ext cx="3464561" cy="2454965"/>
          </a:xfrm>
          <a:prstGeom prst="rect">
            <a:avLst/>
          </a:prstGeom>
        </p:spPr>
      </p:pic>
    </p:spTree>
    <p:extLst>
      <p:ext uri="{BB962C8B-B14F-4D97-AF65-F5344CB8AC3E}">
        <p14:creationId xmlns:p14="http://schemas.microsoft.com/office/powerpoint/2010/main" val="694986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FC69D9-3648-D07C-C22F-80F483494EA1}"/>
              </a:ext>
            </a:extLst>
          </p:cNvPr>
          <p:cNvSpPr txBox="1"/>
          <p:nvPr/>
        </p:nvSpPr>
        <p:spPr>
          <a:xfrm>
            <a:off x="1217814" y="797510"/>
            <a:ext cx="9756371" cy="5632311"/>
          </a:xfrm>
          <a:prstGeom prst="rect">
            <a:avLst/>
          </a:prstGeom>
          <a:noFill/>
        </p:spPr>
        <p:txBody>
          <a:bodyPr wrap="square">
            <a:spAutoFit/>
          </a:bodyPr>
          <a:lstStyle/>
          <a:p>
            <a:pPr indent="531813" algn="just" rtl="0">
              <a:buNone/>
            </a:pPr>
            <a:r>
              <a:rPr lang="el-GR" sz="2400" dirty="0">
                <a:solidFill>
                  <a:srgbClr val="000000"/>
                </a:solidFill>
                <a:latin typeface="Palatino Linotype" panose="02040502050505030304" pitchFamily="18" charset="0"/>
                <a:cs typeface="Calibri" panose="020F0502020204030204" pitchFamily="34" charset="0"/>
              </a:rPr>
              <a:t>Ο ήρωας της ιστορίας κατάφερε να σωθεί μαζί με έναν σύντροφό του έπειτα από πολλές περιπλανήσεις και μένοντας μέσα σε σπηλιές για πάνω από τέσσερις μήνες. Αποφάσισαν πως ήταν φρόνιμο να χωρίσουν για να μην τους πιάσουνε και με βαριά καρδιά αποχωρίστηκαν και τραβήξανε ο καθένας τον δρόμο τους. </a:t>
            </a:r>
          </a:p>
          <a:p>
            <a:pPr indent="531813" algn="just" rtl="0">
              <a:buNone/>
            </a:pPr>
            <a:r>
              <a:rPr lang="el-GR" sz="2400" dirty="0">
                <a:solidFill>
                  <a:srgbClr val="000000"/>
                </a:solidFill>
                <a:latin typeface="Palatino Linotype" panose="02040502050505030304" pitchFamily="18" charset="0"/>
                <a:cs typeface="Calibri" panose="020F0502020204030204" pitchFamily="34" charset="0"/>
              </a:rPr>
              <a:t>Ο πρωταγωνιστής, στην προσπάθειά του για επιβίωση, αναγκάζεται να υποδυθεί τον Τούρκο και εργάσθηκε για μεγάλο χρονικό διάστημα κοντά στον </a:t>
            </a:r>
            <a:r>
              <a:rPr lang="el-GR" sz="2400" dirty="0" err="1">
                <a:solidFill>
                  <a:srgbClr val="000000"/>
                </a:solidFill>
                <a:latin typeface="Palatino Linotype" panose="02040502050505030304" pitchFamily="18" charset="0"/>
                <a:cs typeface="Calibri" panose="020F0502020204030204" pitchFamily="34" charset="0"/>
              </a:rPr>
              <a:t>Χατζημεμέτη</a:t>
            </a:r>
            <a:r>
              <a:rPr lang="el-GR" sz="2400" dirty="0">
                <a:solidFill>
                  <a:srgbClr val="000000"/>
                </a:solidFill>
                <a:latin typeface="Palatino Linotype" panose="02040502050505030304" pitchFamily="18" charset="0"/>
                <a:cs typeface="Calibri" panose="020F0502020204030204" pitchFamily="34" charset="0"/>
              </a:rPr>
              <a:t> έναν Τούρκο που είχε πολλά πρόβατα και τον πήρε μαζί του για δουλειά. Έμεινε αρκετό καιρό εκεί μέχρι που ο αφέντης του τον αγάπησε και ήθελε να τον παντρέψει με την </a:t>
            </a:r>
            <a:r>
              <a:rPr lang="el-GR" sz="2400" dirty="0" err="1">
                <a:solidFill>
                  <a:srgbClr val="000000"/>
                </a:solidFill>
                <a:latin typeface="Palatino Linotype" panose="02040502050505030304" pitchFamily="18" charset="0"/>
                <a:cs typeface="Calibri" panose="020F0502020204030204" pitchFamily="34" charset="0"/>
              </a:rPr>
              <a:t>ανηψιά</a:t>
            </a:r>
            <a:r>
              <a:rPr lang="el-GR" sz="2400" dirty="0">
                <a:solidFill>
                  <a:srgbClr val="000000"/>
                </a:solidFill>
                <a:latin typeface="Palatino Linotype" panose="02040502050505030304" pitchFamily="18" charset="0"/>
                <a:cs typeface="Calibri" panose="020F0502020204030204" pitchFamily="34" charset="0"/>
              </a:rPr>
              <a:t> του. Ο «</a:t>
            </a:r>
            <a:r>
              <a:rPr lang="el-GR" sz="2400" dirty="0" err="1">
                <a:solidFill>
                  <a:srgbClr val="000000"/>
                </a:solidFill>
                <a:latin typeface="Palatino Linotype" panose="02040502050505030304" pitchFamily="18" charset="0"/>
                <a:cs typeface="Calibri" panose="020F0502020204030204" pitchFamily="34" charset="0"/>
              </a:rPr>
              <a:t>Μπεχτσέτ</a:t>
            </a:r>
            <a:r>
              <a:rPr lang="el-GR" sz="2400" dirty="0">
                <a:solidFill>
                  <a:srgbClr val="000000"/>
                </a:solidFill>
                <a:latin typeface="Palatino Linotype" panose="02040502050505030304" pitchFamily="18" charset="0"/>
                <a:cs typeface="Calibri" panose="020F0502020204030204" pitchFamily="34" charset="0"/>
              </a:rPr>
              <a:t>» ο ήρωάς μας, είχε όμως ένα και μόνο σκοπό, να γυρίσει πίσω στην πατρίδα του. Στο τέλος, ο ήρωας  του διηγήματος μπόρεσε να σωθεί καθώς μετά από ένα μεγάλο ταξίδι με καράβι πήγε αρχικά στην Πόλη και μετά στη Χίο όπου συνάντησε τους δικούς του ανθρώπους.</a:t>
            </a:r>
            <a:r>
              <a:rPr lang="el-GR" sz="2400" dirty="0">
                <a:solidFill>
                  <a:srgbClr val="000000"/>
                </a:solidFill>
                <a:latin typeface="Palatino Linotype" panose="02040502050505030304" pitchFamily="18" charset="0"/>
              </a:rPr>
              <a:t> </a:t>
            </a:r>
            <a:endParaRPr lang="el-GR" sz="2400" dirty="0">
              <a:solidFill>
                <a:srgbClr val="222222"/>
              </a:solidFill>
              <a:latin typeface="Palatino Linotype" panose="02040502050505030304" pitchFamily="18" charset="0"/>
            </a:endParaRPr>
          </a:p>
        </p:txBody>
      </p:sp>
    </p:spTree>
    <p:extLst>
      <p:ext uri="{BB962C8B-B14F-4D97-AF65-F5344CB8AC3E}">
        <p14:creationId xmlns:p14="http://schemas.microsoft.com/office/powerpoint/2010/main" val="2460622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5254-21CC-44F7-89DC-0D90CC534B52}"/>
              </a:ext>
            </a:extLst>
          </p:cNvPr>
          <p:cNvSpPr>
            <a:spLocks noGrp="1"/>
          </p:cNvSpPr>
          <p:nvPr>
            <p:ph type="title"/>
          </p:nvPr>
        </p:nvSpPr>
        <p:spPr>
          <a:xfrm>
            <a:off x="3311236" y="880743"/>
            <a:ext cx="5569527" cy="1233237"/>
          </a:xfrm>
        </p:spPr>
        <p:txBody>
          <a:bodyPr>
            <a:noAutofit/>
          </a:bodyPr>
          <a:lstStyle/>
          <a:p>
            <a:pPr rtl="0">
              <a:spcBef>
                <a:spcPts val="0"/>
              </a:spcBef>
              <a:spcAft>
                <a:spcPts val="0"/>
              </a:spcAft>
            </a:pPr>
            <a:br>
              <a:rPr lang="el-GR" sz="3600" b="1" i="0" dirty="0">
                <a:solidFill>
                  <a:srgbClr val="000000"/>
                </a:solidFill>
                <a:effectLst/>
                <a:latin typeface="Calibri" panose="020F0502020204030204" pitchFamily="34" charset="0"/>
              </a:rPr>
            </a:br>
            <a:br>
              <a:rPr lang="el-GR" sz="3600" b="1" i="0" dirty="0">
                <a:solidFill>
                  <a:srgbClr val="000000"/>
                </a:solidFill>
                <a:effectLst/>
                <a:latin typeface="Calibri" panose="020F0502020204030204" pitchFamily="34" charset="0"/>
              </a:rPr>
            </a:br>
            <a:br>
              <a:rPr lang="el-GR" sz="3600" b="1" i="0" dirty="0">
                <a:solidFill>
                  <a:srgbClr val="000000"/>
                </a:solidFill>
                <a:effectLst/>
                <a:latin typeface="Calibri" panose="020F0502020204030204" pitchFamily="34" charset="0"/>
              </a:rPr>
            </a:br>
            <a:r>
              <a:rPr lang="el-GR" sz="3600" b="1" i="0" dirty="0">
                <a:solidFill>
                  <a:srgbClr val="000000"/>
                </a:solidFill>
                <a:effectLst/>
                <a:latin typeface="Palatino Linotype" panose="02040502050505030304" pitchFamily="18" charset="0"/>
              </a:rPr>
              <a:t>Ο αφηγητής</a:t>
            </a:r>
            <a:br>
              <a:rPr lang="el-GR" sz="6600" b="0" dirty="0">
                <a:effectLst/>
              </a:rPr>
            </a:br>
            <a:br>
              <a:rPr lang="el-GR" sz="6600" dirty="0"/>
            </a:br>
            <a:endParaRPr lang="el-GR" sz="6600" dirty="0"/>
          </a:p>
        </p:txBody>
      </p:sp>
      <p:sp>
        <p:nvSpPr>
          <p:cNvPr id="3" name="Content Placeholder 2">
            <a:extLst>
              <a:ext uri="{FF2B5EF4-FFF2-40B4-BE49-F238E27FC236}">
                <a16:creationId xmlns:a16="http://schemas.microsoft.com/office/drawing/2014/main" id="{D4973A11-7904-4922-9542-F50C12C38D18}"/>
              </a:ext>
            </a:extLst>
          </p:cNvPr>
          <p:cNvSpPr>
            <a:spLocks noGrp="1"/>
          </p:cNvSpPr>
          <p:nvPr>
            <p:ph sz="half" idx="1"/>
          </p:nvPr>
        </p:nvSpPr>
        <p:spPr>
          <a:xfrm>
            <a:off x="1073241" y="1599661"/>
            <a:ext cx="6361167" cy="3329379"/>
          </a:xfrm>
        </p:spPr>
        <p:txBody>
          <a:bodyPr>
            <a:noAutofit/>
          </a:bodyPr>
          <a:lstStyle/>
          <a:p>
            <a:pPr marL="0" indent="0" algn="just">
              <a:buNone/>
            </a:pPr>
            <a:endParaRPr lang="el-GR" sz="1500" dirty="0">
              <a:solidFill>
                <a:srgbClr val="000000"/>
              </a:solidFill>
              <a:latin typeface="Calibri" panose="020F0502020204030204" pitchFamily="34" charset="0"/>
            </a:endParaRPr>
          </a:p>
          <a:p>
            <a:pPr marL="0" indent="0" algn="just">
              <a:buNone/>
            </a:pPr>
            <a:r>
              <a:rPr lang="el-GR" dirty="0">
                <a:solidFill>
                  <a:srgbClr val="000000"/>
                </a:solidFill>
                <a:latin typeface="Palatino Linotype" panose="02040502050505030304" pitchFamily="18" charset="0"/>
              </a:rPr>
              <a:t>Ο αφηγητής είναι </a:t>
            </a:r>
            <a:r>
              <a:rPr lang="el-GR" dirty="0" err="1">
                <a:solidFill>
                  <a:srgbClr val="000000"/>
                </a:solidFill>
                <a:latin typeface="Palatino Linotype" panose="02040502050505030304" pitchFamily="18" charset="0"/>
              </a:rPr>
              <a:t>ομοδιηγητικός</a:t>
            </a:r>
            <a:r>
              <a:rPr lang="el-GR" dirty="0">
                <a:solidFill>
                  <a:srgbClr val="000000"/>
                </a:solidFill>
                <a:latin typeface="Palatino Linotype" panose="02040502050505030304" pitchFamily="18" charset="0"/>
              </a:rPr>
              <a:t>, δηλαδή αφηγείται τα περιστατικά στα οποία είναι ο ίδιος πρωταγωνιστής. </a:t>
            </a:r>
          </a:p>
          <a:p>
            <a:pPr marL="0" indent="0" algn="just">
              <a:buNone/>
            </a:pPr>
            <a:r>
              <a:rPr lang="el-GR" dirty="0">
                <a:solidFill>
                  <a:srgbClr val="000000"/>
                </a:solidFill>
                <a:latin typeface="Palatino Linotype" panose="02040502050505030304" pitchFamily="18" charset="0"/>
              </a:rPr>
              <a:t>Με την αφήγηση σε πρώτο πρόσωπο ο αναγνώστης βλέπει να ξετυλίγεται μπροστά του η ιστορία του αιχμαλώτου και αυτό του προκαλεί ενδιαφέρον και περιέργεια, καθώς παρακολουθεί τα δρώμενα, συμπάσχει και συμπονά τον ήρωα, αλλά και λυτρώνεται από την επιτυχή έκβαση του αγώνα του.</a:t>
            </a:r>
          </a:p>
        </p:txBody>
      </p:sp>
      <p:pic>
        <p:nvPicPr>
          <p:cNvPr id="5" name="Εικόνα 4">
            <a:extLst>
              <a:ext uri="{FF2B5EF4-FFF2-40B4-BE49-F238E27FC236}">
                <a16:creationId xmlns:a16="http://schemas.microsoft.com/office/drawing/2014/main" id="{2FC88565-E769-484F-9600-6F354E9D48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8176" y="2513397"/>
            <a:ext cx="2834279" cy="3473381"/>
          </a:xfrm>
          <a:prstGeom prst="rect">
            <a:avLst/>
          </a:prstGeom>
        </p:spPr>
      </p:pic>
    </p:spTree>
    <p:extLst>
      <p:ext uri="{BB962C8B-B14F-4D97-AF65-F5344CB8AC3E}">
        <p14:creationId xmlns:p14="http://schemas.microsoft.com/office/powerpoint/2010/main" val="328666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BE1A4-FAC0-42C6-A1F1-29C6C87633D4}"/>
              </a:ext>
            </a:extLst>
          </p:cNvPr>
          <p:cNvSpPr>
            <a:spLocks noGrp="1"/>
          </p:cNvSpPr>
          <p:nvPr>
            <p:ph type="title"/>
          </p:nvPr>
        </p:nvSpPr>
        <p:spPr>
          <a:xfrm>
            <a:off x="1298452" y="987552"/>
            <a:ext cx="9391715" cy="625117"/>
          </a:xfrm>
        </p:spPr>
        <p:txBody>
          <a:bodyPr>
            <a:normAutofit fontScale="90000"/>
          </a:bodyPr>
          <a:lstStyle/>
          <a:p>
            <a:r>
              <a:rPr lang="el-GR" b="1" dirty="0">
                <a:latin typeface="Calibri" panose="020F0502020204030204" pitchFamily="34" charset="0"/>
                <a:cs typeface="Calibri" panose="020F0502020204030204" pitchFamily="34" charset="0"/>
              </a:rPr>
              <a:t>Οι χαρακτήρες</a:t>
            </a:r>
            <a:r>
              <a:rPr lang="en-US" b="1"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του βιβλίου</a:t>
            </a:r>
          </a:p>
        </p:txBody>
      </p:sp>
      <p:sp>
        <p:nvSpPr>
          <p:cNvPr id="3" name="Content Placeholder 2">
            <a:extLst>
              <a:ext uri="{FF2B5EF4-FFF2-40B4-BE49-F238E27FC236}">
                <a16:creationId xmlns:a16="http://schemas.microsoft.com/office/drawing/2014/main" id="{4C5DC057-3724-49D9-B31E-9117E51DB8D4}"/>
              </a:ext>
            </a:extLst>
          </p:cNvPr>
          <p:cNvSpPr>
            <a:spLocks noGrp="1"/>
          </p:cNvSpPr>
          <p:nvPr>
            <p:ph sz="half" idx="1"/>
          </p:nvPr>
        </p:nvSpPr>
        <p:spPr>
          <a:xfrm>
            <a:off x="1298452" y="1995053"/>
            <a:ext cx="9763574" cy="3724978"/>
          </a:xfrm>
        </p:spPr>
        <p:txBody>
          <a:bodyPr>
            <a:noAutofit/>
          </a:bodyPr>
          <a:lstStyle/>
          <a:p>
            <a:pPr marL="0" indent="0" algn="just">
              <a:buNone/>
            </a:pPr>
            <a:r>
              <a:rPr lang="el-GR" sz="2200" b="1" i="1" dirty="0">
                <a:solidFill>
                  <a:srgbClr val="000000"/>
                </a:solidFill>
                <a:effectLst>
                  <a:outerShdw blurRad="38100" dist="38100" dir="2700000" algn="tl">
                    <a:srgbClr val="000000">
                      <a:alpha val="43137"/>
                    </a:srgbClr>
                  </a:outerShdw>
                </a:effectLst>
                <a:latin typeface="Palatino Linotype" panose="02040502050505030304" pitchFamily="18" charset="0"/>
              </a:rPr>
              <a:t>Ο «αιχμάλωτος»</a:t>
            </a:r>
            <a:r>
              <a:rPr lang="en-US" sz="2200" dirty="0">
                <a:solidFill>
                  <a:srgbClr val="000000"/>
                </a:solidFill>
                <a:latin typeface="Palatino Linotype" panose="02040502050505030304" pitchFamily="18" charset="0"/>
              </a:rPr>
              <a:t>:</a:t>
            </a:r>
            <a:r>
              <a:rPr lang="el-GR" sz="2200" dirty="0">
                <a:solidFill>
                  <a:srgbClr val="000000"/>
                </a:solidFill>
                <a:latin typeface="Palatino Linotype" panose="02040502050505030304" pitchFamily="18" charset="0"/>
              </a:rPr>
              <a:t> Το κεντρικό πρόσωπο του πεζογραφήματος και όπως αποκαλύπτεται στο τέλος, Νικόλαος </a:t>
            </a:r>
            <a:r>
              <a:rPr lang="el-GR" sz="2200" dirty="0" err="1">
                <a:solidFill>
                  <a:srgbClr val="000000"/>
                </a:solidFill>
                <a:latin typeface="Palatino Linotype" panose="02040502050505030304" pitchFamily="18" charset="0"/>
              </a:rPr>
              <a:t>Κοζάκογλου</a:t>
            </a:r>
            <a:r>
              <a:rPr lang="el-GR" sz="2200" dirty="0">
                <a:solidFill>
                  <a:srgbClr val="000000"/>
                </a:solidFill>
                <a:latin typeface="Palatino Linotype" panose="02040502050505030304" pitchFamily="18" charset="0"/>
              </a:rPr>
              <a:t>. </a:t>
            </a:r>
          </a:p>
          <a:p>
            <a:pPr marL="0" indent="0" algn="just">
              <a:buNone/>
            </a:pPr>
            <a:r>
              <a:rPr lang="el-GR" sz="2200" dirty="0">
                <a:solidFill>
                  <a:srgbClr val="000000"/>
                </a:solidFill>
                <a:latin typeface="Palatino Linotype" panose="02040502050505030304" pitchFamily="18" charset="0"/>
              </a:rPr>
              <a:t>Ένας άνθρωπος δυναμικός, έξυπνος, οπλισμένος με θάρρος, τόλμη αλλά και υπομονή.</a:t>
            </a:r>
          </a:p>
          <a:p>
            <a:pPr marL="0" indent="0" algn="just">
              <a:buNone/>
            </a:pPr>
            <a:r>
              <a:rPr lang="el-GR" sz="2200" b="1" i="1" dirty="0">
                <a:solidFill>
                  <a:srgbClr val="000000"/>
                </a:solidFill>
                <a:effectLst>
                  <a:outerShdw blurRad="38100" dist="38100" dir="2700000" algn="tl">
                    <a:srgbClr val="000000">
                      <a:alpha val="43137"/>
                    </a:srgbClr>
                  </a:outerShdw>
                </a:effectLst>
                <a:latin typeface="Palatino Linotype" panose="02040502050505030304" pitchFamily="18" charset="0"/>
              </a:rPr>
              <a:t>Ο φίλος του </a:t>
            </a:r>
            <a:r>
              <a:rPr lang="el-GR" sz="2200" b="1" i="1" dirty="0" err="1">
                <a:solidFill>
                  <a:srgbClr val="000000"/>
                </a:solidFill>
                <a:effectLst>
                  <a:outerShdw blurRad="38100" dist="38100" dir="2700000" algn="tl">
                    <a:srgbClr val="000000">
                      <a:alpha val="43137"/>
                    </a:srgbClr>
                  </a:outerShdw>
                </a:effectLst>
                <a:latin typeface="Palatino Linotype" panose="02040502050505030304" pitchFamily="18" charset="0"/>
              </a:rPr>
              <a:t>Κοζάκογλου</a:t>
            </a:r>
            <a:r>
              <a:rPr lang="el-GR" sz="2200" dirty="0">
                <a:solidFill>
                  <a:srgbClr val="000000"/>
                </a:solidFill>
                <a:latin typeface="Palatino Linotype" panose="02040502050505030304" pitchFamily="18" charset="0"/>
              </a:rPr>
              <a:t>: Σημαντικό ρόλο παίζει ο φίλος και σύντροφος του πρωταγωνιστή, καθώς στα πρώτα κεφάλαια βιώνουν μαζί όλες τις κακουχίες και παλεύουν για την επιβίωση και σωτηρία τους.</a:t>
            </a:r>
          </a:p>
          <a:p>
            <a:pPr marL="0" indent="0" algn="just">
              <a:buNone/>
            </a:pPr>
            <a:r>
              <a:rPr lang="el-GR" sz="2200" b="1" i="1" dirty="0" err="1">
                <a:solidFill>
                  <a:srgbClr val="000000"/>
                </a:solidFill>
                <a:effectLst>
                  <a:outerShdw blurRad="38100" dist="38100" dir="2700000" algn="tl">
                    <a:srgbClr val="000000">
                      <a:alpha val="43137"/>
                    </a:srgbClr>
                  </a:outerShdw>
                </a:effectLst>
                <a:latin typeface="Palatino Linotype" panose="02040502050505030304" pitchFamily="18" charset="0"/>
              </a:rPr>
              <a:t>Χατζημεμέτης</a:t>
            </a:r>
            <a:r>
              <a:rPr lang="el-GR" sz="2200" dirty="0">
                <a:solidFill>
                  <a:srgbClr val="000000"/>
                </a:solidFill>
                <a:latin typeface="Palatino Linotype" panose="02040502050505030304" pitchFamily="18" charset="0"/>
              </a:rPr>
              <a:t>: Πλούσιος Τούρκος της περιοχής ο οποίος παίρνει τον </a:t>
            </a:r>
            <a:r>
              <a:rPr lang="el-GR" sz="2200" dirty="0" err="1">
                <a:solidFill>
                  <a:srgbClr val="000000"/>
                </a:solidFill>
                <a:latin typeface="Palatino Linotype" panose="02040502050505030304" pitchFamily="18" charset="0"/>
              </a:rPr>
              <a:t>Κοζάκογλου</a:t>
            </a:r>
            <a:r>
              <a:rPr lang="el-GR" sz="2200" dirty="0">
                <a:solidFill>
                  <a:srgbClr val="000000"/>
                </a:solidFill>
                <a:latin typeface="Palatino Linotype" panose="02040502050505030304" pitchFamily="18" charset="0"/>
              </a:rPr>
              <a:t> στην δούλεψή του ως τσοπάνο αγνοώντας ότι είναι Έλληνας. </a:t>
            </a:r>
          </a:p>
          <a:p>
            <a:pPr marL="0" indent="0" algn="just">
              <a:buNone/>
            </a:pPr>
            <a:r>
              <a:rPr lang="el-GR" sz="2200" dirty="0">
                <a:solidFill>
                  <a:srgbClr val="000000"/>
                </a:solidFill>
                <a:latin typeface="Palatino Linotype" panose="02040502050505030304" pitchFamily="18" charset="0"/>
              </a:rPr>
              <a:t>Ένας άνθρωπος έντιμος, σωστός εργοδότης και βαθιά θρησκευόμενος.</a:t>
            </a:r>
            <a:endParaRPr lang="en-US" sz="2200" dirty="0">
              <a:solidFill>
                <a:srgbClr val="000000"/>
              </a:solidFill>
              <a:latin typeface="Palatino Linotype" panose="02040502050505030304" pitchFamily="18" charset="0"/>
            </a:endParaRPr>
          </a:p>
        </p:txBody>
      </p:sp>
    </p:spTree>
    <p:extLst>
      <p:ext uri="{BB962C8B-B14F-4D97-AF65-F5344CB8AC3E}">
        <p14:creationId xmlns:p14="http://schemas.microsoft.com/office/powerpoint/2010/main" val="233953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DBBA7D-3E6D-5D36-BBF0-8A5E640A8CB9}"/>
              </a:ext>
            </a:extLst>
          </p:cNvPr>
          <p:cNvSpPr txBox="1"/>
          <p:nvPr/>
        </p:nvSpPr>
        <p:spPr>
          <a:xfrm>
            <a:off x="2186246" y="3429000"/>
            <a:ext cx="8611986" cy="2308324"/>
          </a:xfrm>
          <a:prstGeom prst="rect">
            <a:avLst/>
          </a:prstGeom>
          <a:noFill/>
        </p:spPr>
        <p:txBody>
          <a:bodyPr wrap="square">
            <a:spAutoFit/>
          </a:bodyPr>
          <a:lstStyle/>
          <a:p>
            <a:pPr marL="0" indent="0" algn="just">
              <a:buNone/>
            </a:pPr>
            <a:r>
              <a:rPr lang="el-GR" sz="2400" dirty="0">
                <a:solidFill>
                  <a:srgbClr val="000000"/>
                </a:solidFill>
                <a:latin typeface="Palatino Linotype" panose="02040502050505030304" pitchFamily="18" charset="0"/>
              </a:rPr>
              <a:t>Το πεζογράφημα είναι γεμάτο από πολλά και διαφορετικά πρόσωπα, χαρακτηριστικές φιγούρες της εποχής τους. </a:t>
            </a:r>
          </a:p>
          <a:p>
            <a:pPr marL="0" indent="0" algn="just">
              <a:buNone/>
            </a:pPr>
            <a:endParaRPr lang="el-GR" sz="2400" dirty="0">
              <a:solidFill>
                <a:srgbClr val="000000"/>
              </a:solidFill>
              <a:latin typeface="Palatino Linotype" panose="02040502050505030304" pitchFamily="18" charset="0"/>
            </a:endParaRPr>
          </a:p>
          <a:p>
            <a:pPr marL="0" indent="0" algn="just">
              <a:buNone/>
            </a:pPr>
            <a:r>
              <a:rPr lang="el-GR" sz="2400" dirty="0">
                <a:solidFill>
                  <a:srgbClr val="000000"/>
                </a:solidFill>
                <a:latin typeface="Palatino Linotype" panose="02040502050505030304" pitchFamily="18" charset="0"/>
              </a:rPr>
              <a:t>Πληθώρα από </a:t>
            </a:r>
            <a:r>
              <a:rPr lang="el-GR" sz="2400" b="1" i="1" dirty="0">
                <a:solidFill>
                  <a:srgbClr val="000000"/>
                </a:solidFill>
                <a:effectLst>
                  <a:outerShdw blurRad="38100" dist="38100" dir="2700000" algn="tl">
                    <a:srgbClr val="000000">
                      <a:alpha val="43137"/>
                    </a:srgbClr>
                  </a:outerShdw>
                </a:effectLst>
                <a:latin typeface="Palatino Linotype" panose="02040502050505030304" pitchFamily="18" charset="0"/>
              </a:rPr>
              <a:t>δευτερεύοντα πρόσωπα </a:t>
            </a:r>
            <a:r>
              <a:rPr lang="el-GR" sz="2400" dirty="0">
                <a:solidFill>
                  <a:srgbClr val="000000"/>
                </a:solidFill>
                <a:latin typeface="Palatino Linotype" panose="02040502050505030304" pitchFamily="18" charset="0"/>
              </a:rPr>
              <a:t>κάνουν την εμφάνισή τους, όπως Τούρκοι αξιωματούχοι, γραμματικοί, ο καμαρότος του πλοίου, ο λιμενάρχης, ο Φρούραρχος, κ.α.</a:t>
            </a:r>
          </a:p>
        </p:txBody>
      </p:sp>
      <p:sp>
        <p:nvSpPr>
          <p:cNvPr id="5" name="TextBox 4">
            <a:extLst>
              <a:ext uri="{FF2B5EF4-FFF2-40B4-BE49-F238E27FC236}">
                <a16:creationId xmlns:a16="http://schemas.microsoft.com/office/drawing/2014/main" id="{415BC234-1688-08A4-F4BA-E3008CB5068C}"/>
              </a:ext>
            </a:extLst>
          </p:cNvPr>
          <p:cNvSpPr txBox="1"/>
          <p:nvPr/>
        </p:nvSpPr>
        <p:spPr>
          <a:xfrm>
            <a:off x="3557849" y="788858"/>
            <a:ext cx="6118166" cy="646331"/>
          </a:xfrm>
          <a:prstGeom prst="rect">
            <a:avLst/>
          </a:prstGeom>
          <a:noFill/>
        </p:spPr>
        <p:txBody>
          <a:bodyPr wrap="square">
            <a:spAutoFit/>
          </a:bodyPr>
          <a:lstStyle/>
          <a:p>
            <a:r>
              <a:rPr lang="el-GR" sz="3600" b="1" dirty="0">
                <a:latin typeface="Calibri" panose="020F0502020204030204" pitchFamily="34" charset="0"/>
                <a:cs typeface="Calibri" panose="020F0502020204030204" pitchFamily="34" charset="0"/>
              </a:rPr>
              <a:t>Οι χαρακτήρες</a:t>
            </a:r>
            <a:r>
              <a:rPr lang="en-US" sz="3600" b="1" dirty="0">
                <a:latin typeface="Calibri" panose="020F0502020204030204" pitchFamily="34" charset="0"/>
                <a:cs typeface="Calibri" panose="020F0502020204030204" pitchFamily="34" charset="0"/>
              </a:rPr>
              <a:t> </a:t>
            </a:r>
            <a:r>
              <a:rPr lang="el-GR" sz="3600" b="1" dirty="0">
                <a:latin typeface="Calibri" panose="020F0502020204030204" pitchFamily="34" charset="0"/>
                <a:cs typeface="Calibri" panose="020F0502020204030204" pitchFamily="34" charset="0"/>
              </a:rPr>
              <a:t>του βιβλίου</a:t>
            </a:r>
            <a:endParaRPr lang="en-US" sz="3600" dirty="0"/>
          </a:p>
        </p:txBody>
      </p:sp>
      <p:pic>
        <p:nvPicPr>
          <p:cNvPr id="7" name="Picture 6">
            <a:extLst>
              <a:ext uri="{FF2B5EF4-FFF2-40B4-BE49-F238E27FC236}">
                <a16:creationId xmlns:a16="http://schemas.microsoft.com/office/drawing/2014/main" id="{4A37ECBA-43D3-E84A-6962-32D26ABF7E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3322" y="1586005"/>
            <a:ext cx="7597833" cy="1418252"/>
          </a:xfrm>
          <a:prstGeom prst="rect">
            <a:avLst/>
          </a:prstGeom>
        </p:spPr>
      </p:pic>
    </p:spTree>
    <p:extLst>
      <p:ext uri="{BB962C8B-B14F-4D97-AF65-F5344CB8AC3E}">
        <p14:creationId xmlns:p14="http://schemas.microsoft.com/office/powerpoint/2010/main" val="1946859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3E046-A695-4960-B228-281C3FC66865}"/>
              </a:ext>
            </a:extLst>
          </p:cNvPr>
          <p:cNvSpPr>
            <a:spLocks noGrp="1"/>
          </p:cNvSpPr>
          <p:nvPr>
            <p:ph type="title"/>
          </p:nvPr>
        </p:nvSpPr>
        <p:spPr>
          <a:xfrm>
            <a:off x="1945031" y="913353"/>
            <a:ext cx="7505005" cy="697039"/>
          </a:xfrm>
        </p:spPr>
        <p:txBody>
          <a:bodyPr>
            <a:normAutofit/>
          </a:bodyPr>
          <a:lstStyle/>
          <a:p>
            <a:r>
              <a:rPr lang="el-GR" sz="3200" dirty="0">
                <a:latin typeface="Calibri" panose="020F0502020204030204" pitchFamily="34" charset="0"/>
                <a:cs typeface="Calibri" panose="020F0502020204030204" pitchFamily="34" charset="0"/>
              </a:rPr>
              <a:t>Ένας διαφορετικός τίτλος:</a:t>
            </a:r>
          </a:p>
        </p:txBody>
      </p:sp>
      <p:sp>
        <p:nvSpPr>
          <p:cNvPr id="3" name="Content Placeholder 2">
            <a:extLst>
              <a:ext uri="{FF2B5EF4-FFF2-40B4-BE49-F238E27FC236}">
                <a16:creationId xmlns:a16="http://schemas.microsoft.com/office/drawing/2014/main" id="{5800575C-9D12-454B-BC37-B7AC4AB7D9C0}"/>
              </a:ext>
            </a:extLst>
          </p:cNvPr>
          <p:cNvSpPr>
            <a:spLocks noGrp="1"/>
          </p:cNvSpPr>
          <p:nvPr>
            <p:ph sz="half" idx="1"/>
          </p:nvPr>
        </p:nvSpPr>
        <p:spPr>
          <a:xfrm>
            <a:off x="1246636" y="2420924"/>
            <a:ext cx="7043799" cy="3310128"/>
          </a:xfrm>
        </p:spPr>
        <p:txBody>
          <a:bodyPr>
            <a:noAutofit/>
          </a:bodyPr>
          <a:lstStyle/>
          <a:p>
            <a:pPr marL="0" indent="0" algn="just">
              <a:buNone/>
            </a:pPr>
            <a:r>
              <a:rPr lang="el-GR" dirty="0">
                <a:solidFill>
                  <a:schemeClr val="tx1"/>
                </a:solidFill>
                <a:latin typeface="Palatino Linotype" panose="02040502050505030304" pitchFamily="18" charset="0"/>
                <a:cs typeface="Calibri" panose="020F0502020204030204" pitchFamily="34" charset="0"/>
              </a:rPr>
              <a:t>Οι αιχμάλωτοι χωρίς απολύτως καμία διάκριση υποφέρουν σωματικά και ψυχικά. Ανήμποροι και εξευτελισμένοι έχουν ως μοναδικό στόχο τους την επιβίωση και στην συνέχεια την διάσωσή τους.</a:t>
            </a:r>
          </a:p>
          <a:p>
            <a:pPr marL="0" indent="0" algn="just">
              <a:buNone/>
            </a:pPr>
            <a:r>
              <a:rPr lang="el-GR" dirty="0">
                <a:solidFill>
                  <a:schemeClr val="tx1"/>
                </a:solidFill>
                <a:latin typeface="Palatino Linotype" panose="02040502050505030304" pitchFamily="18" charset="0"/>
                <a:cs typeface="Calibri" panose="020F0502020204030204" pitchFamily="34" charset="0"/>
              </a:rPr>
              <a:t>Ο ήρωάς μας δεν διστάζει να διαφύγει κρυφά, θέτοντας σε κίνδυνο την ζωή του, να ζήσει μέσα σε σπηλιές όπως τα ζώα, να κλέψει φαγητό προκειμένου να μένει ζωντανός και να επιστρέψει στην οικογένειά του.</a:t>
            </a:r>
          </a:p>
        </p:txBody>
      </p:sp>
      <p:pic>
        <p:nvPicPr>
          <p:cNvPr id="10" name="Εικόνα 9">
            <a:extLst>
              <a:ext uri="{FF2B5EF4-FFF2-40B4-BE49-F238E27FC236}">
                <a16:creationId xmlns:a16="http://schemas.microsoft.com/office/drawing/2014/main" id="{75498AEC-FFAF-459A-815C-8B5229EAB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9422" y="2657188"/>
            <a:ext cx="2305942" cy="3124501"/>
          </a:xfrm>
          <a:prstGeom prst="rect">
            <a:avLst/>
          </a:prstGeom>
        </p:spPr>
      </p:pic>
      <p:sp>
        <p:nvSpPr>
          <p:cNvPr id="6" name="TextBox 5">
            <a:extLst>
              <a:ext uri="{FF2B5EF4-FFF2-40B4-BE49-F238E27FC236}">
                <a16:creationId xmlns:a16="http://schemas.microsoft.com/office/drawing/2014/main" id="{AB8CFAD4-9023-8978-DD1E-DB25B11574D8}"/>
              </a:ext>
            </a:extLst>
          </p:cNvPr>
          <p:cNvSpPr txBox="1"/>
          <p:nvPr/>
        </p:nvSpPr>
        <p:spPr>
          <a:xfrm>
            <a:off x="2443942" y="1610392"/>
            <a:ext cx="7348451" cy="584775"/>
          </a:xfrm>
          <a:prstGeom prst="rect">
            <a:avLst/>
          </a:prstGeom>
          <a:noFill/>
        </p:spPr>
        <p:txBody>
          <a:bodyPr wrap="square">
            <a:spAutoFit/>
          </a:bodyPr>
          <a:lstStyle/>
          <a:p>
            <a:pPr marL="0" indent="0" algn="just">
              <a:buNone/>
            </a:pPr>
            <a:r>
              <a:rPr lang="el-GR" sz="3200" b="1" i="1" dirty="0">
                <a:solidFill>
                  <a:srgbClr val="000000"/>
                </a:solidFill>
                <a:latin typeface="Calibri" panose="020F0502020204030204" pitchFamily="34" charset="0"/>
              </a:rPr>
              <a:t>«Αγώνας για επιβίωση και ελευθερία»</a:t>
            </a:r>
          </a:p>
        </p:txBody>
      </p:sp>
    </p:spTree>
    <p:extLst>
      <p:ext uri="{BB962C8B-B14F-4D97-AF65-F5344CB8AC3E}">
        <p14:creationId xmlns:p14="http://schemas.microsoft.com/office/powerpoint/2010/main" val="402024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1539</TotalTime>
  <Words>978</Words>
  <Application>Microsoft Office PowerPoint</Application>
  <PresentationFormat>Widescreen</PresentationFormat>
  <Paragraphs>51</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Narrow</vt:lpstr>
      <vt:lpstr>Calibri</vt:lpstr>
      <vt:lpstr>Garamond</vt:lpstr>
      <vt:lpstr>Palatino Linotype</vt:lpstr>
      <vt:lpstr>Organic</vt:lpstr>
      <vt:lpstr>             Στρατή Δούκα  Η ιστορία ενός αιχμαλώτου</vt:lpstr>
      <vt:lpstr>Λίγα λόγια για το βιβλίο …  </vt:lpstr>
      <vt:lpstr>  Το ΘΕΜΑ του βιβλίου  </vt:lpstr>
      <vt:lpstr>PowerPoint Presentation</vt:lpstr>
      <vt:lpstr>PowerPoint Presentation</vt:lpstr>
      <vt:lpstr>   Ο αφηγητής  </vt:lpstr>
      <vt:lpstr>Οι χαρακτήρες του βιβλίου</vt:lpstr>
      <vt:lpstr>PowerPoint Presentation</vt:lpstr>
      <vt:lpstr>Ένας διαφορετικός τίτλος:</vt:lpstr>
      <vt:lpstr>PowerPoint Presentation</vt:lpstr>
      <vt:lpstr>Βιβλιοκριτική</vt:lpstr>
      <vt:lpstr>Φράση σύνθημα:  «ψωμί να φάμε κι ας πεθάνουμε»  </vt:lpstr>
      <vt:lpstr>PowerPoint Presentation</vt:lpstr>
      <vt:lpstr> τέλος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Αναγνωστικό Ημερολόγιο</dc:title>
  <dc:creator>George Tsamparlis</dc:creator>
  <cp:lastModifiedBy>Eleni</cp:lastModifiedBy>
  <cp:revision>54</cp:revision>
  <dcterms:created xsi:type="dcterms:W3CDTF">2021-01-05T17:36:26Z</dcterms:created>
  <dcterms:modified xsi:type="dcterms:W3CDTF">2022-06-17T15:57:36Z</dcterms:modified>
</cp:coreProperties>
</file>