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57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Ορθογώνιο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2362200" y="4038600"/>
            <a:ext cx="6477000" cy="1828800"/>
          </a:xfrm>
        </p:spPr>
        <p:txBody>
          <a:bodyPr anchor="b"/>
          <a:lstStyle>
            <a:lvl1pPr>
              <a:defRPr cap="all" baseline="0"/>
            </a:lvl1pPr>
          </a:lstStyle>
          <a:p>
            <a:r>
              <a:rPr kumimoji="0" lang="el-GR"/>
              <a:t>Στυλ κύριου τίτλου</a:t>
            </a:r>
            <a:endParaRPr kumimoji="0" lang="en-US"/>
          </a:p>
        </p:txBody>
      </p:sp>
      <p:sp>
        <p:nvSpPr>
          <p:cNvPr id="9" name="Υπότιτλο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28" name="Θέση ημερομηνίας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62CB763-76AE-4FF6-8E51-AD162DEF89D0}" type="datetimeFigureOut">
              <a:rPr lang="el-GR" smtClean="0"/>
              <a:t>22/7/2022</a:t>
            </a:fld>
            <a:endParaRPr lang="el-GR"/>
          </a:p>
        </p:txBody>
      </p:sp>
      <p:sp>
        <p:nvSpPr>
          <p:cNvPr id="17" name="Θέση υποσέλιδου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Θέση αριθμού διαφάνειας 28"/>
          <p:cNvSpPr>
            <a:spLocks noGrp="1"/>
          </p:cNvSpPr>
          <p:nvPr>
            <p:ph type="sldNum" sz="quarter" idx="12"/>
          </p:nvPr>
        </p:nvSpPr>
        <p:spPr>
          <a:xfrm>
            <a:off x="8001000" y="228600"/>
            <a:ext cx="838200" cy="381000"/>
          </a:xfrm>
        </p:spPr>
        <p:txBody>
          <a:bodyPr/>
          <a:lstStyle>
            <a:lvl1pPr>
              <a:defRPr>
                <a:solidFill>
                  <a:schemeClr val="tx2"/>
                </a:solidFill>
              </a:defRPr>
            </a:lvl1pPr>
          </a:lstStyle>
          <a:p>
            <a:fld id="{5F3D9269-B48F-4B8A-B517-B7FE8431459B}"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D62CB763-76AE-4FF6-8E51-AD162DEF89D0}" type="datetimeFigureOut">
              <a:rPr lang="el-GR" smtClean="0"/>
              <a:t>22/7/2022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F3D9269-B48F-4B8A-B517-B7FE8431459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609600"/>
            <a:ext cx="2057400" cy="5516563"/>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609600"/>
            <a:ext cx="5562600" cy="5516564"/>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a:xfrm>
            <a:off x="6553200" y="6248402"/>
            <a:ext cx="2209800" cy="365125"/>
          </a:xfrm>
        </p:spPr>
        <p:txBody>
          <a:bodyPr/>
          <a:lstStyle/>
          <a:p>
            <a:fld id="{D62CB763-76AE-4FF6-8E51-AD162DEF89D0}" type="datetimeFigureOut">
              <a:rPr lang="el-GR" smtClean="0"/>
              <a:t>22/7/2022</a:t>
            </a:fld>
            <a:endParaRPr lang="el-GR"/>
          </a:p>
        </p:txBody>
      </p:sp>
      <p:sp>
        <p:nvSpPr>
          <p:cNvPr id="5" name="Θέση υποσέλιδου 4"/>
          <p:cNvSpPr>
            <a:spLocks noGrp="1"/>
          </p:cNvSpPr>
          <p:nvPr>
            <p:ph type="ftr" sz="quarter" idx="11"/>
          </p:nvPr>
        </p:nvSpPr>
        <p:spPr>
          <a:xfrm>
            <a:off x="457201" y="6248207"/>
            <a:ext cx="5573483" cy="365125"/>
          </a:xfrm>
        </p:spPr>
        <p:txBody>
          <a:bodyPr/>
          <a:lstStyle/>
          <a:p>
            <a:endParaRPr lang="el-GR"/>
          </a:p>
        </p:txBody>
      </p:sp>
      <p:sp>
        <p:nvSpPr>
          <p:cNvPr id="7" name="Ορθογώνιο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Ορθογώνιο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Ορθογώνιο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rot="5400000">
            <a:off x="5989638" y="144462"/>
            <a:ext cx="533400" cy="244476"/>
          </a:xfrm>
        </p:spPr>
        <p:txBody>
          <a:bodyPr/>
          <a:lstStyle/>
          <a:p>
            <a:fld id="{5F3D9269-B48F-4B8A-B517-B7FE8431459B}"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12648" y="228600"/>
            <a:ext cx="8153400" cy="990600"/>
          </a:xfrm>
        </p:spPr>
        <p:txBody>
          <a:bodyPr/>
          <a:lstStyle/>
          <a:p>
            <a:r>
              <a:rPr kumimoji="0" lang="el-GR"/>
              <a:t>Στυλ κύριου τίτλου</a:t>
            </a:r>
            <a:endParaRPr kumimoji="0" lang="en-US"/>
          </a:p>
        </p:txBody>
      </p:sp>
      <p:sp>
        <p:nvSpPr>
          <p:cNvPr id="4" name="Θέση ημερομηνίας 3"/>
          <p:cNvSpPr>
            <a:spLocks noGrp="1"/>
          </p:cNvSpPr>
          <p:nvPr>
            <p:ph type="dt" sz="half" idx="10"/>
          </p:nvPr>
        </p:nvSpPr>
        <p:spPr/>
        <p:txBody>
          <a:bodyPr/>
          <a:lstStyle/>
          <a:p>
            <a:fld id="{D62CB763-76AE-4FF6-8E51-AD162DEF89D0}" type="datetimeFigureOut">
              <a:rPr lang="el-GR" smtClean="0"/>
              <a:t>22/7/2022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lvl1pPr>
              <a:defRPr>
                <a:solidFill>
                  <a:srgbClr val="FFFFFF"/>
                </a:solidFill>
              </a:defRPr>
            </a:lvl1pPr>
          </a:lstStyle>
          <a:p>
            <a:fld id="{5F3D9269-B48F-4B8A-B517-B7FE8431459B}" type="slidenum">
              <a:rPr lang="el-GR" smtClean="0"/>
              <a:t>‹#›</a:t>
            </a:fld>
            <a:endParaRPr lang="el-GR"/>
          </a:p>
        </p:txBody>
      </p:sp>
      <p:sp>
        <p:nvSpPr>
          <p:cNvPr id="8" name="Θέση περιεχομένου 7"/>
          <p:cNvSpPr>
            <a:spLocks noGrp="1"/>
          </p:cNvSpPr>
          <p:nvPr>
            <p:ph sz="quarter" idx="1"/>
          </p:nvPr>
        </p:nvSpPr>
        <p:spPr>
          <a:xfrm>
            <a:off x="612648" y="1600200"/>
            <a:ext cx="8153400" cy="44958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Θέση κειμένου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7" name="Ορθογώνιο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a:t>Στυλ κύριου τίτλου</a:t>
            </a:r>
            <a:endParaRPr kumimoji="0" lang="en-US"/>
          </a:p>
        </p:txBody>
      </p:sp>
      <p:sp>
        <p:nvSpPr>
          <p:cNvPr id="12" name="Θέση ημερομηνίας 11"/>
          <p:cNvSpPr>
            <a:spLocks noGrp="1"/>
          </p:cNvSpPr>
          <p:nvPr>
            <p:ph type="dt" sz="half" idx="10"/>
          </p:nvPr>
        </p:nvSpPr>
        <p:spPr/>
        <p:txBody>
          <a:bodyPr/>
          <a:lstStyle/>
          <a:p>
            <a:fld id="{D62CB763-76AE-4FF6-8E51-AD162DEF89D0}" type="datetimeFigureOut">
              <a:rPr lang="el-GR" smtClean="0"/>
              <a:t>22/7/2022</a:t>
            </a:fld>
            <a:endParaRPr lang="el-GR"/>
          </a:p>
        </p:txBody>
      </p:sp>
      <p:sp>
        <p:nvSpPr>
          <p:cNvPr id="13" name="Θέση αριθμού διαφάνειας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F3D9269-B48F-4B8A-B517-B7FE8431459B}" type="slidenum">
              <a:rPr lang="el-GR" smtClean="0"/>
              <a:t>‹#›</a:t>
            </a:fld>
            <a:endParaRPr lang="el-GR"/>
          </a:p>
        </p:txBody>
      </p:sp>
      <p:sp>
        <p:nvSpPr>
          <p:cNvPr id="14" name="Θέση υποσέλιδου 13"/>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9" name="Θέση περιεχομένου 8"/>
          <p:cNvSpPr>
            <a:spLocks noGrp="1"/>
          </p:cNvSpPr>
          <p:nvPr>
            <p:ph sz="quarter" idx="1"/>
          </p:nvPr>
        </p:nvSpPr>
        <p:spPr>
          <a:xfrm>
            <a:off x="609600" y="1589567"/>
            <a:ext cx="3886200" cy="45720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Θέση περιεχομένου 10"/>
          <p:cNvSpPr>
            <a:spLocks noGrp="1"/>
          </p:cNvSpPr>
          <p:nvPr>
            <p:ph sz="quarter" idx="2"/>
          </p:nvPr>
        </p:nvSpPr>
        <p:spPr>
          <a:xfrm>
            <a:off x="4844901" y="1589567"/>
            <a:ext cx="3886200" cy="45720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8" name="Θέση ημερομηνίας 7"/>
          <p:cNvSpPr>
            <a:spLocks noGrp="1"/>
          </p:cNvSpPr>
          <p:nvPr>
            <p:ph type="dt" sz="half" idx="15"/>
          </p:nvPr>
        </p:nvSpPr>
        <p:spPr/>
        <p:txBody>
          <a:bodyPr rtlCol="0"/>
          <a:lstStyle/>
          <a:p>
            <a:fld id="{D62CB763-76AE-4FF6-8E51-AD162DEF89D0}" type="datetimeFigureOut">
              <a:rPr lang="el-GR" smtClean="0"/>
              <a:t>22/7/2022</a:t>
            </a:fld>
            <a:endParaRPr lang="el-GR"/>
          </a:p>
        </p:txBody>
      </p:sp>
      <p:sp>
        <p:nvSpPr>
          <p:cNvPr id="10" name="Θέση αριθμού διαφάνειας 9"/>
          <p:cNvSpPr>
            <a:spLocks noGrp="1"/>
          </p:cNvSpPr>
          <p:nvPr>
            <p:ph type="sldNum" sz="quarter" idx="16"/>
          </p:nvPr>
        </p:nvSpPr>
        <p:spPr/>
        <p:txBody>
          <a:bodyPr rtlCol="0"/>
          <a:lstStyle/>
          <a:p>
            <a:fld id="{5F3D9269-B48F-4B8A-B517-B7FE8431459B}" type="slidenum">
              <a:rPr lang="el-GR" smtClean="0"/>
              <a:t>‹#›</a:t>
            </a:fld>
            <a:endParaRPr lang="el-GR"/>
          </a:p>
        </p:txBody>
      </p:sp>
      <p:sp>
        <p:nvSpPr>
          <p:cNvPr id="12" name="Θέση υποσέλιδου 11"/>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273050"/>
            <a:ext cx="8153400" cy="869950"/>
          </a:xfrm>
        </p:spPr>
        <p:txBody>
          <a:bodyPr anchor="ctr"/>
          <a:lstStyle>
            <a:lvl1pPr>
              <a:defRPr/>
            </a:lvl1pPr>
          </a:lstStyle>
          <a:p>
            <a:r>
              <a:rPr kumimoji="0" lang="el-GR"/>
              <a:t>Στυλ κύριου τίτλου</a:t>
            </a:r>
            <a:endParaRPr kumimoji="0" lang="en-US"/>
          </a:p>
        </p:txBody>
      </p:sp>
      <p:sp>
        <p:nvSpPr>
          <p:cNvPr id="11" name="Θέση περιεχομένου 10"/>
          <p:cNvSpPr>
            <a:spLocks noGrp="1"/>
          </p:cNvSpPr>
          <p:nvPr>
            <p:ph sz="quarter" idx="2"/>
          </p:nvPr>
        </p:nvSpPr>
        <p:spPr>
          <a:xfrm>
            <a:off x="609600" y="2438400"/>
            <a:ext cx="3886200" cy="35814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Θέση περιεχομένου 12"/>
          <p:cNvSpPr>
            <a:spLocks noGrp="1"/>
          </p:cNvSpPr>
          <p:nvPr>
            <p:ph sz="quarter" idx="4"/>
          </p:nvPr>
        </p:nvSpPr>
        <p:spPr>
          <a:xfrm>
            <a:off x="4800600" y="2438400"/>
            <a:ext cx="3886200" cy="35814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Θέση ημερομηνίας 9"/>
          <p:cNvSpPr>
            <a:spLocks noGrp="1"/>
          </p:cNvSpPr>
          <p:nvPr>
            <p:ph type="dt" sz="half" idx="15"/>
          </p:nvPr>
        </p:nvSpPr>
        <p:spPr/>
        <p:txBody>
          <a:bodyPr rtlCol="0"/>
          <a:lstStyle/>
          <a:p>
            <a:fld id="{D62CB763-76AE-4FF6-8E51-AD162DEF89D0}" type="datetimeFigureOut">
              <a:rPr lang="el-GR" smtClean="0"/>
              <a:t>22/7/2022</a:t>
            </a:fld>
            <a:endParaRPr lang="el-GR"/>
          </a:p>
        </p:txBody>
      </p:sp>
      <p:sp>
        <p:nvSpPr>
          <p:cNvPr id="12" name="Θέση αριθμού διαφάνειας 11"/>
          <p:cNvSpPr>
            <a:spLocks noGrp="1"/>
          </p:cNvSpPr>
          <p:nvPr>
            <p:ph type="sldNum" sz="quarter" idx="16"/>
          </p:nvPr>
        </p:nvSpPr>
        <p:spPr/>
        <p:txBody>
          <a:bodyPr rtlCol="0"/>
          <a:lstStyle/>
          <a:p>
            <a:fld id="{5F3D9269-B48F-4B8A-B517-B7FE8431459B}" type="slidenum">
              <a:rPr lang="el-GR" smtClean="0"/>
              <a:t>‹#›</a:t>
            </a:fld>
            <a:endParaRPr lang="el-GR"/>
          </a:p>
        </p:txBody>
      </p:sp>
      <p:sp>
        <p:nvSpPr>
          <p:cNvPr id="14" name="Θέση υποσέλιδου 13"/>
          <p:cNvSpPr>
            <a:spLocks noGrp="1"/>
          </p:cNvSpPr>
          <p:nvPr>
            <p:ph type="ftr" sz="quarter" idx="17"/>
          </p:nvPr>
        </p:nvSpPr>
        <p:spPr/>
        <p:txBody>
          <a:bodyPr rtlCol="0"/>
          <a:lstStyle/>
          <a:p>
            <a:endParaRPr lang="el-GR"/>
          </a:p>
        </p:txBody>
      </p:sp>
      <p:sp>
        <p:nvSpPr>
          <p:cNvPr id="16" name="Θέση κειμένου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a:t>Στυλ υποδείγματος κειμένου</a:t>
            </a:r>
          </a:p>
        </p:txBody>
      </p:sp>
      <p:sp>
        <p:nvSpPr>
          <p:cNvPr id="15" name="Θέση κειμένου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ημερομηνίας 2"/>
          <p:cNvSpPr>
            <a:spLocks noGrp="1"/>
          </p:cNvSpPr>
          <p:nvPr>
            <p:ph type="dt" sz="half" idx="10"/>
          </p:nvPr>
        </p:nvSpPr>
        <p:spPr/>
        <p:txBody>
          <a:bodyPr/>
          <a:lstStyle/>
          <a:p>
            <a:fld id="{D62CB763-76AE-4FF6-8E51-AD162DEF89D0}" type="datetimeFigureOut">
              <a:rPr lang="el-GR" smtClean="0"/>
              <a:t>22/7/2022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lvl1pPr>
              <a:defRPr>
                <a:solidFill>
                  <a:srgbClr val="FFFFFF"/>
                </a:solidFill>
              </a:defRPr>
            </a:lvl1pPr>
          </a:lstStyle>
          <a:p>
            <a:fld id="{5F3D9269-B48F-4B8A-B517-B7FE8431459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62CB763-76AE-4FF6-8E51-AD162DEF89D0}" type="datetimeFigureOut">
              <a:rPr lang="el-GR" smtClean="0"/>
              <a:t>22/7/2022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a:xfrm>
            <a:off x="0" y="6248400"/>
            <a:ext cx="533400" cy="381000"/>
          </a:xfrm>
        </p:spPr>
        <p:txBody>
          <a:bodyPr/>
          <a:lstStyle>
            <a:lvl1pPr>
              <a:defRPr>
                <a:solidFill>
                  <a:schemeClr val="tx2"/>
                </a:solidFill>
              </a:defRPr>
            </a:lvl1pPr>
          </a:lstStyle>
          <a:p>
            <a:fld id="{5F3D9269-B48F-4B8A-B517-B7FE8431459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3050"/>
            <a:ext cx="8077200" cy="869950"/>
          </a:xfrm>
        </p:spPr>
        <p:txBody>
          <a:bodyPr anchor="ctr"/>
          <a:lstStyle>
            <a:lvl1pPr algn="l">
              <a:buNone/>
              <a:defRPr sz="4400" b="0"/>
            </a:lvl1pPr>
          </a:lstStyle>
          <a:p>
            <a:r>
              <a:rPr kumimoji="0" lang="el-GR"/>
              <a:t>Στυλ κύριου τίτλου</a:t>
            </a:r>
            <a:endParaRPr kumimoji="0" lang="en-US"/>
          </a:p>
        </p:txBody>
      </p:sp>
      <p:sp>
        <p:nvSpPr>
          <p:cNvPr id="5" name="Θέση ημερομηνίας 4"/>
          <p:cNvSpPr>
            <a:spLocks noGrp="1"/>
          </p:cNvSpPr>
          <p:nvPr>
            <p:ph type="dt" sz="half" idx="10"/>
          </p:nvPr>
        </p:nvSpPr>
        <p:spPr/>
        <p:txBody>
          <a:bodyPr/>
          <a:lstStyle/>
          <a:p>
            <a:fld id="{D62CB763-76AE-4FF6-8E51-AD162DEF89D0}" type="datetimeFigureOut">
              <a:rPr lang="el-GR" smtClean="0"/>
              <a:t>22/7/2022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lvl1pPr>
              <a:defRPr>
                <a:solidFill>
                  <a:srgbClr val="FFFFFF"/>
                </a:solidFill>
              </a:defRPr>
            </a:lvl1pPr>
          </a:lstStyle>
          <a:p>
            <a:fld id="{5F3D9269-B48F-4B8A-B517-B7FE8431459B}" type="slidenum">
              <a:rPr lang="el-GR" smtClean="0"/>
              <a:t>‹#›</a:t>
            </a:fld>
            <a:endParaRPr lang="el-GR"/>
          </a:p>
        </p:txBody>
      </p:sp>
      <p:sp>
        <p:nvSpPr>
          <p:cNvPr id="3" name="Θέση κειμένου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a:t>Στυλ υποδείγματος κειμένου</a:t>
            </a:r>
          </a:p>
        </p:txBody>
      </p:sp>
      <p:sp>
        <p:nvSpPr>
          <p:cNvPr id="9" name="Θέση περιεχομένου 8"/>
          <p:cNvSpPr>
            <a:spLocks noGrp="1"/>
          </p:cNvSpPr>
          <p:nvPr>
            <p:ph sz="quarter" idx="1"/>
          </p:nvPr>
        </p:nvSpPr>
        <p:spPr>
          <a:xfrm>
            <a:off x="2362200" y="1752600"/>
            <a:ext cx="6400800" cy="44196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Στυλ υποδείγματος κειμένου</a:t>
            </a:r>
          </a:p>
        </p:txBody>
      </p:sp>
      <p:sp>
        <p:nvSpPr>
          <p:cNvPr id="8" name="Ορθογώνιο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a:t>Στυλ κύριου τίτλου</a:t>
            </a:r>
            <a:endParaRPr kumimoji="0" lang="en-US"/>
          </a:p>
        </p:txBody>
      </p:sp>
      <p:sp>
        <p:nvSpPr>
          <p:cNvPr id="11" name="Ορθογώνιο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Θέση ημερομηνίας 11"/>
          <p:cNvSpPr>
            <a:spLocks noGrp="1"/>
          </p:cNvSpPr>
          <p:nvPr>
            <p:ph type="dt" sz="half" idx="10"/>
          </p:nvPr>
        </p:nvSpPr>
        <p:spPr>
          <a:xfrm>
            <a:off x="6248400" y="6248400"/>
            <a:ext cx="2667000" cy="365125"/>
          </a:xfrm>
        </p:spPr>
        <p:txBody>
          <a:bodyPr rtlCol="0"/>
          <a:lstStyle/>
          <a:p>
            <a:fld id="{D62CB763-76AE-4FF6-8E51-AD162DEF89D0}" type="datetimeFigureOut">
              <a:rPr lang="el-GR" smtClean="0"/>
              <a:t>22/7/2022</a:t>
            </a:fld>
            <a:endParaRPr lang="el-GR"/>
          </a:p>
        </p:txBody>
      </p:sp>
      <p:sp>
        <p:nvSpPr>
          <p:cNvPr id="13" name="Θέση αριθμού διαφάνειας 12"/>
          <p:cNvSpPr>
            <a:spLocks noGrp="1"/>
          </p:cNvSpPr>
          <p:nvPr>
            <p:ph type="sldNum" sz="quarter" idx="11"/>
          </p:nvPr>
        </p:nvSpPr>
        <p:spPr>
          <a:xfrm>
            <a:off x="0" y="4667249"/>
            <a:ext cx="1447800" cy="663578"/>
          </a:xfrm>
        </p:spPr>
        <p:txBody>
          <a:bodyPr rtlCol="0"/>
          <a:lstStyle>
            <a:lvl1pPr>
              <a:defRPr sz="2800"/>
            </a:lvl1pPr>
          </a:lstStyle>
          <a:p>
            <a:fld id="{5F3D9269-B48F-4B8A-B517-B7FE8431459B}" type="slidenum">
              <a:rPr lang="el-GR" smtClean="0"/>
              <a:t>‹#›</a:t>
            </a:fld>
            <a:endParaRPr lang="el-GR"/>
          </a:p>
        </p:txBody>
      </p:sp>
      <p:sp>
        <p:nvSpPr>
          <p:cNvPr id="14" name="Θέση υποσέλιδου 13"/>
          <p:cNvSpPr>
            <a:spLocks noGrp="1"/>
          </p:cNvSpPr>
          <p:nvPr>
            <p:ph type="ftr" sz="quarter" idx="12"/>
          </p:nvPr>
        </p:nvSpPr>
        <p:spPr>
          <a:xfrm>
            <a:off x="1600200" y="6248206"/>
            <a:ext cx="4572000" cy="365125"/>
          </a:xfrm>
        </p:spPr>
        <p:txBody>
          <a:bodyPr rtlCol="0"/>
          <a:lstStyle/>
          <a:p>
            <a:endParaRPr lang="el-GR"/>
          </a:p>
        </p:txBody>
      </p:sp>
      <p:sp>
        <p:nvSpPr>
          <p:cNvPr id="3" name="Θέση εικόνας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609600" y="228600"/>
            <a:ext cx="8153400" cy="990600"/>
          </a:xfrm>
          <a:prstGeom prst="rect">
            <a:avLst/>
          </a:prstGeom>
        </p:spPr>
        <p:txBody>
          <a:bodyPr vert="horz" anchor="ctr">
            <a:normAutofit/>
          </a:bodyPr>
          <a:lstStyle/>
          <a:p>
            <a:r>
              <a:rPr kumimoji="0" lang="el-GR"/>
              <a:t>Στυλ κύριου τίτλου</a:t>
            </a:r>
            <a:endParaRPr kumimoji="0" lang="en-US"/>
          </a:p>
        </p:txBody>
      </p:sp>
      <p:sp>
        <p:nvSpPr>
          <p:cNvPr id="13" name="Θέση κειμένου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Θέση ημερομηνίας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62CB763-76AE-4FF6-8E51-AD162DEF89D0}" type="datetimeFigureOut">
              <a:rPr lang="el-GR" smtClean="0"/>
              <a:t>22/7/2022</a:t>
            </a:fld>
            <a:endParaRPr lang="el-GR"/>
          </a:p>
        </p:txBody>
      </p:sp>
      <p:sp>
        <p:nvSpPr>
          <p:cNvPr id="3" name="Θέση υποσέλιδου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Ορθογώνιο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Θέση αριθμού διαφάνειας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F3D9269-B48F-4B8A-B517-B7FE8431459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10883" y="188640"/>
            <a:ext cx="8481597" cy="648072"/>
          </a:xfrm>
        </p:spPr>
        <p:txBody>
          <a:bodyPr>
            <a:noAutofit/>
          </a:bodyPr>
          <a:lstStyle/>
          <a:p>
            <a:r>
              <a:rPr lang="el-GR" sz="2400" dirty="0">
                <a:latin typeface="Times New Roman" panose="02020603050405020304" pitchFamily="18" charset="0"/>
                <a:cs typeface="Times New Roman" panose="02020603050405020304" pitchFamily="18" charset="0"/>
              </a:rPr>
              <a:t>ΠΡΟΤΥΠΟ ΓΥΜΝΑΣΙΟ ΕΥΑΓΓΕΛΙΚΗΣ ΣΧΟΛΗΣ ΣΜΥΡΝΗΣ</a:t>
            </a:r>
          </a:p>
        </p:txBody>
      </p:sp>
      <p:sp>
        <p:nvSpPr>
          <p:cNvPr id="3" name="Υπότιτλος 2"/>
          <p:cNvSpPr>
            <a:spLocks noGrp="1"/>
          </p:cNvSpPr>
          <p:nvPr>
            <p:ph type="subTitle" idx="1"/>
          </p:nvPr>
        </p:nvSpPr>
        <p:spPr>
          <a:xfrm>
            <a:off x="1259632" y="1196752"/>
            <a:ext cx="6400800" cy="3937992"/>
          </a:xfrm>
        </p:spPr>
        <p:txBody>
          <a:bodyPr>
            <a:normAutofit/>
          </a:bodyPr>
          <a:lstStyle/>
          <a:p>
            <a:pPr algn="ctr"/>
            <a:r>
              <a:rPr lang="el-GR" sz="2400" dirty="0">
                <a:solidFill>
                  <a:schemeClr val="tx1"/>
                </a:solidFill>
                <a:latin typeface="Times New Roman" panose="02020603050405020304" pitchFamily="18" charset="0"/>
                <a:cs typeface="Times New Roman" panose="02020603050405020304" pitchFamily="18" charset="0"/>
              </a:rPr>
              <a:t>Μαθήτρια: Παρθένιου Δέσποινα</a:t>
            </a:r>
          </a:p>
          <a:p>
            <a:pPr algn="ctr"/>
            <a:r>
              <a:rPr lang="el-GR" sz="2400" dirty="0">
                <a:solidFill>
                  <a:schemeClr val="tx1"/>
                </a:solidFill>
                <a:latin typeface="Times New Roman" panose="02020603050405020304" pitchFamily="18" charset="0"/>
                <a:cs typeface="Times New Roman" panose="02020603050405020304" pitchFamily="18" charset="0"/>
              </a:rPr>
              <a:t>Υπ. Καθηγήτρια: Γκόνου Ε.</a:t>
            </a:r>
          </a:p>
          <a:p>
            <a:pPr algn="ctr"/>
            <a:r>
              <a:rPr lang="el-GR" sz="2400" dirty="0">
                <a:solidFill>
                  <a:schemeClr val="tx1"/>
                </a:solidFill>
                <a:latin typeface="Times New Roman" panose="02020603050405020304" pitchFamily="18" charset="0"/>
                <a:cs typeface="Times New Roman" panose="02020603050405020304" pitchFamily="18" charset="0"/>
              </a:rPr>
              <a:t>Τμήμα: Γ3</a:t>
            </a:r>
          </a:p>
          <a:p>
            <a:pPr algn="ctr"/>
            <a:r>
              <a:rPr lang="el-GR" sz="2400" dirty="0">
                <a:solidFill>
                  <a:schemeClr val="tx1"/>
                </a:solidFill>
                <a:latin typeface="Times New Roman" panose="02020603050405020304" pitchFamily="18" charset="0"/>
                <a:cs typeface="Times New Roman" panose="02020603050405020304" pitchFamily="18" charset="0"/>
              </a:rPr>
              <a:t>Ημερομηνία: 10/01/2022</a:t>
            </a:r>
          </a:p>
          <a:p>
            <a:pPr algn="ctr"/>
            <a:r>
              <a:rPr lang="el-GR" sz="2400" dirty="0">
                <a:solidFill>
                  <a:schemeClr val="tx1"/>
                </a:solidFill>
                <a:latin typeface="Times New Roman" panose="02020603050405020304" pitchFamily="18" charset="0"/>
                <a:cs typeface="Times New Roman" panose="02020603050405020304" pitchFamily="18" charset="0"/>
              </a:rPr>
              <a:t>Θέμα: Βιβλιοπαρουσίαση </a:t>
            </a:r>
          </a:p>
          <a:p>
            <a:pPr algn="l"/>
            <a:endParaRPr lang="el-G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7105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solidFill>
                  <a:schemeClr val="tx1"/>
                </a:solidFill>
                <a:latin typeface="Times New Roman" panose="02020603050405020304" pitchFamily="18" charset="0"/>
                <a:cs typeface="Times New Roman" panose="02020603050405020304" pitchFamily="18" charset="0"/>
              </a:rPr>
              <a:t>Το βιβλίο</a:t>
            </a:r>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683568" y="1700808"/>
            <a:ext cx="2808312" cy="4528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995936" y="1844824"/>
            <a:ext cx="3888432" cy="830997"/>
          </a:xfrm>
          <a:prstGeom prst="rect">
            <a:avLst/>
          </a:prstGeom>
          <a:noFill/>
        </p:spPr>
        <p:txBody>
          <a:bodyPr wrap="square" rtlCol="0">
            <a:spAutoFit/>
          </a:bodyPr>
          <a:lstStyle/>
          <a:p>
            <a:r>
              <a:rPr lang="el-GR" sz="2400" dirty="0">
                <a:latin typeface="Times New Roman" panose="02020603050405020304" pitchFamily="18" charset="0"/>
                <a:cs typeface="Times New Roman" panose="02020603050405020304" pitchFamily="18" charset="0"/>
              </a:rPr>
              <a:t>Πρώτη έκδοση: 2008</a:t>
            </a:r>
          </a:p>
          <a:p>
            <a:r>
              <a:rPr lang="el-GR" sz="2400" dirty="0">
                <a:latin typeface="Times New Roman" panose="02020603050405020304" pitchFamily="18" charset="0"/>
                <a:cs typeface="Times New Roman" panose="02020603050405020304" pitchFamily="18" charset="0"/>
              </a:rPr>
              <a:t>Τελευταία ανατύπωση: 2010</a:t>
            </a:r>
          </a:p>
        </p:txBody>
      </p:sp>
    </p:spTree>
    <p:extLst>
      <p:ext uri="{BB962C8B-B14F-4D97-AF65-F5344CB8AC3E}">
        <p14:creationId xmlns:p14="http://schemas.microsoft.com/office/powerpoint/2010/main" val="895137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solidFill>
                  <a:schemeClr val="tx1"/>
                </a:solidFill>
                <a:latin typeface="Times New Roman" panose="02020603050405020304" pitchFamily="18" charset="0"/>
                <a:cs typeface="Times New Roman" panose="02020603050405020304" pitchFamily="18" charset="0"/>
              </a:rPr>
              <a:t>Ο συγγραφέας</a:t>
            </a:r>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467544" y="1772816"/>
            <a:ext cx="2232248"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987824" y="1628800"/>
            <a:ext cx="6048672" cy="3046988"/>
          </a:xfrm>
          <a:prstGeom prst="rect">
            <a:avLst/>
          </a:prstGeom>
          <a:noFill/>
        </p:spPr>
        <p:txBody>
          <a:bodyPr wrap="square" rtlCol="0">
            <a:spAutoFit/>
          </a:bodyPr>
          <a:lstStyle/>
          <a:p>
            <a:r>
              <a:rPr lang="el-GR" sz="2400" dirty="0">
                <a:latin typeface="Times New Roman" panose="02020603050405020304" pitchFamily="18" charset="0"/>
                <a:cs typeface="Times New Roman" panose="02020603050405020304" pitchFamily="18" charset="0"/>
              </a:rPr>
              <a:t>Γεννήθηκε το 1957 στα Ιωάννινα. Πρωτοεμφανίστηκε το 2004 με το λαογραφικό βιβλίο </a:t>
            </a:r>
            <a:r>
              <a:rPr lang="el-GR" sz="2400" i="1" dirty="0">
                <a:latin typeface="Times New Roman" panose="02020603050405020304" pitchFamily="18" charset="0"/>
                <a:cs typeface="Times New Roman" panose="02020603050405020304" pitchFamily="18" charset="0"/>
              </a:rPr>
              <a:t>Ο ηπειρώτικος γάμος. </a:t>
            </a:r>
            <a:r>
              <a:rPr lang="el-GR" sz="2400" dirty="0">
                <a:latin typeface="Times New Roman" panose="02020603050405020304" pitchFamily="18" charset="0"/>
                <a:cs typeface="Times New Roman" panose="02020603050405020304" pitchFamily="18" charset="0"/>
              </a:rPr>
              <a:t>Το πρώτο του ιστορικό μυθιστόρημα είναι το </a:t>
            </a:r>
            <a:r>
              <a:rPr lang="el-GR" sz="2400" i="1" dirty="0">
                <a:latin typeface="Times New Roman" panose="02020603050405020304" pitchFamily="18" charset="0"/>
                <a:cs typeface="Times New Roman" panose="02020603050405020304" pitchFamily="18" charset="0"/>
              </a:rPr>
              <a:t>Μη ρωτάς γιατί</a:t>
            </a:r>
            <a:r>
              <a:rPr lang="el-GR" sz="2400" dirty="0">
                <a:latin typeface="Times New Roman" panose="02020603050405020304" pitchFamily="18" charset="0"/>
                <a:cs typeface="Times New Roman" panose="02020603050405020304" pitchFamily="18" charset="0"/>
              </a:rPr>
              <a:t> που εκδόθηκε το 2006. Το 2008 εξέδωσε το </a:t>
            </a:r>
            <a:r>
              <a:rPr lang="el-GR" sz="2400" i="1" dirty="0">
                <a:latin typeface="Times New Roman" panose="02020603050405020304" pitchFamily="18" charset="0"/>
                <a:cs typeface="Times New Roman" panose="02020603050405020304" pitchFamily="18" charset="0"/>
              </a:rPr>
              <a:t>Σμύρνη, συγγνώμη. </a:t>
            </a:r>
            <a:r>
              <a:rPr lang="el-GR" sz="2400" dirty="0">
                <a:latin typeface="Times New Roman" panose="02020603050405020304" pitchFamily="18" charset="0"/>
                <a:cs typeface="Times New Roman" panose="02020603050405020304" pitchFamily="18" charset="0"/>
              </a:rPr>
              <a:t>Από τότε έχει γράψει και εκδώσει έξι ακόμη βιβλία, με το τελευταίο να εκδίδεται το 2021.</a:t>
            </a:r>
          </a:p>
        </p:txBody>
      </p:sp>
    </p:spTree>
    <p:extLst>
      <p:ext uri="{BB962C8B-B14F-4D97-AF65-F5344CB8AC3E}">
        <p14:creationId xmlns:p14="http://schemas.microsoft.com/office/powerpoint/2010/main" val="1476720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000" dirty="0">
                <a:solidFill>
                  <a:schemeClr val="tx1"/>
                </a:solidFill>
                <a:latin typeface="Times New Roman" panose="02020603050405020304" pitchFamily="18" charset="0"/>
                <a:cs typeface="Times New Roman" panose="02020603050405020304" pitchFamily="18" charset="0"/>
              </a:rPr>
              <a:t>Ένα αξιοσημείωτο απόσπασμα του βιβλίου…</a:t>
            </a:r>
          </a:p>
        </p:txBody>
      </p:sp>
      <p:sp>
        <p:nvSpPr>
          <p:cNvPr id="3" name="Θέση περιεχομένου 2"/>
          <p:cNvSpPr>
            <a:spLocks noGrp="1"/>
          </p:cNvSpPr>
          <p:nvPr>
            <p:ph sz="quarter" idx="1"/>
          </p:nvPr>
        </p:nvSpPr>
        <p:spPr/>
        <p:txBody>
          <a:bodyPr>
            <a:normAutofit fontScale="92500" lnSpcReduction="20000"/>
          </a:bodyPr>
          <a:lstStyle/>
          <a:p>
            <a:pPr marL="0" indent="0">
              <a:buNone/>
            </a:pPr>
            <a:r>
              <a:rPr lang="el-GR" dirty="0">
                <a:latin typeface="Times New Roman" panose="02020603050405020304" pitchFamily="18" charset="0"/>
                <a:cs typeface="Times New Roman" panose="02020603050405020304" pitchFamily="18" charset="0"/>
              </a:rPr>
              <a:t>(Λόγια του Βησσαρίωνα απευθυνόμενος στον εγγονό του, Βησσαρίωνα)</a:t>
            </a:r>
          </a:p>
          <a:p>
            <a:pPr marL="0" indent="0">
              <a:buNone/>
            </a:pPr>
            <a:endParaRPr lang="el-GR" dirty="0">
              <a:latin typeface="Times New Roman" panose="02020603050405020304" pitchFamily="18" charset="0"/>
              <a:cs typeface="Times New Roman" panose="02020603050405020304" pitchFamily="18" charset="0"/>
            </a:endParaRPr>
          </a:p>
          <a:p>
            <a:pPr marL="0" indent="0">
              <a:buNone/>
            </a:pPr>
            <a:r>
              <a:rPr lang="el-GR" dirty="0">
                <a:latin typeface="Times New Roman" panose="02020603050405020304" pitchFamily="18" charset="0"/>
                <a:cs typeface="Times New Roman" panose="02020603050405020304" pitchFamily="18" charset="0"/>
              </a:rPr>
              <a:t>Δεν θα σου κρύψω, όμως, ότι μια μόνο σκέψη με βασανίζει τώρα πια. Με βασανίζει η αγωνία της λήθης. Προσωπικά, η λήθη που κερνάει ο χρόνος δεν με μεθάει. Όμως εκείνο που θέλω να σου πω, γιόκα μου, είναι ότι εσύ και όλες οι γενιές που θα’ ρθουν δεν πρέπει να ξεχάσετε τι είχαμε, τι χάσαμε και, κυρίως, γιατί το χάσαμε. Αυτό το αφήνω σαν παρακαταθήκη σ’ εσένα, στους Μικρασιάτες και σε όλους τους Έλληνες. Να μην ξεχάσουμε!</a:t>
            </a:r>
          </a:p>
        </p:txBody>
      </p:sp>
    </p:spTree>
    <p:extLst>
      <p:ext uri="{BB962C8B-B14F-4D97-AF65-F5344CB8AC3E}">
        <p14:creationId xmlns:p14="http://schemas.microsoft.com/office/powerpoint/2010/main" val="234208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19672" y="2852936"/>
            <a:ext cx="5544616" cy="990600"/>
          </a:xfrm>
        </p:spPr>
        <p:txBody>
          <a:bodyPr>
            <a:normAutofit/>
          </a:bodyPr>
          <a:lstStyle/>
          <a:p>
            <a:r>
              <a:rPr lang="el-GR" sz="4800" dirty="0">
                <a:solidFill>
                  <a:schemeClr val="tx1"/>
                </a:solidFill>
                <a:latin typeface="Times New Roman" panose="02020603050405020304" pitchFamily="18" charset="0"/>
                <a:cs typeface="Times New Roman" panose="02020603050405020304" pitchFamily="18" charset="0"/>
              </a:rPr>
              <a:t>Σας ευχαριστώ πολύ!</a:t>
            </a:r>
          </a:p>
        </p:txBody>
      </p:sp>
    </p:spTree>
    <p:extLst>
      <p:ext uri="{BB962C8B-B14F-4D97-AF65-F5344CB8AC3E}">
        <p14:creationId xmlns:p14="http://schemas.microsoft.com/office/powerpoint/2010/main" val="220297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153400" cy="990600"/>
          </a:xfrm>
        </p:spPr>
        <p:txBody>
          <a:bodyPr>
            <a:normAutofit fontScale="90000"/>
          </a:bodyPr>
          <a:lstStyle/>
          <a:p>
            <a:pPr algn="ctr"/>
            <a:r>
              <a:rPr lang="el-GR" sz="3600" b="1" dirty="0">
                <a:latin typeface="Times New Roman" panose="02020603050405020304" pitchFamily="18" charset="0"/>
                <a:cs typeface="Times New Roman" panose="02020603050405020304" pitchFamily="18" charset="0"/>
              </a:rPr>
              <a:t>Σμύρνη, συγγνώμη – Θεόδωρος Ι. Δεύτος</a:t>
            </a:r>
          </a:p>
        </p:txBody>
      </p:sp>
      <p:sp>
        <p:nvSpPr>
          <p:cNvPr id="3" name="Θέση περιεχομένου 2"/>
          <p:cNvSpPr>
            <a:spLocks noGrp="1"/>
          </p:cNvSpPr>
          <p:nvPr>
            <p:ph sz="quarter" idx="1"/>
          </p:nvPr>
        </p:nvSpPr>
        <p:spPr>
          <a:xfrm>
            <a:off x="395536" y="1556792"/>
            <a:ext cx="8370512" cy="4539208"/>
          </a:xfrm>
        </p:spPr>
        <p:txBody>
          <a:bodyPr>
            <a:normAutofit fontScale="92500"/>
          </a:bodyPr>
          <a:lstStyle/>
          <a:p>
            <a:pPr marL="0" indent="0" algn="ctr">
              <a:buNone/>
            </a:pPr>
            <a:r>
              <a:rPr lang="el-GR" sz="2400" dirty="0">
                <a:latin typeface="Times New Roman" panose="02020603050405020304" pitchFamily="18" charset="0"/>
                <a:cs typeface="Times New Roman" panose="02020603050405020304" pitchFamily="18" charset="0"/>
              </a:rPr>
              <a:t> Από τη μαγευτική Σμύρνη και το Κορδελιό έως την προσφυγική συνοικία στην Κοκκινιά. Από τα τέλη του 19</a:t>
            </a:r>
            <a:r>
              <a:rPr lang="el-GR" sz="2400" baseline="30000" dirty="0">
                <a:latin typeface="Times New Roman" panose="02020603050405020304" pitchFamily="18" charset="0"/>
                <a:cs typeface="Times New Roman" panose="02020603050405020304" pitchFamily="18" charset="0"/>
              </a:rPr>
              <a:t>ου</a:t>
            </a:r>
            <a:r>
              <a:rPr lang="el-GR" sz="2400" dirty="0">
                <a:latin typeface="Times New Roman" panose="02020603050405020304" pitchFamily="18" charset="0"/>
                <a:cs typeface="Times New Roman" panose="02020603050405020304" pitchFamily="18" charset="0"/>
              </a:rPr>
              <a:t> αιώνα, στη Μικρασιατική καταστροφή και στη ζωή μετά από αυτή. Ένα ταξίδι στις ζωές διάφορων ανθρώπων. Οικογένειες που σμίγουν και διαλύονται. Όλα ξεκίνησαν από τα δύο αδέρφια Πέτρο και Ευτέρπη. Ο πρώτος ερωτευμένος και προσκολλημένος στη θάλασσα, ενώ η αδελφή του αναζητά τη ζωή που ονειρεύεται στη Σμύρνη. Στο πέρας των χρόνων δημιουργούνται οικογένειες, φιλίες και αρκετά ισχυροί δεσμοί. Όνειρα και σχέδια για το μέλλον οργανώνονται, όμως οι βάρβαροι έχουν κι αυτοί σχέδια. Σχέδια απάνθρωπα, που θα επηρεάσουν ριζικά τις ζωές τους, αλλά και χιλιάδων άλλων Ελλήνων της Μικρασίας. Ένα μυθιστόρημα για το μεγαλύτερο πλήγμα του Νεότερου Ελληνισμού. Ένα συγγνώμη στη Σμύρνη και τους ανθρώπους της.</a:t>
            </a:r>
          </a:p>
        </p:txBody>
      </p:sp>
    </p:spTree>
    <p:extLst>
      <p:ext uri="{BB962C8B-B14F-4D97-AF65-F5344CB8AC3E}">
        <p14:creationId xmlns:p14="http://schemas.microsoft.com/office/powerpoint/2010/main" val="63471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73594" y="2780928"/>
            <a:ext cx="8153400" cy="990600"/>
          </a:xfrm>
        </p:spPr>
        <p:txBody>
          <a:bodyPr/>
          <a:lstStyle/>
          <a:p>
            <a:pPr algn="ctr"/>
            <a:r>
              <a:rPr lang="el-GR" dirty="0">
                <a:solidFill>
                  <a:schemeClr val="tx1"/>
                </a:solidFill>
                <a:latin typeface="Times New Roman" panose="02020603050405020304" pitchFamily="18" charset="0"/>
                <a:cs typeface="Times New Roman" panose="02020603050405020304" pitchFamily="18" charset="0"/>
              </a:rPr>
              <a:t>Οι Χαρακτήρες</a:t>
            </a:r>
          </a:p>
        </p:txBody>
      </p:sp>
    </p:spTree>
    <p:extLst>
      <p:ext uri="{BB962C8B-B14F-4D97-AF65-F5344CB8AC3E}">
        <p14:creationId xmlns:p14="http://schemas.microsoft.com/office/powerpoint/2010/main" val="290728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395536" y="1628800"/>
            <a:ext cx="8153400" cy="4495800"/>
          </a:xfrm>
        </p:spPr>
        <p:txBody>
          <a:bodyPr>
            <a:normAutofit lnSpcReduction="10000"/>
          </a:bodyPr>
          <a:lstStyle/>
          <a:p>
            <a:r>
              <a:rPr lang="el-GR" dirty="0">
                <a:latin typeface="Times New Roman" panose="02020603050405020304" pitchFamily="18" charset="0"/>
                <a:cs typeface="Times New Roman" panose="02020603050405020304" pitchFamily="18" charset="0"/>
              </a:rPr>
              <a:t>Πέτρος Νικολαΐδης: Είναι ευγενικός και πρόθυμος. Από όταν ήταν μικρός του άρεσε η θάλασσα. Είναι επαγγελματίας ψαράς. Άντρας της Μυρσίνης.</a:t>
            </a:r>
          </a:p>
          <a:p>
            <a:pPr marL="0" indent="0">
              <a:buNone/>
            </a:pPr>
            <a:endParaRPr lang="el-GR" dirty="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Μυρσίνη Νικολαΐδη: Γυναίκα του Πέτρου. Ευγενική, πρόσχαρη και ταπεινή.</a:t>
            </a:r>
          </a:p>
          <a:p>
            <a:pPr marL="0" indent="0">
              <a:buNone/>
            </a:pPr>
            <a:endParaRPr lang="el-GR" dirty="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Μίλτος: Παιδικός φίλος του Πέτρου. Ακολούθησε τα χνάρια του φίλου του και προσκόλλησε και αυτός στη θάλασσα.</a:t>
            </a:r>
          </a:p>
        </p:txBody>
      </p:sp>
      <p:sp>
        <p:nvSpPr>
          <p:cNvPr id="4" name="TextBox 3"/>
          <p:cNvSpPr txBox="1"/>
          <p:nvPr/>
        </p:nvSpPr>
        <p:spPr>
          <a:xfrm>
            <a:off x="2915816" y="260648"/>
            <a:ext cx="2952328" cy="707886"/>
          </a:xfrm>
          <a:prstGeom prst="rect">
            <a:avLst/>
          </a:prstGeom>
          <a:noFill/>
        </p:spPr>
        <p:txBody>
          <a:bodyPr wrap="square" rtlCol="0">
            <a:spAutoFit/>
          </a:bodyPr>
          <a:lstStyle/>
          <a:p>
            <a:r>
              <a:rPr lang="el-GR" sz="4000" dirty="0">
                <a:latin typeface="Times New Roman" panose="02020603050405020304" pitchFamily="18" charset="0"/>
                <a:cs typeface="Times New Roman" panose="02020603050405020304" pitchFamily="18" charset="0"/>
              </a:rPr>
              <a:t>Χαρακτήρες</a:t>
            </a:r>
          </a:p>
        </p:txBody>
      </p:sp>
    </p:spTree>
    <p:extLst>
      <p:ext uri="{BB962C8B-B14F-4D97-AF65-F5344CB8AC3E}">
        <p14:creationId xmlns:p14="http://schemas.microsoft.com/office/powerpoint/2010/main" val="2014229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03848" y="188640"/>
            <a:ext cx="3095256" cy="990600"/>
          </a:xfrm>
        </p:spPr>
        <p:txBody>
          <a:bodyPr>
            <a:normAutofit/>
          </a:bodyPr>
          <a:lstStyle/>
          <a:p>
            <a:r>
              <a:rPr lang="el-GR" sz="4000" dirty="0">
                <a:solidFill>
                  <a:schemeClr val="tx1"/>
                </a:solidFill>
                <a:latin typeface="Times New Roman" panose="02020603050405020304" pitchFamily="18" charset="0"/>
                <a:cs typeface="Times New Roman" panose="02020603050405020304" pitchFamily="18" charset="0"/>
              </a:rPr>
              <a:t>Χαρακτήρες</a:t>
            </a:r>
            <a:endParaRPr lang="el-GR" sz="3600" dirty="0">
              <a:solidFill>
                <a:schemeClr val="tx1"/>
              </a:solidFill>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sz="quarter" idx="1"/>
          </p:nvPr>
        </p:nvSpPr>
        <p:spPr/>
        <p:txBody>
          <a:bodyPr/>
          <a:lstStyle/>
          <a:p>
            <a:r>
              <a:rPr lang="el-GR" dirty="0">
                <a:latin typeface="Times New Roman" panose="02020603050405020304" pitchFamily="18" charset="0"/>
                <a:cs typeface="Times New Roman" panose="02020603050405020304" pitchFamily="18" charset="0"/>
              </a:rPr>
              <a:t>Ευτέρπη: Εξαιρετική ράφτρα. Αδερφή του Πέτρου και γυναίκα του Σέργιου. Πέθανε αφότου ποδοπατήθηκε από το πλήθος στην προσπάθειά της να σωθεί.</a:t>
            </a:r>
          </a:p>
          <a:p>
            <a:r>
              <a:rPr lang="el-GR" dirty="0">
                <a:latin typeface="Times New Roman" panose="02020603050405020304" pitchFamily="18" charset="0"/>
                <a:cs typeface="Times New Roman" panose="02020603050405020304" pitchFamily="18" charset="0"/>
              </a:rPr>
              <a:t>Σέργιος: Αφεντικό και σύζυγος της Ευτέρπης. Είχε αναλάβει την οργάνωση των </a:t>
            </a:r>
            <a:r>
              <a:rPr lang="el-GR" dirty="0" err="1">
                <a:latin typeface="Times New Roman" panose="02020603050405020304" pitchFamily="18" charset="0"/>
                <a:cs typeface="Times New Roman" panose="02020603050405020304" pitchFamily="18" charset="0"/>
              </a:rPr>
              <a:t>Αρμεναίων</a:t>
            </a:r>
            <a:r>
              <a:rPr lang="el-GR" dirty="0">
                <a:latin typeface="Times New Roman" panose="02020603050405020304" pitchFamily="18" charset="0"/>
                <a:cs typeface="Times New Roman" panose="02020603050405020304" pitchFamily="18" charset="0"/>
              </a:rPr>
              <a:t>, όμως μια μέρα έφυγε και δεν γύρισε σπίτι. Δεν μαθεύτηκε ποτέ τι απέγινε.</a:t>
            </a:r>
          </a:p>
          <a:p>
            <a:pPr marL="0" indent="0">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7347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03848" y="188640"/>
            <a:ext cx="2951240" cy="990600"/>
          </a:xfrm>
        </p:spPr>
        <p:txBody>
          <a:bodyPr>
            <a:normAutofit/>
          </a:bodyPr>
          <a:lstStyle/>
          <a:p>
            <a:r>
              <a:rPr lang="el-GR" sz="4000" dirty="0">
                <a:solidFill>
                  <a:schemeClr val="tx1"/>
                </a:solidFill>
                <a:latin typeface="Times New Roman" panose="02020603050405020304" pitchFamily="18" charset="0"/>
                <a:cs typeface="Times New Roman" panose="02020603050405020304" pitchFamily="18" charset="0"/>
              </a:rPr>
              <a:t>Χαρακτήρες</a:t>
            </a:r>
          </a:p>
        </p:txBody>
      </p:sp>
      <p:sp>
        <p:nvSpPr>
          <p:cNvPr id="3" name="Θέση περιεχομένου 2"/>
          <p:cNvSpPr>
            <a:spLocks noGrp="1"/>
          </p:cNvSpPr>
          <p:nvPr>
            <p:ph sz="quarter" idx="1"/>
          </p:nvPr>
        </p:nvSpPr>
        <p:spPr/>
        <p:txBody>
          <a:bodyPr>
            <a:normAutofit fontScale="92500" lnSpcReduction="10000"/>
          </a:bodyPr>
          <a:lstStyle/>
          <a:p>
            <a:r>
              <a:rPr lang="el-GR" dirty="0">
                <a:latin typeface="Times New Roman" panose="02020603050405020304" pitchFamily="18" charset="0"/>
                <a:cs typeface="Times New Roman" panose="02020603050405020304" pitchFamily="18" charset="0"/>
              </a:rPr>
              <a:t>Ευθύμιος: Πρωτότοκος γιος Πέτρου και Μυρσίνης. Υπέστη απάνθρωπη σωματική βία. Αγαπημένη του η </a:t>
            </a:r>
            <a:r>
              <a:rPr lang="el-GR" dirty="0" err="1">
                <a:latin typeface="Times New Roman" panose="02020603050405020304" pitchFamily="18" charset="0"/>
                <a:cs typeface="Times New Roman" panose="02020603050405020304" pitchFamily="18" charset="0"/>
              </a:rPr>
              <a:t>Αϊσμέ</a:t>
            </a:r>
            <a:r>
              <a:rPr lang="el-GR" dirty="0">
                <a:latin typeface="Times New Roman" panose="02020603050405020304" pitchFamily="18" charset="0"/>
                <a:cs typeface="Times New Roman" panose="02020603050405020304" pitchFamily="18" charset="0"/>
              </a:rPr>
              <a:t>, μία υπάλληλος στην επιχείρηση του Σέργιου. Μαζί της έχει, μάλλον, ένα παιδί. Μετά που έφυγε από τη Σμύρνη δεν είχε νέα της. Ούτε όταν γύρισε να την βρει.</a:t>
            </a:r>
          </a:p>
          <a:p>
            <a:r>
              <a:rPr lang="el-GR" dirty="0">
                <a:latin typeface="Times New Roman" panose="02020603050405020304" pitchFamily="18" charset="0"/>
                <a:cs typeface="Times New Roman" panose="02020603050405020304" pitchFamily="18" charset="0"/>
              </a:rPr>
              <a:t>Ιάσονας: Δεύτερος γιος του Πέτρου και της Μυρσίνης. Πήγε στον ελληνικό στρατό ως εθελοντής. Στην προσπάθειά του να φύγει τραυματίστηκε και έχασε την μνήμη του. Θεωρούταν νεκρός ωσότου η μνήμη του επανήλθε και γύρισε στην οικογένειά του.</a:t>
            </a:r>
          </a:p>
        </p:txBody>
      </p:sp>
    </p:spTree>
    <p:extLst>
      <p:ext uri="{BB962C8B-B14F-4D97-AF65-F5344CB8AC3E}">
        <p14:creationId xmlns:p14="http://schemas.microsoft.com/office/powerpoint/2010/main" val="2760680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3131840" y="188640"/>
            <a:ext cx="2951240" cy="990600"/>
          </a:xfrm>
        </p:spPr>
        <p:txBody>
          <a:bodyPr>
            <a:normAutofit/>
          </a:bodyPr>
          <a:lstStyle/>
          <a:p>
            <a:r>
              <a:rPr lang="el-GR" sz="4000" dirty="0">
                <a:solidFill>
                  <a:schemeClr val="tx1"/>
                </a:solidFill>
                <a:latin typeface="Times New Roman" panose="02020603050405020304" pitchFamily="18" charset="0"/>
                <a:cs typeface="Times New Roman" panose="02020603050405020304" pitchFamily="18" charset="0"/>
              </a:rPr>
              <a:t>Χαρακτήρες</a:t>
            </a:r>
          </a:p>
        </p:txBody>
      </p:sp>
      <p:sp>
        <p:nvSpPr>
          <p:cNvPr id="3" name="Θέση περιεχομένου 2"/>
          <p:cNvSpPr>
            <a:spLocks noGrp="1"/>
          </p:cNvSpPr>
          <p:nvPr>
            <p:ph sz="quarter" idx="1"/>
          </p:nvPr>
        </p:nvSpPr>
        <p:spPr/>
        <p:txBody>
          <a:bodyPr/>
          <a:lstStyle/>
          <a:p>
            <a:r>
              <a:rPr lang="el-GR" dirty="0">
                <a:latin typeface="Times New Roman" panose="02020603050405020304" pitchFamily="18" charset="0"/>
                <a:cs typeface="Times New Roman" panose="02020603050405020304" pitchFamily="18" charset="0"/>
              </a:rPr>
              <a:t>Ισμήνη: Τρίτο παιδί Πέτρου και Μυρσίνης. Θετή κόρη Ευτέρπης και Σέργιου. Αριστούχα του Ομηρείου Παρθεναγωγείου Σμύρνης. Παρακολουθούσε μαθήματα οικονομικών και μετά την Καταστροφή πήρε τη θέση του συζύγου της στην Εθνική Τράπεζα.. Γυναίκα Άλκη.</a:t>
            </a:r>
          </a:p>
          <a:p>
            <a:r>
              <a:rPr lang="el-GR" dirty="0">
                <a:latin typeface="Times New Roman" panose="02020603050405020304" pitchFamily="18" charset="0"/>
                <a:cs typeface="Times New Roman" panose="02020603050405020304" pitchFamily="18" charset="0"/>
              </a:rPr>
              <a:t>Ιόλη: Το τελευταίο παιδί του Πέτρου και της Μυρσίνης. Μετά τη Καταστροφή εργάστηκε σε πλεκτοβιομηχανία. Σύζυγος του Μηνά.</a:t>
            </a:r>
          </a:p>
        </p:txBody>
      </p:sp>
    </p:spTree>
    <p:extLst>
      <p:ext uri="{BB962C8B-B14F-4D97-AF65-F5344CB8AC3E}">
        <p14:creationId xmlns:p14="http://schemas.microsoft.com/office/powerpoint/2010/main" val="52540568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03848" y="188640"/>
            <a:ext cx="2807224" cy="990600"/>
          </a:xfrm>
        </p:spPr>
        <p:txBody>
          <a:bodyPr>
            <a:normAutofit/>
          </a:bodyPr>
          <a:lstStyle/>
          <a:p>
            <a:r>
              <a:rPr lang="el-GR" sz="4000" dirty="0">
                <a:solidFill>
                  <a:schemeClr val="tx1"/>
                </a:solidFill>
                <a:latin typeface="Times New Roman" panose="02020603050405020304" pitchFamily="18" charset="0"/>
                <a:cs typeface="Times New Roman" panose="02020603050405020304" pitchFamily="18" charset="0"/>
              </a:rPr>
              <a:t>Χαρακτήρες</a:t>
            </a:r>
          </a:p>
        </p:txBody>
      </p:sp>
      <p:sp>
        <p:nvSpPr>
          <p:cNvPr id="3" name="Θέση περιεχομένου 2"/>
          <p:cNvSpPr>
            <a:spLocks noGrp="1"/>
          </p:cNvSpPr>
          <p:nvPr>
            <p:ph sz="quarter" idx="1"/>
          </p:nvPr>
        </p:nvSpPr>
        <p:spPr/>
        <p:txBody>
          <a:bodyPr>
            <a:normAutofit fontScale="92500"/>
          </a:bodyPr>
          <a:lstStyle/>
          <a:p>
            <a:r>
              <a:rPr lang="el-GR" dirty="0">
                <a:latin typeface="Times New Roman" panose="02020603050405020304" pitchFamily="18" charset="0"/>
                <a:cs typeface="Times New Roman" panose="02020603050405020304" pitchFamily="18" charset="0"/>
              </a:rPr>
              <a:t>Άλκης: Φέρελπις νέος. Υπάλληλος της Εθνικής Τράπεζας. Πέθανε από μία ανίατη ασθένεια στο Μιλάνο.</a:t>
            </a:r>
          </a:p>
          <a:p>
            <a:r>
              <a:rPr lang="el-GR" dirty="0">
                <a:latin typeface="Times New Roman" panose="02020603050405020304" pitchFamily="18" charset="0"/>
                <a:cs typeface="Times New Roman" panose="02020603050405020304" pitchFamily="18" charset="0"/>
              </a:rPr>
              <a:t>Βησσαρίωνας: Πατέρας του Άλκη. Ήταν εξαιρετικός γιατρός και προσέφερε τις υπηρεσίες του κατά τη Καταστροφή σε ένα νοσοκομείο της Σμύρνης μέχρι τέλος. Ύστερα άνοιξε ιατρείο στην Αθήνα, όπου οι πρόσφυγες εξετάζονταν δωρεάν. Πέθανε σε μεγάλη ηλικία, λογικά εξαιτίας υπερβολικής συναισθηματικής φόρτισης αλλά και εξαιτίας κόπωσης.</a:t>
            </a:r>
          </a:p>
        </p:txBody>
      </p:sp>
    </p:spTree>
    <p:extLst>
      <p:ext uri="{BB962C8B-B14F-4D97-AF65-F5344CB8AC3E}">
        <p14:creationId xmlns:p14="http://schemas.microsoft.com/office/powerpoint/2010/main" val="3442089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75856" y="188640"/>
            <a:ext cx="2879232" cy="990600"/>
          </a:xfrm>
        </p:spPr>
        <p:txBody>
          <a:bodyPr>
            <a:normAutofit/>
          </a:bodyPr>
          <a:lstStyle/>
          <a:p>
            <a:r>
              <a:rPr lang="el-GR" sz="4000" dirty="0">
                <a:solidFill>
                  <a:schemeClr val="tx1"/>
                </a:solidFill>
                <a:latin typeface="Times New Roman" panose="02020603050405020304" pitchFamily="18" charset="0"/>
                <a:cs typeface="Times New Roman" panose="02020603050405020304" pitchFamily="18" charset="0"/>
              </a:rPr>
              <a:t>Χαρακτήρες</a:t>
            </a:r>
          </a:p>
        </p:txBody>
      </p:sp>
      <p:sp>
        <p:nvSpPr>
          <p:cNvPr id="3" name="Θέση περιεχομένου 2"/>
          <p:cNvSpPr>
            <a:spLocks noGrp="1"/>
          </p:cNvSpPr>
          <p:nvPr>
            <p:ph sz="quarter" idx="1"/>
          </p:nvPr>
        </p:nvSpPr>
        <p:spPr/>
        <p:txBody>
          <a:bodyPr/>
          <a:lstStyle/>
          <a:p>
            <a:r>
              <a:rPr lang="el-GR" dirty="0">
                <a:latin typeface="Times New Roman" panose="02020603050405020304" pitchFamily="18" charset="0"/>
                <a:cs typeface="Times New Roman" panose="02020603050405020304" pitchFamily="18" charset="0"/>
              </a:rPr>
              <a:t>Μαρίνα: Μητέρα Άλκη και γυναίκα Βησσαρίωνα. Ήταν μαία. Σφαγιάστηκε από τους Τούρκους.</a:t>
            </a:r>
          </a:p>
          <a:p>
            <a:r>
              <a:rPr lang="el-GR" dirty="0">
                <a:latin typeface="Times New Roman" panose="02020603050405020304" pitchFamily="18" charset="0"/>
                <a:cs typeface="Times New Roman" panose="02020603050405020304" pitchFamily="18" charset="0"/>
              </a:rPr>
              <a:t>Βησσαρίωνας: Μοναχογιός της Ισμήνης και του Άλκη.</a:t>
            </a:r>
          </a:p>
        </p:txBody>
      </p:sp>
    </p:spTree>
    <p:extLst>
      <p:ext uri="{BB962C8B-B14F-4D97-AF65-F5344CB8AC3E}">
        <p14:creationId xmlns:p14="http://schemas.microsoft.com/office/powerpoint/2010/main" val="234339598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Φαρμακείο">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Override1.xml><?xml version="1.0" encoding="utf-8"?>
<a:themeOverride xmlns:a="http://schemas.openxmlformats.org/drawingml/2006/main">
  <a:clrScheme name="Φαρμακείο">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182</TotalTime>
  <Words>733</Words>
  <Application>Microsoft Office PowerPoint</Application>
  <PresentationFormat>On-screen Show (4:3)</PresentationFormat>
  <Paragraphs>40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Times New Roman</vt:lpstr>
      <vt:lpstr>Tw Cen MT</vt:lpstr>
      <vt:lpstr>Wingdings</vt:lpstr>
      <vt:lpstr>Wingdings 2</vt:lpstr>
      <vt:lpstr>Διάμεσος</vt:lpstr>
      <vt:lpstr>ΠΡΟΤΥΠΟ ΓΥΜΝΑΣΙΟ ΕΥΑΓΓΕΛΙΚΗΣ ΣΧΟΛΗΣ ΣΜΥΡΝΗΣ</vt:lpstr>
      <vt:lpstr>Σμύρνη, συγγνώμη – Θεόδωρος Ι. Δεύτος</vt:lpstr>
      <vt:lpstr>Οι Χαρακτήρες</vt:lpstr>
      <vt:lpstr>PowerPoint Presentation</vt:lpstr>
      <vt:lpstr>Χαρακτήρες</vt:lpstr>
      <vt:lpstr>Χαρακτήρες</vt:lpstr>
      <vt:lpstr>Χαρακτήρες</vt:lpstr>
      <vt:lpstr>Χαρακτήρες</vt:lpstr>
      <vt:lpstr>Χαρακτήρες</vt:lpstr>
      <vt:lpstr>Το βιβλίο</vt:lpstr>
      <vt:lpstr>Ο συγγραφέας</vt:lpstr>
      <vt:lpstr>Ένα αξιοσημείωτο απόσπασμα του βιβλίου…</vt:lpstr>
      <vt:lpstr>Σας ευχαριστώ πολύ!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ΠΡΟΤΥΠΟ ΓΥΜΝΑΣΙΟ ΕΥΑΓΓΕΛΙΚΗΣ ΣΧΟΛΗΣ ΣΜΥΡΝΗΣ</dc:title>
  <dc:creator>User</dc:creator>
  <cp:lastModifiedBy>Eleni</cp:lastModifiedBy>
  <cp:revision>23</cp:revision>
  <dcterms:created xsi:type="dcterms:W3CDTF">2022-01-10T14:06:06Z</dcterms:created>
  <dcterms:modified xsi:type="dcterms:W3CDTF">2022-07-22T17:38:17Z</dcterms:modified>
</cp:coreProperties>
</file>