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0" r:id="rId4"/>
    <p:sldId id="258" r:id="rId5"/>
    <p:sldId id="268" r:id="rId6"/>
    <p:sldId id="259" r:id="rId7"/>
    <p:sldId id="265" r:id="rId8"/>
    <p:sldId id="267" r:id="rId9"/>
    <p:sldId id="263" r:id="rId10"/>
    <p:sldId id="262" r:id="rId11"/>
    <p:sldId id="264" r:id="rId12"/>
    <p:sldId id="266" r:id="rId13"/>
    <p:sldId id="261" r:id="rId14"/>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bg>
      <p:bgRef idx="1002">
        <a:schemeClr val="bg2"/>
      </p:bgRef>
    </p:bg>
    <p:spTree>
      <p:nvGrpSpPr>
        <p:cNvPr id="1" name=""/>
        <p:cNvGrpSpPr/>
        <p:nvPr/>
      </p:nvGrpSpPr>
      <p:grpSpPr>
        <a:xfrm>
          <a:off x="0" y="0"/>
          <a:ext cx="0" cy="0"/>
          <a:chOff x="0" y="0"/>
          <a:chExt cx="0" cy="0"/>
        </a:xfrm>
      </p:grpSpPr>
      <p:sp>
        <p:nvSpPr>
          <p:cNvPr id="9" name="8 - Τίτλος"/>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l-GR" smtClean="0"/>
              <a:t>Kλικ για επεξεργασία του τίτλου</a:t>
            </a:r>
            <a:endParaRPr kumimoji="0" lang="en-US"/>
          </a:p>
        </p:txBody>
      </p:sp>
      <p:sp>
        <p:nvSpPr>
          <p:cNvPr id="17" name="16 - Υπότιτλος"/>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30" name="29 - Θέση ημερομηνίας"/>
          <p:cNvSpPr>
            <a:spLocks noGrp="1"/>
          </p:cNvSpPr>
          <p:nvPr>
            <p:ph type="dt" sz="half" idx="10"/>
          </p:nvPr>
        </p:nvSpPr>
        <p:spPr/>
        <p:txBody>
          <a:bodyPr/>
          <a:lstStyle/>
          <a:p>
            <a:fld id="{2342CEA3-3058-4D43-AE35-B3DA76CB4003}" type="datetimeFigureOut">
              <a:rPr lang="el-GR" smtClean="0"/>
              <a:pPr/>
              <a:t>29/5/2018</a:t>
            </a:fld>
            <a:endParaRPr lang="el-GR"/>
          </a:p>
        </p:txBody>
      </p:sp>
      <p:sp>
        <p:nvSpPr>
          <p:cNvPr id="19" name="18 - Θέση υποσέλιδου"/>
          <p:cNvSpPr>
            <a:spLocks noGrp="1"/>
          </p:cNvSpPr>
          <p:nvPr>
            <p:ph type="ftr" sz="quarter" idx="11"/>
          </p:nvPr>
        </p:nvSpPr>
        <p:spPr/>
        <p:txBody>
          <a:bodyPr/>
          <a:lstStyle/>
          <a:p>
            <a:endParaRPr lang="el-GR"/>
          </a:p>
        </p:txBody>
      </p:sp>
      <p:sp>
        <p:nvSpPr>
          <p:cNvPr id="27" name="2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29/5/2018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914401"/>
            <a:ext cx="2057400" cy="5211763"/>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914401"/>
            <a:ext cx="6019800" cy="5211763"/>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29/5/2018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29/5/2018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bg>
      <p:bgRef idx="1002">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29/5/2018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229600" cy="1143000"/>
          </a:xfrm>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29/5/2018</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229600" cy="1143000"/>
          </a:xfrm>
        </p:spPr>
        <p:txBody>
          <a:bodyPr tIns="45720" anchor="b"/>
          <a:lstStyle>
            <a:lvl1pPr>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0"/>
          </p:nvPr>
        </p:nvSpPr>
        <p:spPr/>
        <p:txBody>
          <a:bodyPr/>
          <a:lstStyle/>
          <a:p>
            <a:fld id="{2342CEA3-3058-4D43-AE35-B3DA76CB4003}" type="datetimeFigureOut">
              <a:rPr lang="el-GR" smtClean="0"/>
              <a:pPr/>
              <a:t>29/5/2018</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p>
            <a:fld id="{2342CEA3-3058-4D43-AE35-B3DA76CB4003}" type="datetimeFigureOut">
              <a:rPr lang="el-GR" smtClean="0"/>
              <a:pPr/>
              <a:t>29/5/2018</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2342CEA3-3058-4D43-AE35-B3DA76CB4003}" type="datetimeFigureOut">
              <a:rPr lang="el-GR" smtClean="0"/>
              <a:pPr/>
              <a:t>29/5/2018</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29/5/2018</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9" name="8 - Ψαλίδισμα και στρογγύλεμα μίας γωνίας του ορθογωνίου"/>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 Ορθογώνιο τρίγωνο"/>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 Τίτλος"/>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l-GR" smtClean="0"/>
              <a:t>Kλικ για επεξεργασία του τίτλου</a:t>
            </a:r>
            <a:endParaRPr kumimoji="0" lang="en-US"/>
          </a:p>
        </p:txBody>
      </p:sp>
      <p:sp>
        <p:nvSpPr>
          <p:cNvPr id="4" name="3 - Θέση κειμένου"/>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29/5/2018</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a:xfrm>
            <a:off x="8077200" y="6356350"/>
            <a:ext cx="609600" cy="365125"/>
          </a:xfrm>
        </p:spPr>
        <p:txBody>
          <a:bodyPr/>
          <a:lstStyle/>
          <a:p>
            <a:fld id="{D3F1D1C4-C2D9-4231-9FB2-B2D9D97AA41D}" type="slidenum">
              <a:rPr lang="el-GR" smtClean="0"/>
              <a:pPr/>
              <a:t>‹#›</a:t>
            </a:fld>
            <a:endParaRPr lang="el-GR"/>
          </a:p>
        </p:txBody>
      </p:sp>
      <p:sp>
        <p:nvSpPr>
          <p:cNvPr id="3" name="2 - Θέση εικόνας"/>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
        <p:nvSpPr>
          <p:cNvPr id="10" name="9 - Ελεύθερη σχεδίαση"/>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 Ελεύθερη σχεδίαση"/>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 Ελεύθερη σχεδίαση"/>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 Ελεύθερη σχεδίαση"/>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 Θέση τίτλου"/>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l-GR" smtClean="0"/>
              <a:t>Kλικ για επεξεργασία του τίτλου</a:t>
            </a:r>
            <a:endParaRPr kumimoji="0" lang="en-US"/>
          </a:p>
        </p:txBody>
      </p:sp>
      <p:sp>
        <p:nvSpPr>
          <p:cNvPr id="30" name="29 - Θέση κειμένου"/>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0" name="9 - Θέση ημερομηνίας"/>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2342CEA3-3058-4D43-AE35-B3DA76CB4003}" type="datetimeFigureOut">
              <a:rPr lang="el-GR" smtClean="0"/>
              <a:pPr/>
              <a:t>29/5/2018</a:t>
            </a:fld>
            <a:endParaRPr lang="el-GR"/>
          </a:p>
        </p:txBody>
      </p:sp>
      <p:sp>
        <p:nvSpPr>
          <p:cNvPr id="22" name="21 - Θέση υποσέλιδου"/>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l-GR"/>
          </a:p>
        </p:txBody>
      </p:sp>
      <p:sp>
        <p:nvSpPr>
          <p:cNvPr id="18" name="17 - Θέση αριθμού διαφάνειας"/>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D3F1D1C4-C2D9-4231-9FB2-B2D9D97AA41D}" type="slidenum">
              <a:rPr lang="el-GR" smtClean="0"/>
              <a:pPr/>
              <a:t>‹#›</a:t>
            </a:fld>
            <a:endParaRPr lang="el-GR"/>
          </a:p>
        </p:txBody>
      </p:sp>
      <p:grpSp>
        <p:nvGrpSpPr>
          <p:cNvPr id="2" name="1 - Ομάδα"/>
          <p:cNvGrpSpPr/>
          <p:nvPr/>
        </p:nvGrpSpPr>
        <p:grpSpPr>
          <a:xfrm>
            <a:off x="-19017" y="202408"/>
            <a:ext cx="9180548" cy="649224"/>
            <a:chOff x="-19045" y="216550"/>
            <a:chExt cx="9180548" cy="649224"/>
          </a:xfrm>
        </p:grpSpPr>
        <p:sp>
          <p:nvSpPr>
            <p:cNvPr id="12" name="11 - Ελεύθερη σχεδίαση"/>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 Ελεύθερη σχεδίαση"/>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p:txBody>
          <a:bodyPr>
            <a:normAutofit fontScale="90000"/>
          </a:bodyPr>
          <a:lstStyle/>
          <a:p>
            <a:r>
              <a:rPr lang="el-GR" dirty="0" smtClean="0"/>
              <a:t>Συνεδρία 5</a:t>
            </a:r>
            <a:br>
              <a:rPr lang="el-GR" dirty="0" smtClean="0"/>
            </a:br>
            <a:r>
              <a:rPr lang="el-GR" sz="3600" dirty="0" smtClean="0"/>
              <a:t>Δραστηριότητα 2 (ΠΕ 60)</a:t>
            </a:r>
            <a:endParaRPr lang="el-GR" sz="3600" dirty="0"/>
          </a:p>
        </p:txBody>
      </p:sp>
      <p:sp>
        <p:nvSpPr>
          <p:cNvPr id="5" name="4 - Θέση περιεχομένου"/>
          <p:cNvSpPr>
            <a:spLocks noGrp="1"/>
          </p:cNvSpPr>
          <p:nvPr>
            <p:ph idx="1"/>
          </p:nvPr>
        </p:nvSpPr>
        <p:spPr/>
        <p:txBody>
          <a:bodyPr>
            <a:normAutofit fontScale="85000" lnSpcReduction="20000"/>
          </a:bodyPr>
          <a:lstStyle/>
          <a:p>
            <a:pPr algn="just">
              <a:buNone/>
            </a:pPr>
            <a:r>
              <a:rPr lang="el-GR" dirty="0" smtClean="0"/>
              <a:t>		Έστω </a:t>
            </a:r>
            <a:r>
              <a:rPr lang="el-GR" dirty="0" smtClean="0"/>
              <a:t>ότι θέλετε να ετοιμάσετε ένα «ψηφιακό λεξικό» (με τη βοήθεια ενός λογισμικού γενικής χρήσης, Επεξεργαστή Κειμένου) για το νηπιαγωγείο σας, όπου ανάλογα με τη θεματική που δουλεύετε κάθε φορά και τους πίνακες αναφοράς που δημιουργείτε, θα προσθέτετε με τα παιδιά τα σχετικά λήμματα (εικόνες με αντίστοιχες λέξεις) με στόχο στο τέλος της χρονιάς να τους το διαμοιράσετε.</a:t>
            </a:r>
          </a:p>
          <a:p>
            <a:pPr lvl="0" algn="just">
              <a:buNone/>
            </a:pPr>
            <a:r>
              <a:rPr lang="el-GR" dirty="0" smtClean="0"/>
              <a:t>		Φτιάξτε </a:t>
            </a:r>
            <a:r>
              <a:rPr lang="el-GR" dirty="0" smtClean="0"/>
              <a:t>ένα ψηφιακό λεξικό (με 10 τουλάχιστον λήμματα), επιλέγοντας τη θεματική της αρεσκείας σας, στο οποίο τα παιδιά θα πρέπει να αντιγράψουν τις λέξεις σε κενά πλαίσια που θα έχετε δημιουργήσει αντιστοίχως κάτω από κάθε εικόνα.</a:t>
            </a:r>
          </a:p>
          <a:p>
            <a:pPr lvl="0" algn="just">
              <a:buNone/>
            </a:pPr>
            <a:r>
              <a:rPr lang="el-GR" dirty="0" smtClean="0"/>
              <a:t>		Το </a:t>
            </a:r>
            <a:r>
              <a:rPr lang="el-GR" dirty="0" smtClean="0"/>
              <a:t>ψηφιακό λεξικό θα πρέπει να είναι διαθέσιμο στους μαθητές σας διαδικτυακά μέσω του προσωπικού σας </a:t>
            </a:r>
            <a:r>
              <a:rPr lang="el-GR" dirty="0" err="1" smtClean="0"/>
              <a:t>ιστολογίου</a:t>
            </a:r>
            <a:r>
              <a:rPr lang="el-GR" dirty="0" smtClean="0"/>
              <a:t> (</a:t>
            </a:r>
            <a:r>
              <a:rPr lang="en-US" dirty="0" smtClean="0"/>
              <a:t>blog</a:t>
            </a:r>
            <a:r>
              <a:rPr lang="el-GR" dirty="0" smtClean="0"/>
              <a:t>), το οποίο δημιουργήσατε κατά την υλοποίηση της 1</a:t>
            </a:r>
            <a:r>
              <a:rPr lang="el-GR" baseline="30000" dirty="0" smtClean="0"/>
              <a:t>ης</a:t>
            </a:r>
            <a:r>
              <a:rPr lang="el-GR" dirty="0" smtClean="0"/>
              <a:t> Δραστηριότητας.</a:t>
            </a:r>
          </a:p>
          <a:p>
            <a:endParaRPr lang="el-G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16 - TextBox"/>
          <p:cNvSpPr txBox="1"/>
          <p:nvPr/>
        </p:nvSpPr>
        <p:spPr>
          <a:xfrm>
            <a:off x="1571604" y="1928802"/>
            <a:ext cx="2714644" cy="769441"/>
          </a:xfrm>
          <a:prstGeom prst="rect">
            <a:avLst/>
          </a:prstGeom>
          <a:noFill/>
        </p:spPr>
        <p:txBody>
          <a:bodyPr wrap="square" rtlCol="0">
            <a:spAutoFit/>
          </a:bodyPr>
          <a:lstStyle/>
          <a:p>
            <a:pPr algn="ctr"/>
            <a:r>
              <a:rPr lang="el-GR" sz="4400" dirty="0" smtClean="0">
                <a:latin typeface="+mj-lt"/>
              </a:rPr>
              <a:t>νταλίκα</a:t>
            </a:r>
            <a:endParaRPr lang="el-GR" sz="4400" dirty="0">
              <a:latin typeface="+mj-lt"/>
            </a:endParaRPr>
          </a:p>
        </p:txBody>
      </p:sp>
      <p:sp>
        <p:nvSpPr>
          <p:cNvPr id="19" name="18 - Στρογγυλεμένο ορθογώνιο"/>
          <p:cNvSpPr/>
          <p:nvPr/>
        </p:nvSpPr>
        <p:spPr>
          <a:xfrm>
            <a:off x="2143108" y="4214818"/>
            <a:ext cx="5429288" cy="142876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5" name="4 - Εικόνα" descr="250-300x300-1-228x228.jpg"/>
          <p:cNvPicPr>
            <a:picLocks noChangeAspect="1"/>
          </p:cNvPicPr>
          <p:nvPr/>
        </p:nvPicPr>
        <p:blipFill>
          <a:blip r:embed="rId2"/>
          <a:stretch>
            <a:fillRect/>
          </a:stretch>
        </p:blipFill>
        <p:spPr>
          <a:xfrm>
            <a:off x="5429256" y="857232"/>
            <a:ext cx="2500330" cy="250033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16 - TextBox"/>
          <p:cNvSpPr txBox="1"/>
          <p:nvPr/>
        </p:nvSpPr>
        <p:spPr>
          <a:xfrm>
            <a:off x="1571604" y="1928802"/>
            <a:ext cx="2714644" cy="769441"/>
          </a:xfrm>
          <a:prstGeom prst="rect">
            <a:avLst/>
          </a:prstGeom>
          <a:noFill/>
        </p:spPr>
        <p:txBody>
          <a:bodyPr wrap="square" rtlCol="0">
            <a:spAutoFit/>
          </a:bodyPr>
          <a:lstStyle/>
          <a:p>
            <a:pPr algn="ctr"/>
            <a:r>
              <a:rPr lang="el-GR" sz="4400" dirty="0" smtClean="0">
                <a:latin typeface="+mj-lt"/>
              </a:rPr>
              <a:t>ομπρέλα</a:t>
            </a:r>
            <a:endParaRPr lang="el-GR" sz="4400" dirty="0">
              <a:latin typeface="+mj-lt"/>
            </a:endParaRPr>
          </a:p>
        </p:txBody>
      </p:sp>
      <p:sp>
        <p:nvSpPr>
          <p:cNvPr id="19" name="18 - Στρογγυλεμένο ορθογώνιο"/>
          <p:cNvSpPr/>
          <p:nvPr/>
        </p:nvSpPr>
        <p:spPr>
          <a:xfrm>
            <a:off x="2143108" y="4214818"/>
            <a:ext cx="5429288" cy="142876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5" name="4 - Εικόνα" descr="Screen_Shot_2018-01-08_at_4.04.47_pm_1a84a6ac-b3fb-4822-8729-8379518357d7.png"/>
          <p:cNvPicPr>
            <a:picLocks noChangeAspect="1"/>
          </p:cNvPicPr>
          <p:nvPr/>
        </p:nvPicPr>
        <p:blipFill>
          <a:blip r:embed="rId2" cstate="print"/>
          <a:srcRect l="7858" b="6977"/>
          <a:stretch>
            <a:fillRect/>
          </a:stretch>
        </p:blipFill>
        <p:spPr>
          <a:xfrm rot="1240608">
            <a:off x="5661574" y="1203334"/>
            <a:ext cx="2428892" cy="2568248"/>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16 - TextBox"/>
          <p:cNvSpPr txBox="1"/>
          <p:nvPr/>
        </p:nvSpPr>
        <p:spPr>
          <a:xfrm>
            <a:off x="1571604" y="1928802"/>
            <a:ext cx="2714644" cy="769441"/>
          </a:xfrm>
          <a:prstGeom prst="rect">
            <a:avLst/>
          </a:prstGeom>
          <a:noFill/>
        </p:spPr>
        <p:txBody>
          <a:bodyPr wrap="square" rtlCol="0">
            <a:spAutoFit/>
          </a:bodyPr>
          <a:lstStyle/>
          <a:p>
            <a:pPr algn="ctr"/>
            <a:r>
              <a:rPr lang="el-GR" sz="4400" dirty="0" smtClean="0">
                <a:latin typeface="+mj-lt"/>
              </a:rPr>
              <a:t>ουρανός</a:t>
            </a:r>
            <a:endParaRPr lang="el-GR" sz="4400" dirty="0">
              <a:latin typeface="+mj-lt"/>
            </a:endParaRPr>
          </a:p>
        </p:txBody>
      </p:sp>
      <p:sp>
        <p:nvSpPr>
          <p:cNvPr id="19" name="18 - Στρογγυλεμένο ορθογώνιο"/>
          <p:cNvSpPr/>
          <p:nvPr/>
        </p:nvSpPr>
        <p:spPr>
          <a:xfrm>
            <a:off x="2143108" y="4214818"/>
            <a:ext cx="5429288" cy="142876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5" name="4 - Εικόνα" descr="Sky.jpg"/>
          <p:cNvPicPr>
            <a:picLocks noChangeAspect="1"/>
          </p:cNvPicPr>
          <p:nvPr/>
        </p:nvPicPr>
        <p:blipFill>
          <a:blip r:embed="rId2" cstate="print"/>
          <a:stretch>
            <a:fillRect/>
          </a:stretch>
        </p:blipFill>
        <p:spPr>
          <a:xfrm>
            <a:off x="4857752" y="1000108"/>
            <a:ext cx="3857620" cy="2169911"/>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14 - Εικόνα" descr="200px-Bluesky.jpg"/>
          <p:cNvPicPr>
            <a:picLocks noChangeAspect="1"/>
          </p:cNvPicPr>
          <p:nvPr/>
        </p:nvPicPr>
        <p:blipFill>
          <a:blip r:embed="rId2"/>
          <a:srcRect b="60994"/>
          <a:stretch>
            <a:fillRect/>
          </a:stretch>
        </p:blipFill>
        <p:spPr>
          <a:xfrm>
            <a:off x="5072066" y="1357298"/>
            <a:ext cx="2982803" cy="1785950"/>
          </a:xfrm>
          <a:prstGeom prst="rect">
            <a:avLst/>
          </a:prstGeom>
        </p:spPr>
      </p:pic>
      <p:sp>
        <p:nvSpPr>
          <p:cNvPr id="17" name="16 - TextBox"/>
          <p:cNvSpPr txBox="1"/>
          <p:nvPr/>
        </p:nvSpPr>
        <p:spPr>
          <a:xfrm>
            <a:off x="1571604" y="1928802"/>
            <a:ext cx="2714644" cy="769441"/>
          </a:xfrm>
          <a:prstGeom prst="rect">
            <a:avLst/>
          </a:prstGeom>
          <a:noFill/>
        </p:spPr>
        <p:txBody>
          <a:bodyPr wrap="square" rtlCol="0">
            <a:spAutoFit/>
          </a:bodyPr>
          <a:lstStyle/>
          <a:p>
            <a:pPr algn="ctr"/>
            <a:r>
              <a:rPr lang="el-GR" sz="4400" dirty="0" smtClean="0">
                <a:latin typeface="+mj-lt"/>
              </a:rPr>
              <a:t>σύννεφο </a:t>
            </a:r>
            <a:endParaRPr lang="el-GR" sz="4400" dirty="0">
              <a:latin typeface="+mj-lt"/>
            </a:endParaRPr>
          </a:p>
        </p:txBody>
      </p:sp>
      <p:sp>
        <p:nvSpPr>
          <p:cNvPr id="19" name="18 - Στρογγυλεμένο ορθογώνιο"/>
          <p:cNvSpPr/>
          <p:nvPr/>
        </p:nvSpPr>
        <p:spPr>
          <a:xfrm>
            <a:off x="2143108" y="4214818"/>
            <a:ext cx="5429288" cy="142876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00034" y="500042"/>
            <a:ext cx="8043890" cy="1162050"/>
          </a:xfrm>
        </p:spPr>
        <p:txBody>
          <a:bodyPr>
            <a:noAutofit/>
          </a:bodyPr>
          <a:lstStyle/>
          <a:p>
            <a:pPr algn="ctr"/>
            <a:r>
              <a:rPr lang="el-GR" sz="4000" b="0" dirty="0" smtClean="0"/>
              <a:t>Με αφορμή έναν καλοκαιρινό πίνακα ζωγραφικής … </a:t>
            </a:r>
            <a:endParaRPr lang="el-GR" sz="4000" b="0" dirty="0"/>
          </a:p>
        </p:txBody>
      </p:sp>
      <p:sp>
        <p:nvSpPr>
          <p:cNvPr id="5" name="4 - Θέση κειμένου"/>
          <p:cNvSpPr>
            <a:spLocks noGrp="1"/>
          </p:cNvSpPr>
          <p:nvPr>
            <p:ph type="body" idx="2"/>
          </p:nvPr>
        </p:nvSpPr>
        <p:spPr>
          <a:xfrm>
            <a:off x="571472" y="1643050"/>
            <a:ext cx="3257544" cy="4691063"/>
          </a:xfrm>
        </p:spPr>
        <p:txBody>
          <a:bodyPr>
            <a:normAutofit fontScale="92500"/>
          </a:bodyPr>
          <a:lstStyle/>
          <a:p>
            <a:pPr algn="just">
              <a:lnSpc>
                <a:spcPct val="150000"/>
              </a:lnSpc>
            </a:pPr>
            <a:r>
              <a:rPr lang="el-GR" sz="2400" dirty="0" smtClean="0"/>
              <a:t>	Παρατηρούμε με τα παιδιά τον πίνακα ζωγραφικής </a:t>
            </a:r>
            <a:r>
              <a:rPr lang="en-US" sz="2400" dirty="0" smtClean="0"/>
              <a:t>Summer Memories, S. </a:t>
            </a:r>
            <a:r>
              <a:rPr lang="en-US" sz="2400" dirty="0" err="1" smtClean="0"/>
              <a:t>Swatland</a:t>
            </a:r>
            <a:r>
              <a:rPr lang="en-US" sz="2400" dirty="0" smtClean="0"/>
              <a:t> </a:t>
            </a:r>
            <a:r>
              <a:rPr lang="el-GR" sz="2400" dirty="0" smtClean="0"/>
              <a:t> και δημιουργούμε όλοι μαζί ένα ψηφιακό λεξικό με λέξεις τις εικόνες των οποίων εντοπίζουν τα παιδιά στο έργο.</a:t>
            </a:r>
            <a:endParaRPr lang="el-GR" sz="2400" dirty="0"/>
          </a:p>
        </p:txBody>
      </p:sp>
      <p:pic>
        <p:nvPicPr>
          <p:cNvPr id="4" name="3 - Θέση περιεχομένου" descr="sally-swatland-summer-memories.jpg"/>
          <p:cNvPicPr>
            <a:picLocks noGrp="1" noChangeAspect="1"/>
          </p:cNvPicPr>
          <p:nvPr>
            <p:ph sz="half" idx="1"/>
          </p:nvPr>
        </p:nvPicPr>
        <p:blipFill>
          <a:blip r:embed="rId2"/>
          <a:stretch>
            <a:fillRect/>
          </a:stretch>
        </p:blipFill>
        <p:spPr>
          <a:xfrm>
            <a:off x="4286248" y="2071678"/>
            <a:ext cx="4204731" cy="3357586"/>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16 - TextBox"/>
          <p:cNvSpPr txBox="1"/>
          <p:nvPr/>
        </p:nvSpPr>
        <p:spPr>
          <a:xfrm>
            <a:off x="2000232" y="1928802"/>
            <a:ext cx="2714644" cy="769441"/>
          </a:xfrm>
          <a:prstGeom prst="rect">
            <a:avLst/>
          </a:prstGeom>
          <a:noFill/>
        </p:spPr>
        <p:txBody>
          <a:bodyPr wrap="square" rtlCol="0">
            <a:spAutoFit/>
          </a:bodyPr>
          <a:lstStyle/>
          <a:p>
            <a:pPr algn="ctr"/>
            <a:r>
              <a:rPr lang="el-GR" sz="4400" dirty="0" smtClean="0">
                <a:latin typeface="+mj-lt"/>
              </a:rPr>
              <a:t>α</a:t>
            </a:r>
            <a:r>
              <a:rPr lang="el-GR" sz="4400" dirty="0" smtClean="0">
                <a:latin typeface="Batang" pitchFamily="18" charset="-127"/>
                <a:ea typeface="Batang" pitchFamily="18" charset="-127"/>
              </a:rPr>
              <a:t>γ</a:t>
            </a:r>
            <a:r>
              <a:rPr lang="el-GR" sz="4400" dirty="0" smtClean="0">
                <a:latin typeface="+mj-lt"/>
              </a:rPr>
              <a:t>όρι</a:t>
            </a:r>
            <a:endParaRPr lang="el-GR" sz="4400" dirty="0">
              <a:latin typeface="+mj-lt"/>
            </a:endParaRPr>
          </a:p>
        </p:txBody>
      </p:sp>
      <p:sp>
        <p:nvSpPr>
          <p:cNvPr id="19" name="18 - Στρογγυλεμένο ορθογώνιο"/>
          <p:cNvSpPr/>
          <p:nvPr/>
        </p:nvSpPr>
        <p:spPr>
          <a:xfrm>
            <a:off x="2143108" y="4214818"/>
            <a:ext cx="5429288" cy="142876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5" name="4 - Εικόνα" descr="images.jpg"/>
          <p:cNvPicPr>
            <a:picLocks noChangeAspect="1"/>
          </p:cNvPicPr>
          <p:nvPr/>
        </p:nvPicPr>
        <p:blipFill>
          <a:blip r:embed="rId2"/>
          <a:srcRect b="11039"/>
          <a:stretch>
            <a:fillRect/>
          </a:stretch>
        </p:blipFill>
        <p:spPr>
          <a:xfrm>
            <a:off x="5214942" y="928670"/>
            <a:ext cx="2580458" cy="2432504"/>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16 - TextBox"/>
          <p:cNvSpPr txBox="1"/>
          <p:nvPr/>
        </p:nvSpPr>
        <p:spPr>
          <a:xfrm>
            <a:off x="1571604" y="1928802"/>
            <a:ext cx="2714644" cy="769441"/>
          </a:xfrm>
          <a:prstGeom prst="rect">
            <a:avLst/>
          </a:prstGeom>
          <a:noFill/>
        </p:spPr>
        <p:txBody>
          <a:bodyPr wrap="square" rtlCol="0">
            <a:spAutoFit/>
          </a:bodyPr>
          <a:lstStyle/>
          <a:p>
            <a:pPr algn="ctr"/>
            <a:r>
              <a:rPr lang="el-GR" sz="4400" dirty="0" smtClean="0">
                <a:latin typeface="+mj-lt"/>
              </a:rPr>
              <a:t>απόχη</a:t>
            </a:r>
            <a:endParaRPr lang="el-GR" sz="4400" dirty="0">
              <a:latin typeface="+mj-lt"/>
            </a:endParaRPr>
          </a:p>
        </p:txBody>
      </p:sp>
      <p:sp>
        <p:nvSpPr>
          <p:cNvPr id="19" name="18 - Στρογγυλεμένο ορθογώνιο"/>
          <p:cNvSpPr/>
          <p:nvPr/>
        </p:nvSpPr>
        <p:spPr>
          <a:xfrm>
            <a:off x="2143108" y="4214818"/>
            <a:ext cx="5429288" cy="142876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28" name="AutoShape 4" descr="C:\Users\user\Documents\%CE%95%CF%80%CE%B9%CE%BC%CF%8C%CF%81%CF%86%CF%89%CF%83%CE%B7 %CE%921 %CE%A4%CE%A0%CE%95\5%CE%B7 %CF%83%CF%85%CE%BD%CE%B5%CE%B4%CF%81%CE%AF%CE%B1\8002936101808-huge.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21" name="20 - Εικόνα" descr="apoxi-psarematos-metalliki-12753.jpg"/>
          <p:cNvPicPr>
            <a:picLocks noChangeAspect="1"/>
          </p:cNvPicPr>
          <p:nvPr/>
        </p:nvPicPr>
        <p:blipFill>
          <a:blip r:embed="rId2"/>
          <a:srcRect l="5883"/>
          <a:stretch>
            <a:fillRect/>
          </a:stretch>
        </p:blipFill>
        <p:spPr>
          <a:xfrm rot="20860293" flipH="1">
            <a:off x="4825510" y="1197670"/>
            <a:ext cx="3630719" cy="2097598"/>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16 - TextBox"/>
          <p:cNvSpPr txBox="1"/>
          <p:nvPr/>
        </p:nvSpPr>
        <p:spPr>
          <a:xfrm>
            <a:off x="1571604" y="1928802"/>
            <a:ext cx="2714644" cy="769441"/>
          </a:xfrm>
          <a:prstGeom prst="rect">
            <a:avLst/>
          </a:prstGeom>
          <a:noFill/>
        </p:spPr>
        <p:txBody>
          <a:bodyPr wrap="square" rtlCol="0">
            <a:spAutoFit/>
          </a:bodyPr>
          <a:lstStyle/>
          <a:p>
            <a:pPr algn="ctr"/>
            <a:r>
              <a:rPr lang="el-GR" sz="4400" dirty="0" smtClean="0">
                <a:latin typeface="+mj-lt"/>
              </a:rPr>
              <a:t>θάλασσα</a:t>
            </a:r>
            <a:endParaRPr lang="el-GR" sz="4400" dirty="0">
              <a:latin typeface="+mj-lt"/>
            </a:endParaRPr>
          </a:p>
        </p:txBody>
      </p:sp>
      <p:sp>
        <p:nvSpPr>
          <p:cNvPr id="19" name="18 - Στρογγυλεμένο ορθογώνιο"/>
          <p:cNvSpPr/>
          <p:nvPr/>
        </p:nvSpPr>
        <p:spPr>
          <a:xfrm>
            <a:off x="2143108" y="4214818"/>
            <a:ext cx="5429288" cy="142876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6" name="5 - Εικόνα" descr="water.jpg"/>
          <p:cNvPicPr>
            <a:picLocks noChangeAspect="1"/>
          </p:cNvPicPr>
          <p:nvPr/>
        </p:nvPicPr>
        <p:blipFill>
          <a:blip r:embed="rId2" cstate="print"/>
          <a:stretch>
            <a:fillRect/>
          </a:stretch>
        </p:blipFill>
        <p:spPr>
          <a:xfrm>
            <a:off x="4857752" y="1071546"/>
            <a:ext cx="3143272" cy="2427796"/>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16 - TextBox"/>
          <p:cNvSpPr txBox="1"/>
          <p:nvPr/>
        </p:nvSpPr>
        <p:spPr>
          <a:xfrm>
            <a:off x="1571604" y="1928802"/>
            <a:ext cx="2714644" cy="769441"/>
          </a:xfrm>
          <a:prstGeom prst="rect">
            <a:avLst/>
          </a:prstGeom>
          <a:noFill/>
        </p:spPr>
        <p:txBody>
          <a:bodyPr wrap="square" rtlCol="0">
            <a:spAutoFit/>
          </a:bodyPr>
          <a:lstStyle/>
          <a:p>
            <a:pPr algn="ctr"/>
            <a:r>
              <a:rPr lang="el-GR" sz="4400" dirty="0" smtClean="0">
                <a:latin typeface="+mj-lt"/>
              </a:rPr>
              <a:t>καλοκαίρι</a:t>
            </a:r>
            <a:endParaRPr lang="el-GR" sz="4400" dirty="0">
              <a:latin typeface="+mj-lt"/>
            </a:endParaRPr>
          </a:p>
        </p:txBody>
      </p:sp>
      <p:sp>
        <p:nvSpPr>
          <p:cNvPr id="19" name="18 - Στρογγυλεμένο ορθογώνιο"/>
          <p:cNvSpPr/>
          <p:nvPr/>
        </p:nvSpPr>
        <p:spPr>
          <a:xfrm>
            <a:off x="2143108" y="4214818"/>
            <a:ext cx="5429288" cy="142876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5" name="4 - Εικόνα" descr="3a028cc54a84f859992fecdd771a86f2.png"/>
          <p:cNvPicPr>
            <a:picLocks noChangeAspect="1"/>
          </p:cNvPicPr>
          <p:nvPr/>
        </p:nvPicPr>
        <p:blipFill>
          <a:blip r:embed="rId2"/>
          <a:srcRect l="2614" t="28906" r="2614" b="4297"/>
          <a:stretch>
            <a:fillRect/>
          </a:stretch>
        </p:blipFill>
        <p:spPr>
          <a:xfrm>
            <a:off x="5143504" y="785794"/>
            <a:ext cx="2857520" cy="2808252"/>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16 - TextBox"/>
          <p:cNvSpPr txBox="1"/>
          <p:nvPr/>
        </p:nvSpPr>
        <p:spPr>
          <a:xfrm>
            <a:off x="1571604" y="1928802"/>
            <a:ext cx="2714644" cy="769441"/>
          </a:xfrm>
          <a:prstGeom prst="rect">
            <a:avLst/>
          </a:prstGeom>
          <a:noFill/>
        </p:spPr>
        <p:txBody>
          <a:bodyPr wrap="square" rtlCol="0">
            <a:spAutoFit/>
          </a:bodyPr>
          <a:lstStyle/>
          <a:p>
            <a:pPr algn="ctr"/>
            <a:r>
              <a:rPr lang="el-GR" sz="4400" dirty="0" smtClean="0">
                <a:latin typeface="+mj-lt"/>
              </a:rPr>
              <a:t>καπέλο</a:t>
            </a:r>
            <a:endParaRPr lang="el-GR" sz="4400" dirty="0">
              <a:latin typeface="+mj-lt"/>
            </a:endParaRPr>
          </a:p>
        </p:txBody>
      </p:sp>
      <p:sp>
        <p:nvSpPr>
          <p:cNvPr id="19" name="18 - Στρογγυλεμένο ορθογώνιο"/>
          <p:cNvSpPr/>
          <p:nvPr/>
        </p:nvSpPr>
        <p:spPr>
          <a:xfrm>
            <a:off x="2143108" y="4214818"/>
            <a:ext cx="5429288" cy="142876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5" name="4 - Εικόνα" descr="seafolly-shady-lady-tassel-coyote-hat-m1_2.jpg"/>
          <p:cNvPicPr>
            <a:picLocks noChangeAspect="1"/>
          </p:cNvPicPr>
          <p:nvPr/>
        </p:nvPicPr>
        <p:blipFill>
          <a:blip r:embed="rId2" cstate="print"/>
          <a:srcRect t="14583" b="15625"/>
          <a:stretch>
            <a:fillRect/>
          </a:stretch>
        </p:blipFill>
        <p:spPr>
          <a:xfrm>
            <a:off x="5000628" y="1000108"/>
            <a:ext cx="3214710" cy="2243615"/>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16 - TextBox"/>
          <p:cNvSpPr txBox="1"/>
          <p:nvPr/>
        </p:nvSpPr>
        <p:spPr>
          <a:xfrm>
            <a:off x="1571604" y="1928802"/>
            <a:ext cx="2714644" cy="769441"/>
          </a:xfrm>
          <a:prstGeom prst="rect">
            <a:avLst/>
          </a:prstGeom>
          <a:noFill/>
        </p:spPr>
        <p:txBody>
          <a:bodyPr wrap="square" rtlCol="0">
            <a:spAutoFit/>
          </a:bodyPr>
          <a:lstStyle/>
          <a:p>
            <a:pPr algn="ctr"/>
            <a:r>
              <a:rPr lang="el-GR" sz="4400" dirty="0" smtClean="0">
                <a:latin typeface="+mj-lt"/>
              </a:rPr>
              <a:t>κορίτσι</a:t>
            </a:r>
            <a:endParaRPr lang="el-GR" sz="4400" dirty="0">
              <a:latin typeface="+mj-lt"/>
            </a:endParaRPr>
          </a:p>
        </p:txBody>
      </p:sp>
      <p:sp>
        <p:nvSpPr>
          <p:cNvPr id="19" name="18 - Στρογγυλεμένο ορθογώνιο"/>
          <p:cNvSpPr/>
          <p:nvPr/>
        </p:nvSpPr>
        <p:spPr>
          <a:xfrm>
            <a:off x="2143108" y="4214818"/>
            <a:ext cx="5429288" cy="142876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6" name="5 - Εικόνα" descr="vrolijke-meisje-in-badpak-eps-vector_csp37559684.jpg"/>
          <p:cNvPicPr>
            <a:picLocks noChangeAspect="1"/>
          </p:cNvPicPr>
          <p:nvPr/>
        </p:nvPicPr>
        <p:blipFill>
          <a:blip r:embed="rId2"/>
          <a:srcRect b="10114"/>
          <a:stretch>
            <a:fillRect/>
          </a:stretch>
        </p:blipFill>
        <p:spPr>
          <a:xfrm>
            <a:off x="5072066" y="928670"/>
            <a:ext cx="2917526" cy="2840982"/>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16 - TextBox"/>
          <p:cNvSpPr txBox="1"/>
          <p:nvPr/>
        </p:nvSpPr>
        <p:spPr>
          <a:xfrm>
            <a:off x="1571604" y="1928802"/>
            <a:ext cx="2857520" cy="769441"/>
          </a:xfrm>
          <a:prstGeom prst="rect">
            <a:avLst/>
          </a:prstGeom>
          <a:noFill/>
        </p:spPr>
        <p:txBody>
          <a:bodyPr wrap="square" rtlCol="0">
            <a:spAutoFit/>
          </a:bodyPr>
          <a:lstStyle/>
          <a:p>
            <a:pPr algn="ctr"/>
            <a:r>
              <a:rPr lang="el-GR" sz="4400" dirty="0" err="1" smtClean="0">
                <a:latin typeface="+mj-lt"/>
              </a:rPr>
              <a:t>κουβαδάκι</a:t>
            </a:r>
            <a:endParaRPr lang="el-GR" sz="4400" dirty="0">
              <a:latin typeface="+mj-lt"/>
            </a:endParaRPr>
          </a:p>
        </p:txBody>
      </p:sp>
      <p:sp>
        <p:nvSpPr>
          <p:cNvPr id="19" name="18 - Στρογγυλεμένο ορθογώνιο"/>
          <p:cNvSpPr/>
          <p:nvPr/>
        </p:nvSpPr>
        <p:spPr>
          <a:xfrm>
            <a:off x="2143108" y="4214818"/>
            <a:ext cx="5429288" cy="142876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5" name="4 - Εικόνα" descr="kalokairino-kouvadaki-plastiko-se-mikro-megethos-426-huge.jpg"/>
          <p:cNvPicPr>
            <a:picLocks noChangeAspect="1"/>
          </p:cNvPicPr>
          <p:nvPr/>
        </p:nvPicPr>
        <p:blipFill>
          <a:blip r:embed="rId2" cstate="print"/>
          <a:srcRect l="8163" t="10203" b="8163"/>
          <a:stretch>
            <a:fillRect/>
          </a:stretch>
        </p:blipFill>
        <p:spPr>
          <a:xfrm>
            <a:off x="5500694" y="1071546"/>
            <a:ext cx="2652116" cy="2357454"/>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Ροή">
  <a:themeElements>
    <a:clrScheme name="Ροή">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Ροή">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Ροή">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13</TotalTime>
  <Words>20</Words>
  <PresentationFormat>Προβολή στην οθόνη (4:3)</PresentationFormat>
  <Paragraphs>17</Paragraphs>
  <Slides>13</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13</vt:i4>
      </vt:variant>
    </vt:vector>
  </HeadingPairs>
  <TitlesOfParts>
    <vt:vector size="14" baseType="lpstr">
      <vt:lpstr>Ροή</vt:lpstr>
      <vt:lpstr>Συνεδρία 5 Δραστηριότητα 2 (ΠΕ 60)</vt:lpstr>
      <vt:lpstr>Με αφορμή έναν καλοκαιρινό πίνακα ζωγραφικής … </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Συνεδρία 5 Δραστηριότητα 2 (ΠΕ 60)</dc:title>
  <dc:creator>user</dc:creator>
  <cp:lastModifiedBy>user</cp:lastModifiedBy>
  <cp:revision>2</cp:revision>
  <dcterms:created xsi:type="dcterms:W3CDTF">2018-05-29T12:43:18Z</dcterms:created>
  <dcterms:modified xsi:type="dcterms:W3CDTF">2018-05-29T13:35:15Z</dcterms:modified>
</cp:coreProperties>
</file>