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932F-2534-40CB-9E8C-96FEB1353702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E2C71-2BA0-440C-B68C-E879545A7F8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smtClean="0"/>
              <a:t>Να βάλω εικόνες από εξαρτήματα Η/Υ</a:t>
            </a:r>
          </a:p>
        </p:txBody>
      </p:sp>
      <p:sp>
        <p:nvSpPr>
          <p:cNvPr id="122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09B4B7-78BF-41FC-B0BD-3157C6258BD7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F8FED9-5042-4E5C-AB8C-099A45242495}" type="datetimeFigureOut">
              <a:rPr lang="el-GR" smtClean="0"/>
              <a:pPr/>
              <a:t>7/12/2014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EAFA04-41F5-45D6-8B83-47230037F2B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Γνωριμία με το Λογισμικό του Υπολογιστή</a:t>
            </a:r>
          </a:p>
        </p:txBody>
      </p:sp>
      <p:sp>
        <p:nvSpPr>
          <p:cNvPr id="6147" name="3 - Τίτλος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smtClean="0"/>
              <a:t>5</a:t>
            </a:r>
            <a:r>
              <a:rPr lang="el-GR" baseline="30000" smtClean="0"/>
              <a:t>ο</a:t>
            </a:r>
            <a:r>
              <a:rPr lang="el-GR" smtClean="0"/>
              <a:t> Κεφάλαιο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8313" y="908050"/>
            <a:ext cx="8280400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l-GR" b="1" dirty="0" smtClean="0"/>
              <a:t>Λογισμικό</a:t>
            </a:r>
            <a:r>
              <a:rPr lang="el-GR" dirty="0" smtClean="0"/>
              <a:t> ή </a:t>
            </a:r>
            <a:r>
              <a:rPr lang="en-US" b="1" dirty="0" smtClean="0"/>
              <a:t>Software</a:t>
            </a:r>
            <a:r>
              <a:rPr lang="en-US" dirty="0" smtClean="0"/>
              <a:t> </a:t>
            </a:r>
            <a:r>
              <a:rPr lang="el-GR" dirty="0" smtClean="0"/>
              <a:t>ονομάζονται όλα τα προγράμματα που χρησιμοποιούνται από τους υπολογιστές.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l-GR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l-GR" b="1" dirty="0" smtClean="0"/>
              <a:t>Πρόγραμμα</a:t>
            </a:r>
            <a:r>
              <a:rPr lang="el-GR" dirty="0" smtClean="0"/>
              <a:t> είναι  ένα σύνολο εντολών που κατευθύνουν με κάθε λεπτομέρεια τον υπολογιστή, για να εκτελέσει μια συγκεκριμένη εργασία.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l-GR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l-GR" dirty="0" smtClean="0"/>
              <a:t>Κάθε υπολογιστής αποτελείται από δύο μέρη που συνεργάζονται μεταξύ τους: το </a:t>
            </a:r>
            <a:r>
              <a:rPr lang="el-GR" b="1" dirty="0" smtClean="0"/>
              <a:t>υλικό</a:t>
            </a:r>
            <a:r>
              <a:rPr lang="el-GR" dirty="0" smtClean="0"/>
              <a:t> και το </a:t>
            </a:r>
            <a:r>
              <a:rPr lang="el-GR" b="1" dirty="0" smtClean="0"/>
              <a:t>λογισμικό</a:t>
            </a:r>
            <a:r>
              <a:rPr lang="el-G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3851920" y="476672"/>
            <a:ext cx="2232248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Λογισμικό Υπολογιστή</a:t>
            </a: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700338" y="1458913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1763688" y="1746682"/>
            <a:ext cx="1800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Λογισμικό Εφαρμογών</a:t>
            </a: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7164388" y="1458913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6228184" y="1746682"/>
            <a:ext cx="1800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Λογισμικό Συστήματος</a:t>
            </a:r>
          </a:p>
        </p:txBody>
      </p:sp>
      <p:cxnSp>
        <p:nvCxnSpPr>
          <p:cNvPr id="17" name="16 - Ευθεία γραμμή σύνδεσης"/>
          <p:cNvCxnSpPr/>
          <p:nvPr/>
        </p:nvCxnSpPr>
        <p:spPr>
          <a:xfrm>
            <a:off x="2700338" y="2420938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>
            <a:off x="1042988" y="2708275"/>
            <a:ext cx="2665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179512" y="2996952"/>
            <a:ext cx="158417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Λογισμικό επεξεργασίας κειμένου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971600" y="4005064"/>
            <a:ext cx="172819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Λογισμικό Παρουσιάσεων</a:t>
            </a:r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1042988" y="2708275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>
            <a:endCxn id="0" idx="0"/>
          </p:cNvCxnSpPr>
          <p:nvPr/>
        </p:nvCxnSpPr>
        <p:spPr>
          <a:xfrm>
            <a:off x="1835150" y="2708275"/>
            <a:ext cx="0" cy="1296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εία γραμμή σύνδεσης"/>
          <p:cNvCxnSpPr>
            <a:endCxn id="0" idx="0"/>
          </p:cNvCxnSpPr>
          <p:nvPr/>
        </p:nvCxnSpPr>
        <p:spPr>
          <a:xfrm>
            <a:off x="3708400" y="2708275"/>
            <a:ext cx="0" cy="1008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380312" y="2972559"/>
            <a:ext cx="151216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BIOS</a:t>
            </a:r>
            <a:endParaRPr lang="el-GR" dirty="0"/>
          </a:p>
        </p:txBody>
      </p:sp>
      <p:sp>
        <p:nvSpPr>
          <p:cNvPr id="32" name="31 - TextBox"/>
          <p:cNvSpPr txBox="1"/>
          <p:nvPr/>
        </p:nvSpPr>
        <p:spPr>
          <a:xfrm>
            <a:off x="5508104" y="2970818"/>
            <a:ext cx="144016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Λειτουργικό Σύστημα</a:t>
            </a:r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7164388" y="2395538"/>
            <a:ext cx="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>
            <a:off x="6227763" y="2682875"/>
            <a:ext cx="19446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6227763" y="268287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8172450" y="268287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>
            <a:off x="6227763" y="3619500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5003800" y="1169988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2700338" y="1458913"/>
            <a:ext cx="4464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>
            <a:off x="2700338" y="2708275"/>
            <a:ext cx="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2051720" y="2996952"/>
            <a:ext cx="129614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Παιχνίδια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2843808" y="3717032"/>
            <a:ext cx="17281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 err="1"/>
              <a:t>Φυλλομετρητές</a:t>
            </a:r>
            <a:endParaRPr lang="el-GR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5219700" y="3933825"/>
            <a:ext cx="2881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5219700" y="393382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6084888" y="3933825"/>
            <a:ext cx="0" cy="790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6659563" y="393382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6156176" y="4221088"/>
            <a:ext cx="10081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latin typeface="Cambria" pitchFamily="18" charset="0"/>
              </a:rPr>
              <a:t>MacOS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57" name="56 - TextBox"/>
          <p:cNvSpPr txBox="1"/>
          <p:nvPr/>
        </p:nvSpPr>
        <p:spPr>
          <a:xfrm>
            <a:off x="5364088" y="4725144"/>
            <a:ext cx="144016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latin typeface="Cambria" pitchFamily="18" charset="0"/>
              </a:rPr>
              <a:t>Linux</a:t>
            </a:r>
            <a:endParaRPr lang="el-GR" dirty="0" err="1">
              <a:latin typeface="Cambria" pitchFamily="18" charset="0"/>
            </a:endParaRPr>
          </a:p>
        </p:txBody>
      </p:sp>
      <p:sp>
        <p:nvSpPr>
          <p:cNvPr id="58" name="57 - TextBox"/>
          <p:cNvSpPr txBox="1"/>
          <p:nvPr/>
        </p:nvSpPr>
        <p:spPr>
          <a:xfrm>
            <a:off x="4572000" y="4221088"/>
            <a:ext cx="1440160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 err="1">
                <a:latin typeface="Cambria" pitchFamily="18" charset="0"/>
              </a:rPr>
              <a:t>MS Windows</a:t>
            </a:r>
            <a:endParaRPr lang="el-GR" sz="1600" dirty="0" err="1">
              <a:latin typeface="Cambria" pitchFamily="18" charset="0"/>
            </a:endParaRPr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7596188" y="3933825"/>
            <a:ext cx="0" cy="790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6876256" y="4725144"/>
            <a:ext cx="144016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latin typeface="Cambria" pitchFamily="18" charset="0"/>
              </a:rPr>
              <a:t>MS</a:t>
            </a:r>
            <a:r>
              <a:rPr lang="en-GB" dirty="0"/>
              <a:t> </a:t>
            </a:r>
            <a:r>
              <a:rPr lang="en-GB" dirty="0">
                <a:latin typeface="Cambria" pitchFamily="18" charset="0"/>
              </a:rPr>
              <a:t>DOS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8101013" y="393382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7740352" y="4221088"/>
            <a:ext cx="8640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>
                <a:latin typeface="Cambria" pitchFamily="18" charset="0"/>
              </a:rPr>
              <a:t>UNIX</a:t>
            </a:r>
            <a:endParaRPr lang="el-GR" dirty="0" err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755650" y="908050"/>
            <a:ext cx="7931150" cy="4572000"/>
          </a:xfrm>
        </p:spPr>
        <p:txBody>
          <a:bodyPr/>
          <a:lstStyle/>
          <a:p>
            <a:pPr marL="0" indent="268288" eaLnBrk="1" hangingPunct="1"/>
            <a:r>
              <a:rPr lang="el-GR" b="1" dirty="0" smtClean="0"/>
              <a:t>Λογισμικό Εφαρμογών: </a:t>
            </a:r>
            <a:r>
              <a:rPr lang="el-GR" dirty="0" smtClean="0"/>
              <a:t>Στην κατηγορία αυτή περιλαμβάνονται τα προγράμματα του υπολογιστή τα οποία χρησιμοποιούνται για να κάνει ο χρήστης συγκεκριμένες εργασίες, αλλά δεν είναι απαραίτητα για τη λειτουργία του. </a:t>
            </a:r>
          </a:p>
          <a:p>
            <a:pPr marL="0" indent="268288" eaLnBrk="1" hangingPunct="1"/>
            <a:r>
              <a:rPr lang="el-GR" b="1" dirty="0" smtClean="0"/>
              <a:t>Λογισμικό Συστήματος: </a:t>
            </a:r>
            <a:r>
              <a:rPr lang="el-GR" dirty="0" smtClean="0"/>
              <a:t>Στην κατηγορία αυτή περιλαμβάνονται τα προγράμματα τα οποία είναι </a:t>
            </a:r>
            <a:r>
              <a:rPr lang="el-GR" u="sng" dirty="0" smtClean="0"/>
              <a:t>απαραίτητα</a:t>
            </a:r>
            <a:r>
              <a:rPr lang="el-GR" dirty="0" smtClean="0"/>
              <a:t> για τη λειτουργία του υπολογιστή (ελέγχουν και συντονίζουν τη λειτουργία του).</a:t>
            </a:r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chemeClr val="bg2">
                    <a:lumMod val="10000"/>
                  </a:schemeClr>
                </a:solidFill>
              </a:rPr>
              <a:t>Το </a:t>
            </a:r>
            <a:r>
              <a:rPr lang="el-GR" sz="30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λειτουργικό</a:t>
            </a:r>
            <a:r>
              <a:rPr lang="el-GR" sz="3000" b="1" dirty="0" smtClean="0">
                <a:solidFill>
                  <a:schemeClr val="bg2">
                    <a:lumMod val="10000"/>
                  </a:schemeClr>
                </a:solidFill>
              </a:rPr>
              <a:t> σύστημα είναι υπεύθυνο για:</a:t>
            </a:r>
            <a:endParaRPr lang="el-GR" sz="3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Το συντονισμό της λειτουργίας όλων των εξαρτημάτων – συσκευών του υπολογιστή (όπως ο μαέστρος συντονίζει μια ορχήστρα).</a:t>
            </a:r>
          </a:p>
          <a:p>
            <a:pPr eaLnBrk="1" hangingPunct="1"/>
            <a:r>
              <a:rPr lang="el-GR" dirty="0" smtClean="0"/>
              <a:t>Την αποθήκευση των εργασιών μας.</a:t>
            </a:r>
          </a:p>
          <a:p>
            <a:pPr eaLnBrk="1" hangingPunct="1"/>
            <a:r>
              <a:rPr lang="el-GR" dirty="0" smtClean="0"/>
              <a:t>Τη λειτουργία όλων των υπόλοιπων προγραμμάτων.</a:t>
            </a:r>
          </a:p>
          <a:p>
            <a:pPr eaLnBrk="1" hangingPunct="1"/>
            <a:r>
              <a:rPr lang="el-GR" dirty="0" smtClean="0"/>
              <a:t>Τον τρόπο επικοινωνίας του χρήστη με τον υπολογιστή (γραφικό περιβάλλον επικοινωνίας π.χ. </a:t>
            </a:r>
            <a:r>
              <a:rPr lang="en-US" dirty="0" smtClean="0"/>
              <a:t>MS Windows, Linux, IOS </a:t>
            </a:r>
            <a:r>
              <a:rPr lang="el-GR" dirty="0" smtClean="0"/>
              <a:t>ή περιβάλλον γραμμής εντολών π.χ. </a:t>
            </a:r>
            <a:r>
              <a:rPr lang="en-US" dirty="0" smtClean="0"/>
              <a:t>UNIX, DOS</a:t>
            </a:r>
            <a:r>
              <a:rPr lang="el-G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</TotalTime>
  <Words>215</Words>
  <Application>Microsoft Office PowerPoint</Application>
  <PresentationFormat>Προβολή στην οθόνη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Δικαιοσύνη</vt:lpstr>
      <vt:lpstr>5ο Κεφάλαιο</vt:lpstr>
      <vt:lpstr>Διαφάνεια 2</vt:lpstr>
      <vt:lpstr>Διαφάνεια 3</vt:lpstr>
      <vt:lpstr>Διαφάνεια 4</vt:lpstr>
      <vt:lpstr>Το λειτουργικό σύστημα είναι υπεύθυνο για: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2ο Κεφάλαιο</dc:title>
  <dc:creator>Ντζιός</dc:creator>
  <cp:lastModifiedBy>Ντζιός</cp:lastModifiedBy>
  <cp:revision>69</cp:revision>
  <dcterms:created xsi:type="dcterms:W3CDTF">2014-07-30T14:39:19Z</dcterms:created>
  <dcterms:modified xsi:type="dcterms:W3CDTF">2014-12-07T18:17:56Z</dcterms:modified>
</cp:coreProperties>
</file>