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C932F-2534-40CB-9E8C-96FEB1353702}" type="datetimeFigureOut">
              <a:rPr lang="el-GR" smtClean="0"/>
              <a:pPr/>
              <a:t>7/12/2014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E2C71-2BA0-440C-B68C-E879545A7F8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l-GR" smtClean="0"/>
              <a:t>Να βάλω εικόνες από εξαρτήματα Η/Υ</a:t>
            </a:r>
          </a:p>
        </p:txBody>
      </p:sp>
      <p:sp>
        <p:nvSpPr>
          <p:cNvPr id="12292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09B4B7-78BF-41FC-B0BD-3157C6258BD7}" type="slidenum">
              <a:rPr lang="el-G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FED9-5042-4E5C-AB8C-099A45242495}" type="datetimeFigureOut">
              <a:rPr lang="el-GR" smtClean="0"/>
              <a:pPr/>
              <a:t>7/12/2014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4EAFA04-41F5-45D6-8B83-47230037F2B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FED9-5042-4E5C-AB8C-099A45242495}" type="datetimeFigureOut">
              <a:rPr lang="el-GR" smtClean="0"/>
              <a:pPr/>
              <a:t>7/12/2014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AFA04-41F5-45D6-8B83-47230037F2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FED9-5042-4E5C-AB8C-099A45242495}" type="datetimeFigureOut">
              <a:rPr lang="el-GR" smtClean="0"/>
              <a:pPr/>
              <a:t>7/12/2014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AFA04-41F5-45D6-8B83-47230037F2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FED9-5042-4E5C-AB8C-099A45242495}" type="datetimeFigureOut">
              <a:rPr lang="el-GR" smtClean="0"/>
              <a:pPr/>
              <a:t>7/12/2014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AFA04-41F5-45D6-8B83-47230037F2B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FED9-5042-4E5C-AB8C-099A45242495}" type="datetimeFigureOut">
              <a:rPr lang="el-GR" smtClean="0"/>
              <a:pPr/>
              <a:t>7/12/2014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4EAFA04-41F5-45D6-8B83-47230037F2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FED9-5042-4E5C-AB8C-099A45242495}" type="datetimeFigureOut">
              <a:rPr lang="el-GR" smtClean="0"/>
              <a:pPr/>
              <a:t>7/12/2014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AFA04-41F5-45D6-8B83-47230037F2B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FED9-5042-4E5C-AB8C-099A45242495}" type="datetimeFigureOut">
              <a:rPr lang="el-GR" smtClean="0"/>
              <a:pPr/>
              <a:t>7/12/2014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AFA04-41F5-45D6-8B83-47230037F2B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FED9-5042-4E5C-AB8C-099A45242495}" type="datetimeFigureOut">
              <a:rPr lang="el-GR" smtClean="0"/>
              <a:pPr/>
              <a:t>7/12/2014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AFA04-41F5-45D6-8B83-47230037F2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FED9-5042-4E5C-AB8C-099A45242495}" type="datetimeFigureOut">
              <a:rPr lang="el-GR" smtClean="0"/>
              <a:pPr/>
              <a:t>7/12/2014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AFA04-41F5-45D6-8B83-47230037F2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FED9-5042-4E5C-AB8C-099A45242495}" type="datetimeFigureOut">
              <a:rPr lang="el-GR" smtClean="0"/>
              <a:pPr/>
              <a:t>7/12/2014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AFA04-41F5-45D6-8B83-47230037F2B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FED9-5042-4E5C-AB8C-099A45242495}" type="datetimeFigureOut">
              <a:rPr lang="el-GR" smtClean="0"/>
              <a:pPr/>
              <a:t>7/12/2014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4EAFA04-41F5-45D6-8B83-47230037F2B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4F8FED9-5042-4E5C-AB8C-099A45242495}" type="datetimeFigureOut">
              <a:rPr lang="el-GR" smtClean="0"/>
              <a:pPr/>
              <a:t>7/12/2014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4EAFA04-41F5-45D6-8B83-47230037F2B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4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l-GR" smtClean="0"/>
          </a:p>
          <a:p>
            <a:pPr eaLnBrk="1" hangingPunct="1"/>
            <a:r>
              <a:rPr lang="el-GR" smtClean="0"/>
              <a:t>Γνωριμία με το Λογισμικό του Υπολογιστή</a:t>
            </a:r>
          </a:p>
        </p:txBody>
      </p:sp>
      <p:sp>
        <p:nvSpPr>
          <p:cNvPr id="6147" name="3 - Τίτλος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lang="en-GB" smtClean="0"/>
              <a:t>5</a:t>
            </a:r>
            <a:r>
              <a:rPr lang="el-GR" baseline="30000" smtClean="0"/>
              <a:t>ο</a:t>
            </a:r>
            <a:r>
              <a:rPr lang="el-GR" smtClean="0"/>
              <a:t> Κεφάλαιο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8313" y="908050"/>
            <a:ext cx="8280400" cy="45720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l-GR" b="1" dirty="0" smtClean="0"/>
              <a:t>Λογισμικό</a:t>
            </a:r>
            <a:r>
              <a:rPr lang="el-GR" dirty="0" smtClean="0"/>
              <a:t> ή </a:t>
            </a:r>
            <a:r>
              <a:rPr lang="en-US" b="1" dirty="0" smtClean="0"/>
              <a:t>Software</a:t>
            </a:r>
            <a:r>
              <a:rPr lang="en-US" dirty="0" smtClean="0"/>
              <a:t> </a:t>
            </a:r>
            <a:r>
              <a:rPr lang="el-GR" dirty="0" smtClean="0"/>
              <a:t>ονομάζονται όλα τα προγράμματα που χρησιμοποιούνται από τους υπολογιστές.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l-GR" dirty="0" smtClean="0"/>
          </a:p>
          <a:p>
            <a:pPr marL="0" indent="0" eaLnBrk="1" hangingPunct="1">
              <a:buFont typeface="Wingdings 2" pitchFamily="18" charset="2"/>
              <a:buNone/>
            </a:pPr>
            <a:r>
              <a:rPr lang="el-GR" b="1" dirty="0" smtClean="0"/>
              <a:t>Πρόγραμμα</a:t>
            </a:r>
            <a:r>
              <a:rPr lang="el-GR" dirty="0" smtClean="0"/>
              <a:t> είναι  ένα σύνολο εντολών που κατευθύνουν με κάθε λεπτομέρεια τον υπολογιστή, για να εκτελέσει μια συγκεκριμένη εργασία.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l-GR" dirty="0" smtClean="0"/>
          </a:p>
          <a:p>
            <a:pPr marL="0" indent="0" eaLnBrk="1" hangingPunct="1">
              <a:buFont typeface="Wingdings 2" pitchFamily="18" charset="2"/>
              <a:buNone/>
            </a:pPr>
            <a:r>
              <a:rPr lang="el-GR" dirty="0" smtClean="0"/>
              <a:t>Κάθε υπολογιστής αποτελείται από δύο μέρη που συνεργάζονται μεταξύ τους: το </a:t>
            </a:r>
            <a:r>
              <a:rPr lang="el-GR" b="1" dirty="0" smtClean="0"/>
              <a:t>υλικό</a:t>
            </a:r>
            <a:r>
              <a:rPr lang="el-GR" dirty="0" smtClean="0"/>
              <a:t> και το </a:t>
            </a:r>
            <a:r>
              <a:rPr lang="el-GR" b="1" dirty="0" smtClean="0"/>
              <a:t>λογισμικό</a:t>
            </a:r>
            <a:r>
              <a:rPr lang="el-GR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3851920" y="476672"/>
            <a:ext cx="2232248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/>
              <a:t>Λογισμικό Υπολογιστή</a:t>
            </a:r>
          </a:p>
        </p:txBody>
      </p:sp>
      <p:cxnSp>
        <p:nvCxnSpPr>
          <p:cNvPr id="13" name="12 - Ευθεία γραμμή σύνδεσης"/>
          <p:cNvCxnSpPr/>
          <p:nvPr/>
        </p:nvCxnSpPr>
        <p:spPr>
          <a:xfrm>
            <a:off x="2700338" y="1458913"/>
            <a:ext cx="0" cy="2873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1763688" y="1746682"/>
            <a:ext cx="18002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/>
              <a:t>Λογισμικό Εφαρμογών</a:t>
            </a:r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7164388" y="1458913"/>
            <a:ext cx="0" cy="2873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6228184" y="1746682"/>
            <a:ext cx="18002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/>
              <a:t>Λογισμικό Συστήματος</a:t>
            </a:r>
          </a:p>
        </p:txBody>
      </p:sp>
      <p:cxnSp>
        <p:nvCxnSpPr>
          <p:cNvPr id="17" name="16 - Ευθεία γραμμή σύνδεσης"/>
          <p:cNvCxnSpPr/>
          <p:nvPr/>
        </p:nvCxnSpPr>
        <p:spPr>
          <a:xfrm>
            <a:off x="2700338" y="2420938"/>
            <a:ext cx="0" cy="2873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εία γραμμή σύνδεσης"/>
          <p:cNvCxnSpPr/>
          <p:nvPr/>
        </p:nvCxnSpPr>
        <p:spPr>
          <a:xfrm>
            <a:off x="1042988" y="2708275"/>
            <a:ext cx="26654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179512" y="2996952"/>
            <a:ext cx="1584176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/>
              <a:t>Λογισμικό επεξεργασίας κειμένου</a:t>
            </a:r>
          </a:p>
        </p:txBody>
      </p:sp>
      <p:sp>
        <p:nvSpPr>
          <p:cNvPr id="23" name="22 - TextBox"/>
          <p:cNvSpPr txBox="1"/>
          <p:nvPr/>
        </p:nvSpPr>
        <p:spPr>
          <a:xfrm>
            <a:off x="971600" y="4005064"/>
            <a:ext cx="1728192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/>
              <a:t>Λογισμικό Παρουσιάσεων</a:t>
            </a:r>
          </a:p>
        </p:txBody>
      </p:sp>
      <p:cxnSp>
        <p:nvCxnSpPr>
          <p:cNvPr id="25" name="24 - Ευθεία γραμμή σύνδεσης"/>
          <p:cNvCxnSpPr/>
          <p:nvPr/>
        </p:nvCxnSpPr>
        <p:spPr>
          <a:xfrm>
            <a:off x="1042988" y="2708275"/>
            <a:ext cx="0" cy="288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- Ευθεία γραμμή σύνδεσης"/>
          <p:cNvCxnSpPr>
            <a:endCxn id="0" idx="0"/>
          </p:cNvCxnSpPr>
          <p:nvPr/>
        </p:nvCxnSpPr>
        <p:spPr>
          <a:xfrm>
            <a:off x="1835150" y="2708275"/>
            <a:ext cx="0" cy="1296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Ευθεία γραμμή σύνδεσης"/>
          <p:cNvCxnSpPr>
            <a:endCxn id="0" idx="0"/>
          </p:cNvCxnSpPr>
          <p:nvPr/>
        </p:nvCxnSpPr>
        <p:spPr>
          <a:xfrm>
            <a:off x="3708400" y="2708275"/>
            <a:ext cx="0" cy="1008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7380312" y="2972559"/>
            <a:ext cx="1512168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BIOS</a:t>
            </a:r>
            <a:endParaRPr lang="el-GR" dirty="0"/>
          </a:p>
        </p:txBody>
      </p:sp>
      <p:sp>
        <p:nvSpPr>
          <p:cNvPr id="32" name="31 - TextBox"/>
          <p:cNvSpPr txBox="1"/>
          <p:nvPr/>
        </p:nvSpPr>
        <p:spPr>
          <a:xfrm>
            <a:off x="5508104" y="2970818"/>
            <a:ext cx="144016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/>
              <a:t>Λειτουργικό Σύστημα</a:t>
            </a:r>
          </a:p>
        </p:txBody>
      </p:sp>
      <p:cxnSp>
        <p:nvCxnSpPr>
          <p:cNvPr id="33" name="32 - Ευθεία γραμμή σύνδεσης"/>
          <p:cNvCxnSpPr/>
          <p:nvPr/>
        </p:nvCxnSpPr>
        <p:spPr>
          <a:xfrm>
            <a:off x="7164388" y="2395538"/>
            <a:ext cx="0" cy="2873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>
            <a:off x="6227763" y="2682875"/>
            <a:ext cx="19446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εία γραμμή σύνδεσης"/>
          <p:cNvCxnSpPr/>
          <p:nvPr/>
        </p:nvCxnSpPr>
        <p:spPr>
          <a:xfrm>
            <a:off x="6227763" y="2682875"/>
            <a:ext cx="0" cy="287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- Ευθεία γραμμή σύνδεσης"/>
          <p:cNvCxnSpPr/>
          <p:nvPr/>
        </p:nvCxnSpPr>
        <p:spPr>
          <a:xfrm>
            <a:off x="8172450" y="2682875"/>
            <a:ext cx="0" cy="287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- Ευθεία γραμμή σύνδεσης"/>
          <p:cNvCxnSpPr/>
          <p:nvPr/>
        </p:nvCxnSpPr>
        <p:spPr>
          <a:xfrm>
            <a:off x="6227763" y="3619500"/>
            <a:ext cx="0" cy="287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>
            <a:off x="5003800" y="1169988"/>
            <a:ext cx="0" cy="288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>
            <a:off x="2700338" y="1458913"/>
            <a:ext cx="4464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>
            <a:off x="2700338" y="2708275"/>
            <a:ext cx="0" cy="288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>
            <a:off x="2051720" y="2996952"/>
            <a:ext cx="1296144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/>
              <a:t>Παιχνίδια</a:t>
            </a:r>
          </a:p>
        </p:txBody>
      </p:sp>
      <p:sp>
        <p:nvSpPr>
          <p:cNvPr id="35" name="34 - TextBox"/>
          <p:cNvSpPr txBox="1"/>
          <p:nvPr/>
        </p:nvSpPr>
        <p:spPr>
          <a:xfrm>
            <a:off x="2843808" y="3717032"/>
            <a:ext cx="1728192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 err="1"/>
              <a:t>Φυλλομετρητές</a:t>
            </a:r>
            <a:endParaRPr lang="el-GR" dirty="0"/>
          </a:p>
        </p:txBody>
      </p:sp>
      <p:cxnSp>
        <p:nvCxnSpPr>
          <p:cNvPr id="49" name="48 - Ευθεία γραμμή σύνδεσης"/>
          <p:cNvCxnSpPr/>
          <p:nvPr/>
        </p:nvCxnSpPr>
        <p:spPr>
          <a:xfrm>
            <a:off x="5219700" y="3933825"/>
            <a:ext cx="28813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>
            <a:off x="5219700" y="3933825"/>
            <a:ext cx="0" cy="287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>
            <a:off x="6084888" y="3933825"/>
            <a:ext cx="0" cy="790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>
            <a:off x="6659563" y="3933825"/>
            <a:ext cx="0" cy="287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TextBox"/>
          <p:cNvSpPr txBox="1"/>
          <p:nvPr/>
        </p:nvSpPr>
        <p:spPr>
          <a:xfrm>
            <a:off x="6156176" y="4221088"/>
            <a:ext cx="1008112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err="1">
                <a:latin typeface="Cambria" pitchFamily="18" charset="0"/>
              </a:rPr>
              <a:t>MacOS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57" name="56 - TextBox"/>
          <p:cNvSpPr txBox="1"/>
          <p:nvPr/>
        </p:nvSpPr>
        <p:spPr>
          <a:xfrm>
            <a:off x="5364088" y="4725144"/>
            <a:ext cx="144016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err="1">
                <a:latin typeface="Cambria" pitchFamily="18" charset="0"/>
              </a:rPr>
              <a:t>Linux</a:t>
            </a:r>
            <a:endParaRPr lang="el-GR" dirty="0" err="1">
              <a:latin typeface="Cambria" pitchFamily="18" charset="0"/>
            </a:endParaRPr>
          </a:p>
        </p:txBody>
      </p:sp>
      <p:sp>
        <p:nvSpPr>
          <p:cNvPr id="58" name="57 - TextBox"/>
          <p:cNvSpPr txBox="1"/>
          <p:nvPr/>
        </p:nvSpPr>
        <p:spPr>
          <a:xfrm>
            <a:off x="4572000" y="4221088"/>
            <a:ext cx="1440160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 err="1">
                <a:latin typeface="Cambria" pitchFamily="18" charset="0"/>
              </a:rPr>
              <a:t>MS Windows</a:t>
            </a:r>
            <a:endParaRPr lang="el-GR" sz="1600" dirty="0" err="1">
              <a:latin typeface="Cambria" pitchFamily="18" charset="0"/>
            </a:endParaRPr>
          </a:p>
        </p:txBody>
      </p:sp>
      <p:cxnSp>
        <p:nvCxnSpPr>
          <p:cNvPr id="61" name="60 - Ευθεία γραμμή σύνδεσης"/>
          <p:cNvCxnSpPr/>
          <p:nvPr/>
        </p:nvCxnSpPr>
        <p:spPr>
          <a:xfrm>
            <a:off x="7596188" y="3933825"/>
            <a:ext cx="0" cy="790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6876256" y="4725144"/>
            <a:ext cx="144016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err="1">
                <a:latin typeface="Cambria" pitchFamily="18" charset="0"/>
              </a:rPr>
              <a:t>MS</a:t>
            </a:r>
            <a:r>
              <a:rPr lang="en-GB" dirty="0"/>
              <a:t> </a:t>
            </a:r>
            <a:r>
              <a:rPr lang="en-GB" dirty="0">
                <a:latin typeface="Cambria" pitchFamily="18" charset="0"/>
              </a:rPr>
              <a:t>DOS</a:t>
            </a:r>
            <a:endParaRPr lang="el-GR" dirty="0">
              <a:latin typeface="Cambria" pitchFamily="18" charset="0"/>
            </a:endParaRPr>
          </a:p>
        </p:txBody>
      </p:sp>
      <p:cxnSp>
        <p:nvCxnSpPr>
          <p:cNvPr id="63" name="62 - Ευθεία γραμμή σύνδεσης"/>
          <p:cNvCxnSpPr/>
          <p:nvPr/>
        </p:nvCxnSpPr>
        <p:spPr>
          <a:xfrm>
            <a:off x="8101013" y="3933825"/>
            <a:ext cx="0" cy="287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TextBox"/>
          <p:cNvSpPr txBox="1"/>
          <p:nvPr/>
        </p:nvSpPr>
        <p:spPr>
          <a:xfrm>
            <a:off x="7740352" y="4221088"/>
            <a:ext cx="86409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err="1">
                <a:latin typeface="Cambria" pitchFamily="18" charset="0"/>
              </a:rPr>
              <a:t>UNIX</a:t>
            </a:r>
            <a:endParaRPr lang="el-GR" dirty="0" err="1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755650" y="908050"/>
            <a:ext cx="7931150" cy="4572000"/>
          </a:xfrm>
        </p:spPr>
        <p:txBody>
          <a:bodyPr/>
          <a:lstStyle/>
          <a:p>
            <a:pPr marL="0" indent="268288" eaLnBrk="1" hangingPunct="1"/>
            <a:r>
              <a:rPr lang="el-GR" b="1" dirty="0" smtClean="0"/>
              <a:t>Λογισμικό Εφαρμογών: </a:t>
            </a:r>
            <a:r>
              <a:rPr lang="el-GR" dirty="0" smtClean="0"/>
              <a:t>Στην κατηγορία αυτή περιλαμβάνονται τα προγράμματα του υπολογιστή τα οποία χρησιμοποιούνται για να κάνει ο χρήστης συγκεκριμένες εργασίες, αλλά δεν είναι απαραίτητα για τη λειτουργία του. </a:t>
            </a:r>
          </a:p>
          <a:p>
            <a:pPr marL="0" indent="268288" eaLnBrk="1" hangingPunct="1"/>
            <a:r>
              <a:rPr lang="el-GR" b="1" dirty="0" smtClean="0"/>
              <a:t>Λογισμικό Συστήματος: </a:t>
            </a:r>
            <a:r>
              <a:rPr lang="el-GR" dirty="0" smtClean="0"/>
              <a:t>Στην κατηγορία αυτή περιλαμβάνονται τα προγράμματα τα οποία είναι </a:t>
            </a:r>
            <a:r>
              <a:rPr lang="el-GR" u="sng" dirty="0" smtClean="0"/>
              <a:t>απαραίτητα</a:t>
            </a:r>
            <a:r>
              <a:rPr lang="el-GR" dirty="0" smtClean="0"/>
              <a:t> για τη λειτουργία του υπολογιστή (ελέγχουν και συντονίζουν τη λειτουργία του).</a:t>
            </a:r>
            <a:endParaRPr lang="el-G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3000" b="1" dirty="0" smtClean="0">
                <a:solidFill>
                  <a:schemeClr val="bg2">
                    <a:lumMod val="10000"/>
                  </a:schemeClr>
                </a:solidFill>
              </a:rPr>
              <a:t>Το </a:t>
            </a:r>
            <a:r>
              <a:rPr lang="el-GR" sz="30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λειτουργικό</a:t>
            </a:r>
            <a:r>
              <a:rPr lang="el-GR" sz="3000" b="1" dirty="0" smtClean="0">
                <a:solidFill>
                  <a:schemeClr val="bg2">
                    <a:lumMod val="10000"/>
                  </a:schemeClr>
                </a:solidFill>
              </a:rPr>
              <a:t> σύστημα είναι υπεύθυνο για:</a:t>
            </a:r>
            <a:endParaRPr lang="el-GR" sz="30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Το συντονισμό της λειτουργίας όλων των εξαρτημάτων – συσκευών του υπολογιστή (όπως ο μαέστρος συντονίζει μια ορχήστρα).</a:t>
            </a:r>
          </a:p>
          <a:p>
            <a:pPr eaLnBrk="1" hangingPunct="1"/>
            <a:r>
              <a:rPr lang="el-GR" dirty="0" smtClean="0"/>
              <a:t>Την αποθήκευση των εργασιών μας.</a:t>
            </a:r>
          </a:p>
          <a:p>
            <a:pPr eaLnBrk="1" hangingPunct="1"/>
            <a:r>
              <a:rPr lang="el-GR" dirty="0" smtClean="0"/>
              <a:t>Τη λειτουργία όλων των υπόλοιπων προγραμμάτων.</a:t>
            </a:r>
          </a:p>
          <a:p>
            <a:pPr eaLnBrk="1" hangingPunct="1"/>
            <a:r>
              <a:rPr lang="el-GR" dirty="0" smtClean="0"/>
              <a:t>Τον τρόπο επικοινωνίας του χρήστη με τον υπολογιστή (γραφικό περιβάλλον επικοινωνίας π.χ. </a:t>
            </a:r>
            <a:r>
              <a:rPr lang="en-US" dirty="0" smtClean="0"/>
              <a:t>MS Windows, Linux, IOS </a:t>
            </a:r>
            <a:r>
              <a:rPr lang="el-GR" dirty="0" smtClean="0"/>
              <a:t>ή περιβάλλον γραμμής εντολών π.χ. </a:t>
            </a:r>
            <a:r>
              <a:rPr lang="en-US" dirty="0" smtClean="0"/>
              <a:t>UNIX, DOS</a:t>
            </a:r>
            <a:r>
              <a:rPr lang="el-GR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225</TotalTime>
  <Words>215</Words>
  <Application>Microsoft Office PowerPoint</Application>
  <PresentationFormat>Προβολή στην οθόνη (4:3)</PresentationFormat>
  <Paragraphs>31</Paragraphs>
  <Slides>5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Δικαιοσύνη</vt:lpstr>
      <vt:lpstr>5ο Κεφάλαιο</vt:lpstr>
      <vt:lpstr>Διαφάνεια 2</vt:lpstr>
      <vt:lpstr>Διαφάνεια 3</vt:lpstr>
      <vt:lpstr>Διαφάνεια 4</vt:lpstr>
      <vt:lpstr>Το λειτουργικό σύστημα είναι υπεύθυνο για: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2ο Κεφάλαιο</dc:title>
  <dc:creator>Ντζιός</dc:creator>
  <cp:lastModifiedBy>Ντζιός</cp:lastModifiedBy>
  <cp:revision>69</cp:revision>
  <dcterms:created xsi:type="dcterms:W3CDTF">2014-07-30T14:39:19Z</dcterms:created>
  <dcterms:modified xsi:type="dcterms:W3CDTF">2014-12-07T18:17:56Z</dcterms:modified>
</cp:coreProperties>
</file>