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7" r:id="rId3"/>
    <p:sldId id="268" r:id="rId4"/>
    <p:sldId id="269" r:id="rId5"/>
    <p:sldId id="270" r:id="rId6"/>
    <p:sldId id="264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E7FB-8BC2-4A1D-91DA-0766ED728263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C88C-0A69-4071-8171-A0E3563491A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8EEE-A097-4607-930B-1B6B7CCDD786}" type="datetimeFigureOut">
              <a:rPr lang="el-GR" smtClean="0"/>
              <a:pPr/>
              <a:t>23/9/2014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9AF2-5001-463B-AF4C-C98F87FC04D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928;&#923;&#919;&#929;&#927;&#934;&#927;&#929;&#921;&#922;&#919;%20&#916;&#919;&#924;&#927;&#932;&#921;&#922;&#927;&#933;\&#913;%20-%20&#914;%20&#916;&#919;&#924;&#927;&#932;&#921;&#922;&#927;&#933;\&#917;&#922;&#928;&#913;&#921;&#916;&#917;&#933;&#932;&#921;&#922;&#913;%20&#914;&#921;&#925;&#932;&#917;&#927;\&#931;&#969;&#963;&#964;&#942;%20&#963;&#964;&#940;&#963;&#951;%20&#964;&#959;&#965;%20&#963;&#974;&#956;&#945;&#964;&#959;&#962;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274638"/>
            <a:ext cx="8229600" cy="1143000"/>
          </a:xfr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Μάθημα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5</a:t>
            </a:r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: Το πληκτρολόγιο (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keyboard)</a:t>
            </a:r>
            <a:endParaRPr lang="el-GR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5 - Θέση περιεχομένου" descr="Ποντικάκι με μπάλα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628800"/>
            <a:ext cx="3442827" cy="4525963"/>
          </a:xfrm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3995936" y="3212976"/>
            <a:ext cx="4690864" cy="2952328"/>
          </a:xfrm>
        </p:spPr>
        <p:txBody>
          <a:bodyPr>
            <a:noAutofit/>
          </a:bodyPr>
          <a:lstStyle/>
          <a:p>
            <a:pPr marL="266700" indent="-266700">
              <a:lnSpc>
                <a:spcPct val="150000"/>
              </a:lnSpc>
              <a:spcBef>
                <a:spcPts val="600"/>
              </a:spcBef>
              <a:tabLst>
                <a:tab pos="266700" algn="l"/>
              </a:tabLst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Θα</a:t>
            </a:r>
            <a:r>
              <a:rPr lang="el-GR" sz="1600" dirty="0" smtClean="0">
                <a:solidFill>
                  <a:srgbClr val="FFFF00"/>
                </a:solidFill>
                <a:latin typeface="Comic Sans MS" pitchFamily="66" charset="0"/>
              </a:rPr>
              <a:t> προσδιορίσουμε </a:t>
            </a: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τα επιμέρους τμήματα του πληκτρολογίου και </a:t>
            </a:r>
            <a:r>
              <a:rPr lang="el-GR" sz="1600" dirty="0" smtClean="0">
                <a:solidFill>
                  <a:srgbClr val="FFFF00"/>
                </a:solidFill>
                <a:latin typeface="Comic Sans MS" pitchFamily="66" charset="0"/>
              </a:rPr>
              <a:t>θα μάθουμε τι κάνουμε </a:t>
            </a: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με τα πλήκτρα κάθε ενός από τα τμήματα αυτά.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66700" indent="-266700" algn="just">
              <a:lnSpc>
                <a:spcPct val="150000"/>
              </a:lnSpc>
              <a:spcBef>
                <a:spcPts val="600"/>
              </a:spcBef>
              <a:tabLst>
                <a:tab pos="266700" algn="l"/>
              </a:tabLst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Θα</a:t>
            </a:r>
            <a:r>
              <a:rPr lang="el-GR" sz="1600" dirty="0" smtClean="0">
                <a:latin typeface="Comic Sans MS" pitchFamily="66" charset="0"/>
              </a:rPr>
              <a:t> </a:t>
            </a:r>
            <a:r>
              <a:rPr lang="el-GR" sz="1600" dirty="0" smtClean="0">
                <a:solidFill>
                  <a:srgbClr val="FFFF00"/>
                </a:solidFill>
                <a:latin typeface="Comic Sans MS" pitchFamily="66" charset="0"/>
              </a:rPr>
              <a:t>χρησιμοποιήσουμε </a:t>
            </a: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τα πλήκτρα για να γράψουμε λέξεις και αριθμούς.</a:t>
            </a:r>
            <a:endParaRPr lang="el-GR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4139952" y="1700808"/>
            <a:ext cx="3816424" cy="792088"/>
          </a:xfrm>
          <a:prstGeom prst="wedgeEllipseCallout">
            <a:avLst>
              <a:gd name="adj1" fmla="val -84186"/>
              <a:gd name="adj2" fmla="val 1988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499992" y="18448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Comic Sans MS" pitchFamily="66" charset="0"/>
              </a:rPr>
              <a:t>Θέλετε να σας πω τι θα κάνουμε στο μάθημα αυτό;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Το πλήκτρο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space bar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1052736"/>
            <a:ext cx="799288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Είναι το μεγαλύτερο πλήκτρο και βρίσκεται στην τελευταία γραμμή του πληκτρολογίου. Δεν έχει τίποτα γραμμένο πάνω του.</a:t>
            </a: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Το χρησιμοποιούμε για να αφήνουμε κενά ανάμεσα στις λέξεις που πληκτρολογούμε.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5 - Θέση περιεχομένου" descr="Space b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8920"/>
            <a:ext cx="822960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Ποντικάκ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528392" cy="3439937"/>
          </a:xfrm>
          <a:prstGeom prst="rect">
            <a:avLst/>
          </a:prstGeom>
        </p:spPr>
      </p:pic>
      <p:pic>
        <p:nvPicPr>
          <p:cNvPr id="7" name="6 - Εικόνα" descr="Παιδάκια και υπολογιστή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752381" cy="2609524"/>
          </a:xfrm>
          <a:prstGeom prst="rect">
            <a:avLst/>
          </a:prstGeom>
        </p:spPr>
      </p:pic>
      <p:sp>
        <p:nvSpPr>
          <p:cNvPr id="8" name="7 - Ελλειψοειδής επεξήγηση"/>
          <p:cNvSpPr/>
          <p:nvPr/>
        </p:nvSpPr>
        <p:spPr>
          <a:xfrm>
            <a:off x="3635896" y="692696"/>
            <a:ext cx="2088232" cy="792088"/>
          </a:xfrm>
          <a:prstGeom prst="wedgeEllipseCallout">
            <a:avLst>
              <a:gd name="adj1" fmla="val -71391"/>
              <a:gd name="adj2" fmla="val 122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779912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Πατήστε το πλήκτρο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backspace.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6444208" y="1340768"/>
            <a:ext cx="2376264" cy="1152128"/>
          </a:xfrm>
          <a:prstGeom prst="wedgeEllipseCallout">
            <a:avLst>
              <a:gd name="adj1" fmla="val -34828"/>
              <a:gd name="adj2" fmla="val 932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588224" y="155679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Μόλις πληκτρολογήσαμε λάθος γράμμα. Πως το σβήνουμε;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Το πλήκτρο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backspace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1052736"/>
            <a:ext cx="799288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Είναι το τελευταίο πλήκτρο στη γραμμή των αριθμών. Μπορεί να έχει διαφορετική όψη σε διαφορετικά πληκτρολόγια.</a:t>
            </a: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Το χρησιμοποιούμε για να διαγράψουμε ένα γράμμα που πληκτρολογήσαμε κατά λάθος.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6 - Θέση περιεχομένου" descr="Backspac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8920"/>
            <a:ext cx="822960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Ποντικάκ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528392" cy="3439937"/>
          </a:xfrm>
          <a:prstGeom prst="rect">
            <a:avLst/>
          </a:prstGeom>
        </p:spPr>
      </p:pic>
      <p:pic>
        <p:nvPicPr>
          <p:cNvPr id="7" name="6 - Εικόνα" descr="Παιδάκια και υπολογιστή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752381" cy="2609524"/>
          </a:xfrm>
          <a:prstGeom prst="rect">
            <a:avLst/>
          </a:prstGeom>
        </p:spPr>
      </p:pic>
      <p:sp>
        <p:nvSpPr>
          <p:cNvPr id="8" name="7 - Ελλειψοειδής επεξήγηση"/>
          <p:cNvSpPr/>
          <p:nvPr/>
        </p:nvSpPr>
        <p:spPr>
          <a:xfrm>
            <a:off x="3635896" y="692696"/>
            <a:ext cx="2088232" cy="792088"/>
          </a:xfrm>
          <a:prstGeom prst="wedgeEllipseCallout">
            <a:avLst>
              <a:gd name="adj1" fmla="val -71391"/>
              <a:gd name="adj2" fmla="val 122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779912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Πατήστε το πλήκτρο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Enter.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6300192" y="1196752"/>
            <a:ext cx="2520280" cy="1296144"/>
          </a:xfrm>
          <a:prstGeom prst="wedgeEllipseCallout">
            <a:avLst>
              <a:gd name="adj1" fmla="val -31578"/>
              <a:gd name="adj2" fmla="val 86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588224" y="1412776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Πως θα πάμε στην από κάτω γραμμή για να γράψω και το δικό μου ονοματεπώνυμο;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Το πλήκτρο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Enter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1052736"/>
            <a:ext cx="799288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Είναι το τελευταίο πλήκτρο στη μεσαία γραμμή των γραμμάτων.</a:t>
            </a: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Το χρησιμοποιούμε για να μετακινηθούμε στην επόμενη γραμμή.</a:t>
            </a: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Χρησιμοποιείται και σε άλλες περιπτώσεις που θα δούμε σε επόμενα μαθήματα.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5 - Θέση περιεχομένου" descr="Enter ke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8920"/>
            <a:ext cx="822960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λλειψοειδής επεξήγηση"/>
          <p:cNvSpPr/>
          <p:nvPr/>
        </p:nvSpPr>
        <p:spPr>
          <a:xfrm>
            <a:off x="4572000" y="1124744"/>
            <a:ext cx="3240360" cy="1224136"/>
          </a:xfrm>
          <a:prstGeom prst="wedgeEllipseCallout">
            <a:avLst>
              <a:gd name="adj1" fmla="val -83841"/>
              <a:gd name="adj2" fmla="val 821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4788024" y="1340768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Μην ξεχνάτε πόσο σημαντική είναι η σωστή στάση του σώματος όταν πληκτρολογούμε στον υπολογιστή!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4139952" y="5229200"/>
            <a:ext cx="1008112" cy="648072"/>
          </a:xfrm>
          <a:prstGeom prst="wedgeEllipseCallout">
            <a:avLst>
              <a:gd name="adj1" fmla="val 141041"/>
              <a:gd name="adj2" fmla="val -1718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211960" y="53732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  <a:latin typeface="Comic Sans MS" pitchFamily="66" charset="0"/>
              </a:rPr>
              <a:t>Εντάξει!</a:t>
            </a:r>
            <a:endParaRPr lang="el-GR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λλειψοειδής επεξήγηση"/>
          <p:cNvSpPr/>
          <p:nvPr/>
        </p:nvSpPr>
        <p:spPr>
          <a:xfrm>
            <a:off x="4716016" y="980728"/>
            <a:ext cx="3096344" cy="1080120"/>
          </a:xfrm>
          <a:prstGeom prst="wedgeEllipseCallout">
            <a:avLst>
              <a:gd name="adj1" fmla="val -92806"/>
              <a:gd name="adj2" fmla="val 1195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4788024" y="12687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Μην ξεχνάτε επίσης να πατάτε τα πλήκτρα μαλακά και όχι με δύναμη!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2915816" y="5301208"/>
            <a:ext cx="1944216" cy="504056"/>
          </a:xfrm>
          <a:prstGeom prst="wedgeEllipseCallout">
            <a:avLst>
              <a:gd name="adj1" fmla="val 159292"/>
              <a:gd name="adj2" fmla="val -2872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987824" y="537321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  <a:latin typeface="Comic Sans MS" pitchFamily="66" charset="0"/>
              </a:rPr>
              <a:t>Θα το θυμόμαστε!</a:t>
            </a:r>
            <a:endParaRPr lang="el-GR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λλειψοειδής επεξήγηση"/>
          <p:cNvSpPr/>
          <p:nvPr/>
        </p:nvSpPr>
        <p:spPr>
          <a:xfrm>
            <a:off x="4644008" y="764704"/>
            <a:ext cx="3240360" cy="1584176"/>
          </a:xfrm>
          <a:prstGeom prst="wedgeEllipseCallout">
            <a:avLst>
              <a:gd name="adj1" fmla="val -87534"/>
              <a:gd name="adj2" fmla="val 808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4860032" y="105273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Θα σας δείξω τώρα ένα εκπαιδευτικό βίντεο για τη σωστή στάση του σώματός μας όταν πληκτρολογούμε στον υπολογιστή.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2987824" y="5301208"/>
            <a:ext cx="1728192" cy="648072"/>
          </a:xfrm>
          <a:prstGeom prst="wedgeEllipseCallout">
            <a:avLst>
              <a:gd name="adj1" fmla="val 127815"/>
              <a:gd name="adj2" fmla="val -1814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131840" y="53732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Θέλουμε πολύ να το δούμε!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0070C0"/>
                </a:solidFill>
                <a:latin typeface="Comic Sans MS" pitchFamily="66" charset="0"/>
              </a:rPr>
              <a:t>Η σωστή στάση του σώματος μας όταν πληκτρολογούμε στον υπολογιστή.</a:t>
            </a:r>
            <a:endParaRPr lang="el-GR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Σωστή στάση του σώματος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3"/>
            <a:ext cx="7680854" cy="432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λλειψοειδής επεξήγηση"/>
          <p:cNvSpPr/>
          <p:nvPr/>
        </p:nvSpPr>
        <p:spPr>
          <a:xfrm>
            <a:off x="4644008" y="836712"/>
            <a:ext cx="3168352" cy="1296144"/>
          </a:xfrm>
          <a:prstGeom prst="wedgeEllipseCallout">
            <a:avLst>
              <a:gd name="adj1" fmla="val -83927"/>
              <a:gd name="adj2" fmla="val 918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4932040" y="105273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Θα σας αφήσω τώρα να παίξετε ένα εκπαιδευτικό παιχνίδι που θα σας βοηθήσει να εξασκηθείτε στη χρήση του πληκτρολογίου.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3995936" y="5301208"/>
            <a:ext cx="792088" cy="504056"/>
          </a:xfrm>
          <a:prstGeom prst="wedgeEllipseCallout">
            <a:avLst>
              <a:gd name="adj1" fmla="val 207181"/>
              <a:gd name="adj2" fmla="val -224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067944" y="53732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Ζήτω!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4572000" y="5877272"/>
            <a:ext cx="792088" cy="504056"/>
          </a:xfrm>
          <a:prstGeom prst="wedgeEllipseCallout">
            <a:avLst>
              <a:gd name="adj1" fmla="val 257687"/>
              <a:gd name="adj2" fmla="val -3968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644008" y="594928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Ζήτω!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Ποντικάκι με μπάλα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628800"/>
            <a:ext cx="3442827" cy="4525963"/>
          </a:xfrm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3995936" y="3212976"/>
            <a:ext cx="4690864" cy="2952328"/>
          </a:xfrm>
        </p:spPr>
        <p:txBody>
          <a:bodyPr>
            <a:noAutofit/>
          </a:bodyPr>
          <a:lstStyle/>
          <a:p>
            <a:pPr marL="266700" indent="-266700">
              <a:lnSpc>
                <a:spcPct val="150000"/>
              </a:lnSpc>
              <a:spcBef>
                <a:spcPts val="600"/>
              </a:spcBef>
              <a:tabLst>
                <a:tab pos="266700" algn="l"/>
              </a:tabLst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 πλήκτρα με τα γράμματα της αλφαβήτας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alphabet Keys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tabLst>
                <a:tab pos="266700" algn="l"/>
              </a:tabLst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πλήκτρα με τους αριθμούς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number keys)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tabLst>
                <a:tab pos="266700" algn="l"/>
              </a:tabLst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ειδικά πλήκτρα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special keys)</a:t>
            </a: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4139952" y="1340768"/>
            <a:ext cx="3816424" cy="792088"/>
          </a:xfrm>
          <a:prstGeom prst="wedgeEllipseCallout">
            <a:avLst>
              <a:gd name="adj1" fmla="val -85184"/>
              <a:gd name="adj2" fmla="val 249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499992" y="148478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Comic Sans MS" pitchFamily="66" charset="0"/>
              </a:rPr>
              <a:t>Το πληκτρολόγιο περιλαμβάνει τρεις βασικές περιοχές πλήκτρων: </a:t>
            </a:r>
          </a:p>
        </p:txBody>
      </p:sp>
      <p:sp>
        <p:nvSpPr>
          <p:cNvPr id="10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Οι τρεις βασικές περιοχές πλήκτρων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Τα πλήκτρα με τα γράμματα της αλφαβήτας (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alphabet keys)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1052736"/>
            <a:ext cx="7992888" cy="147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Τα πλήκτρα πάνω στα οποία βλέπουμε τα γράμματα του ελληνικού (Α – Ω) και του λατινικού αλφάβητου (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 – Z)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 είναι τα πλήκτρα των γραμμάτων (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alphabet keys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Τα χρησιμοποιούμε για να γράφουμε λέξεις στον υπολογιστή.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6 - Θέση περιεχομένου" descr="Alphabet key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8147248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Τα πλήκτρα με τους αριθμούς (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number keys)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1052736"/>
            <a:ext cx="7992888" cy="11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Τα πλήκτρα πάνω στα οποία βλέπουμε τα ψηφία από το 0 μέχρι το 9 λέγονται αριθμητικά πλήκτρα (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number keys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Τα χρησιμοποιούμε για να γράφουμε αριθμούς.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6 - Θέση περιεχομένου" descr="Number key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822960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Τα ειδικά πλήκτρα (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special keys)</a:t>
            </a:r>
            <a:endParaRPr lang="el-G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1052736"/>
            <a:ext cx="7992888" cy="11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Τα πλήκτρα πάνω στα οποία βλέπουμε λέξεις λέγονται ειδικά πλήκτρα (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special keys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3050" indent="-273050" algn="just">
              <a:lnSpc>
                <a:spcPts val="26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73050" algn="l"/>
              </a:tabLst>
            </a:pP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Τα χρησιμοποιούμε για ειδικές λειτουργίες.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9 - Θέση περιεχομένου" descr="Special key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8208912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λλειψοειδής επεξήγηση"/>
          <p:cNvSpPr/>
          <p:nvPr/>
        </p:nvSpPr>
        <p:spPr>
          <a:xfrm>
            <a:off x="4716016" y="692696"/>
            <a:ext cx="3240360" cy="1872208"/>
          </a:xfrm>
          <a:prstGeom prst="wedgeEllipseCallout">
            <a:avLst>
              <a:gd name="adj1" fmla="val -87517"/>
              <a:gd name="adj2" fmla="val 585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5148064" y="908720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Θα ενεργοποιήσω τώρα στον υπολογιστή σας ένα ειδικό πρόγραμμα που λέγεται </a:t>
            </a:r>
            <a:r>
              <a:rPr lang="el-GR" sz="1400" b="1" dirty="0" smtClean="0">
                <a:solidFill>
                  <a:srgbClr val="0070C0"/>
                </a:solidFill>
                <a:latin typeface="Comic Sans MS" pitchFamily="66" charset="0"/>
              </a:rPr>
              <a:t>επεξεργαστής κειμένου </a:t>
            </a:r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και θέλω εσείς να πληκτρολογήσετε το όνομα και το επώνυμό σας!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4139952" y="5229200"/>
            <a:ext cx="1008112" cy="648072"/>
          </a:xfrm>
          <a:prstGeom prst="wedgeEllipseCallout">
            <a:avLst>
              <a:gd name="adj1" fmla="val 141041"/>
              <a:gd name="adj2" fmla="val -1718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211960" y="53732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  <a:latin typeface="Comic Sans MS" pitchFamily="66" charset="0"/>
              </a:rPr>
              <a:t>Τέλεια!</a:t>
            </a:r>
            <a:endParaRPr lang="el-GR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Ποντικάκ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528392" cy="3439937"/>
          </a:xfrm>
          <a:prstGeom prst="rect">
            <a:avLst/>
          </a:prstGeom>
        </p:spPr>
      </p:pic>
      <p:pic>
        <p:nvPicPr>
          <p:cNvPr id="7" name="6 - Εικόνα" descr="Παιδάκια και υπολογιστή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752381" cy="2609524"/>
          </a:xfrm>
          <a:prstGeom prst="rect">
            <a:avLst/>
          </a:prstGeom>
        </p:spPr>
      </p:pic>
      <p:sp>
        <p:nvSpPr>
          <p:cNvPr id="8" name="7 - Ελλειψοειδής επεξήγηση"/>
          <p:cNvSpPr/>
          <p:nvPr/>
        </p:nvSpPr>
        <p:spPr>
          <a:xfrm>
            <a:off x="4067944" y="692696"/>
            <a:ext cx="2376264" cy="1008112"/>
          </a:xfrm>
          <a:prstGeom prst="wedgeEllipseCallout">
            <a:avLst>
              <a:gd name="adj1" fmla="val -81915"/>
              <a:gd name="adj2" fmla="val 738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283968" y="83671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Μπορείτε να βρείτε τα πλήκτρα με τα γράμματα του ονόματός σας;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6444208" y="1772816"/>
            <a:ext cx="1656184" cy="504056"/>
          </a:xfrm>
          <a:prstGeom prst="wedgeEllipseCallout">
            <a:avLst>
              <a:gd name="adj1" fmla="val -24589"/>
              <a:gd name="adj2" fmla="val 167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588224" y="18448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Προσπαθούμε!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Ποντικάκ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528392" cy="3439937"/>
          </a:xfrm>
          <a:prstGeom prst="rect">
            <a:avLst/>
          </a:prstGeom>
        </p:spPr>
      </p:pic>
      <p:pic>
        <p:nvPicPr>
          <p:cNvPr id="7" name="6 - Εικόνα" descr="Παιδάκια και υπολογιστή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752381" cy="2609524"/>
          </a:xfrm>
          <a:prstGeom prst="rect">
            <a:avLst/>
          </a:prstGeom>
        </p:spPr>
      </p:pic>
      <p:sp>
        <p:nvSpPr>
          <p:cNvPr id="8" name="7 - Ελλειψοειδής επεξήγηση"/>
          <p:cNvSpPr/>
          <p:nvPr/>
        </p:nvSpPr>
        <p:spPr>
          <a:xfrm>
            <a:off x="3851920" y="476672"/>
            <a:ext cx="2304256" cy="1152128"/>
          </a:xfrm>
          <a:prstGeom prst="wedgeEllipseCallout">
            <a:avLst>
              <a:gd name="adj1" fmla="val -78414"/>
              <a:gd name="adj2" fmla="val 862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067944" y="69269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Τι παρατηρείτε καθώς πατάτε τα πλήκτρα του πληκτρολογίου;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6660232" y="1268760"/>
            <a:ext cx="2232248" cy="1008112"/>
          </a:xfrm>
          <a:prstGeom prst="wedgeEllipseCallout">
            <a:avLst>
              <a:gd name="adj1" fmla="val -42365"/>
              <a:gd name="adj2" fmla="val 1147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876256" y="141277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Το όνομά μας τυπώνεται στην οθόνη του υπολογιστή!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Ποντικάκ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3528392" cy="3439937"/>
          </a:xfrm>
          <a:prstGeom prst="rect">
            <a:avLst/>
          </a:prstGeom>
        </p:spPr>
      </p:pic>
      <p:pic>
        <p:nvPicPr>
          <p:cNvPr id="7" name="6 - Εικόνα" descr="Παιδάκια και υπολογιστή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752381" cy="2609524"/>
          </a:xfrm>
          <a:prstGeom prst="rect">
            <a:avLst/>
          </a:prstGeom>
        </p:spPr>
      </p:pic>
      <p:sp>
        <p:nvSpPr>
          <p:cNvPr id="8" name="7 - Ελλειψοειδής επεξήγηση"/>
          <p:cNvSpPr/>
          <p:nvPr/>
        </p:nvSpPr>
        <p:spPr>
          <a:xfrm>
            <a:off x="3635896" y="692696"/>
            <a:ext cx="2592288" cy="792088"/>
          </a:xfrm>
          <a:prstGeom prst="wedgeEllipseCallout">
            <a:avLst>
              <a:gd name="adj1" fmla="val -65055"/>
              <a:gd name="adj2" fmla="val 114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779912" y="8367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Πατήστε το μεγάλο πλήκτρο του πληκτρολογίου!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6300192" y="1412776"/>
            <a:ext cx="2520280" cy="1008112"/>
          </a:xfrm>
          <a:prstGeom prst="wedgeEllipseCallout">
            <a:avLst>
              <a:gd name="adj1" fmla="val -24441"/>
              <a:gd name="adj2" fmla="val 100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588224" y="155679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70C0"/>
                </a:solidFill>
                <a:latin typeface="Comic Sans MS" pitchFamily="66" charset="0"/>
              </a:rPr>
              <a:t>Πως αφήνουμε κενό ανάμεσα στο όνομα και το επίθετό μας;</a:t>
            </a:r>
            <a:endParaRPr lang="el-GR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520</Words>
  <Application>Microsoft Office PowerPoint</Application>
  <PresentationFormat>Προβολή στην οθόνη (4:3)</PresentationFormat>
  <Paragraphs>50</Paragraphs>
  <Slides>19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Μάθημα 5: Το πληκτρολόγιο (keyboard)</vt:lpstr>
      <vt:lpstr>Οι τρεις βασικές περιοχές πλήκτρων</vt:lpstr>
      <vt:lpstr>Τα πλήκτρα με τα γράμματα της αλφαβήτας (alphabet keys)</vt:lpstr>
      <vt:lpstr>Τα πλήκτρα με τους αριθμούς (number keys)</vt:lpstr>
      <vt:lpstr>Τα ειδικά πλήκτρα (special keys)</vt:lpstr>
      <vt:lpstr>Διαφάνεια 6</vt:lpstr>
      <vt:lpstr>Διαφάνεια 7</vt:lpstr>
      <vt:lpstr>Διαφάνεια 8</vt:lpstr>
      <vt:lpstr>Διαφάνεια 9</vt:lpstr>
      <vt:lpstr>Το πλήκτρο space bar</vt:lpstr>
      <vt:lpstr>Διαφάνεια 11</vt:lpstr>
      <vt:lpstr>Το πλήκτρο backspace</vt:lpstr>
      <vt:lpstr>Διαφάνεια 13</vt:lpstr>
      <vt:lpstr>Το πλήκτρο Enter</vt:lpstr>
      <vt:lpstr>Διαφάνεια 15</vt:lpstr>
      <vt:lpstr>Διαφάνεια 16</vt:lpstr>
      <vt:lpstr>Διαφάνεια 17</vt:lpstr>
      <vt:lpstr>Η σωστή στάση του σώματος μας όταν πληκτρολογούμε στον υπολογιστή.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4: Κανόνες σωστής χρήσης των υπολογιστών</dc:title>
  <dc:creator>Amfilochos</dc:creator>
  <cp:lastModifiedBy>ΣΤΑΥΡΟΣ</cp:lastModifiedBy>
  <cp:revision>88</cp:revision>
  <dcterms:created xsi:type="dcterms:W3CDTF">2014-09-15T16:04:54Z</dcterms:created>
  <dcterms:modified xsi:type="dcterms:W3CDTF">2014-09-22T21:51:55Z</dcterms:modified>
</cp:coreProperties>
</file>