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67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7E7FB-8BC2-4A1D-91DA-0766ED728263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BC88C-0A69-4071-8171-A0E3563491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BC88C-0A69-4071-8171-A0E3563491A1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BC88C-0A69-4071-8171-A0E3563491A1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BC88C-0A69-4071-8171-A0E3563491A1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BC88C-0A69-4071-8171-A0E3563491A1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58EEE-A097-4607-930B-1B6B7CCDD786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9AF2-5001-463B-AF4C-C98F87FC04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F:\&#928;&#923;&#919;&#929;&#927;&#934;&#927;&#929;&#921;&#922;&#919;%20&#916;&#919;&#924;&#927;&#932;&#921;&#922;&#927;&#933;\&#913;%20-%20&#914;%20&#916;&#919;&#924;&#927;&#932;&#921;&#922;&#927;&#933;\&#917;&#922;&#928;&#913;&#921;&#916;&#917;&#933;&#932;&#921;&#922;&#913;%20&#914;&#921;&#925;&#932;&#917;&#927;\&#919;%20&#964;&#949;&#967;&#957;&#953;&#954;&#942;%20&#963;&#973;&#961;&#949;%20&#954;&#945;&#953;%20&#940;&#966;&#951;&#963;&#949;.av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tudio.code.org/s/course1/stage/3/puzzle/1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60000" y="274638"/>
            <a:ext cx="8229600" cy="1143000"/>
          </a:xfrm>
          <a:solidFill>
            <a:srgbClr val="92D050"/>
          </a:solidFill>
          <a:ln w="190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Comic Sans MS" pitchFamily="66" charset="0"/>
              </a:rPr>
              <a:t>Μάθημα </a:t>
            </a:r>
            <a:r>
              <a:rPr lang="en-US" sz="2400" b="1" dirty="0" smtClean="0">
                <a:solidFill>
                  <a:srgbClr val="002060"/>
                </a:solidFill>
                <a:latin typeface="Comic Sans MS" pitchFamily="66" charset="0"/>
              </a:rPr>
              <a:t>4</a:t>
            </a:r>
            <a:r>
              <a:rPr lang="el-GR" sz="2400" b="1" dirty="0" smtClean="0">
                <a:solidFill>
                  <a:srgbClr val="002060"/>
                </a:solidFill>
                <a:latin typeface="Comic Sans MS" pitchFamily="66" charset="0"/>
              </a:rPr>
              <a:t>: Η χρήση του ποντικιού</a:t>
            </a:r>
            <a:endParaRPr lang="el-GR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5 - Θέση περιεχομένου" descr="Ποντικάκι με μπάλα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60000" y="1628800"/>
            <a:ext cx="3442827" cy="4525963"/>
          </a:xfrm>
        </p:spPr>
      </p:pic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3995936" y="3212976"/>
            <a:ext cx="4690864" cy="2952328"/>
          </a:xfrm>
        </p:spPr>
        <p:txBody>
          <a:bodyPr>
            <a:no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Θα</a:t>
            </a:r>
            <a:r>
              <a:rPr lang="el-GR" sz="1600" dirty="0" smtClean="0">
                <a:solidFill>
                  <a:srgbClr val="FFFF00"/>
                </a:solidFill>
                <a:latin typeface="Comic Sans MS" pitchFamily="66" charset="0"/>
              </a:rPr>
              <a:t> προσδιορίσουμε 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τα μέρη του ποντικιού και τις λειτουργίες τους.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266700" indent="-266700" algn="just">
              <a:spcBef>
                <a:spcPts val="600"/>
              </a:spcBef>
              <a:tabLst>
                <a:tab pos="266700" algn="l"/>
              </a:tabLst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Θα</a:t>
            </a:r>
            <a:r>
              <a:rPr lang="el-GR" sz="1600" dirty="0" smtClean="0">
                <a:latin typeface="Comic Sans MS" pitchFamily="66" charset="0"/>
              </a:rPr>
              <a:t> </a:t>
            </a:r>
            <a:r>
              <a:rPr lang="el-GR" sz="1600" dirty="0" smtClean="0">
                <a:solidFill>
                  <a:srgbClr val="FFFF00"/>
                </a:solidFill>
                <a:latin typeface="Comic Sans MS" pitchFamily="66" charset="0"/>
              </a:rPr>
              <a:t>εξασκηθούμε</a:t>
            </a:r>
            <a:r>
              <a:rPr lang="el-GR" sz="1600" dirty="0" smtClean="0">
                <a:latin typeface="Comic Sans MS" pitchFamily="66" charset="0"/>
              </a:rPr>
              <a:t> 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στη χρήση των κουμπιών του ποντικιού σε διάφορες δραστηριότητες.</a:t>
            </a:r>
            <a:endParaRPr lang="el-GR" sz="1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4139952" y="1700808"/>
            <a:ext cx="3816424" cy="792088"/>
          </a:xfrm>
          <a:prstGeom prst="wedgeEllipseCallout">
            <a:avLst>
              <a:gd name="adj1" fmla="val -84186"/>
              <a:gd name="adj2" fmla="val 1988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4499992" y="184482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Comic Sans MS" pitchFamily="66" charset="0"/>
              </a:rPr>
              <a:t>Θέλετε να σας πω τι θα κάνουμε στο μάθημα αυτό;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Η ροδέλα του ποντικιού</a:t>
            </a:r>
            <a:endParaRPr lang="el-G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4077072"/>
            <a:ext cx="8280920" cy="2193107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Η ροδέλα ανάμεσα στο αριστερό και το δεξιό πλήκτρο του ποντικιού λέγεται κουμπί κύλισης (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scroll button</a:t>
            </a:r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l-GR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Τη χρησιμοποιούμε για να μετακινούμαστε πάνω – κάτω σε μια λίστα με αντικείμενα που μπορούμε να επιλέξουμε ή σε μια σελίδα.</a:t>
            </a:r>
            <a:endParaRPr lang="el-GR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5 - Εικόνα" descr="Ποντίκι υπολογιστή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124744"/>
            <a:ext cx="3711180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5004048" y="404664"/>
            <a:ext cx="3384376" cy="1584176"/>
          </a:xfrm>
          <a:prstGeom prst="wedgeEllipseCallout">
            <a:avLst>
              <a:gd name="adj1" fmla="val 5761"/>
              <a:gd name="adj2" fmla="val 1340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292080" y="692696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Μάθαμε να κάνουμε απλό κλικ, διπλό κλικ και δεξί κλικ. Τι άλλο μπορούμε να κάνουμε με το ποντίκι; 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2123728" y="4725144"/>
            <a:ext cx="3168352" cy="1656184"/>
          </a:xfrm>
          <a:prstGeom prst="wedgeEllipseCallout">
            <a:avLst>
              <a:gd name="adj1" fmla="val -36691"/>
              <a:gd name="adj2" fmla="val -1656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2411760" y="5013176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Μπορείτε να πάρετε αντικείμενα που βλέπετε στην οθόνη και να τα μετακινήσετε σε μια νέα θέση.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5436096" y="980728"/>
            <a:ext cx="2448272" cy="648072"/>
          </a:xfrm>
          <a:prstGeom prst="wedgeEllipseCallout">
            <a:avLst>
              <a:gd name="adj1" fmla="val 9663"/>
              <a:gd name="adj2" fmla="val 3212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580112" y="112474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Και πως γίνεται αυτό; 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2267744" y="4725144"/>
            <a:ext cx="2952328" cy="792088"/>
          </a:xfrm>
          <a:prstGeom prst="wedgeEllipseCallout">
            <a:avLst>
              <a:gd name="adj1" fmla="val -40452"/>
              <a:gd name="adj2" fmla="val -29428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2483768" y="486916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Εφαρμόζουμε την τεχνική </a:t>
            </a:r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“</a:t>
            </a:r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σύρε και άφησε</a:t>
            </a:r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”</a:t>
            </a:r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.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Η τεχνική </a:t>
            </a:r>
            <a:r>
              <a:rPr lang="en-US" sz="3200" b="1" dirty="0" smtClean="0">
                <a:solidFill>
                  <a:srgbClr val="002060"/>
                </a:solidFill>
                <a:latin typeface="Comic Sans MS" pitchFamily="66" charset="0"/>
              </a:rPr>
              <a:t>“</a:t>
            </a:r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σύρε και άφησε</a:t>
            </a:r>
            <a:r>
              <a:rPr lang="en-US" sz="3200" b="1" dirty="0" smtClean="0">
                <a:solidFill>
                  <a:srgbClr val="002060"/>
                </a:solidFill>
                <a:latin typeface="Comic Sans MS" pitchFamily="66" charset="0"/>
              </a:rPr>
              <a:t>”</a:t>
            </a:r>
            <a:endParaRPr lang="el-G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467544" y="4437111"/>
            <a:ext cx="8208912" cy="2232249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1600"/>
              </a:lnSpc>
              <a:spcBef>
                <a:spcPts val="600"/>
              </a:spcBef>
              <a:buNone/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Η τεχνική </a:t>
            </a:r>
            <a:r>
              <a:rPr lang="en-US" sz="1600" dirty="0" smtClean="0">
                <a:solidFill>
                  <a:srgbClr val="002060"/>
                </a:solidFill>
                <a:latin typeface="Comic Sans MS" pitchFamily="66" charset="0"/>
              </a:rPr>
              <a:t>“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σύρε και άφησε</a:t>
            </a:r>
            <a:r>
              <a:rPr lang="en-US" sz="1600" dirty="0" smtClean="0">
                <a:solidFill>
                  <a:srgbClr val="002060"/>
                </a:solidFill>
                <a:latin typeface="Comic Sans MS" pitchFamily="66" charset="0"/>
              </a:rPr>
              <a:t>”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 χρησιμοποιείται για να μετακινήσουμε ένα αντικείμενο που βλέπουμε στην οθόνη του υπολογιστή (σε ένα γραφικό περιβάλλον επικοινωνίας) από μια θέση σε μια καινούρια θέση.</a:t>
            </a:r>
          </a:p>
          <a:p>
            <a:pPr marL="266700" indent="-266700" algn="just">
              <a:lnSpc>
                <a:spcPts val="1600"/>
              </a:lnSpc>
              <a:spcBef>
                <a:spcPts val="600"/>
              </a:spcBef>
              <a:tabLst>
                <a:tab pos="266700" algn="l"/>
              </a:tabLst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Τοποθετούμε το δείκτη του ποντικιού πάνω στο αντικείμενο που θέλουμε να μετακινήσουμε.</a:t>
            </a:r>
          </a:p>
          <a:p>
            <a:pPr marL="266700" indent="-266700" algn="just">
              <a:lnSpc>
                <a:spcPts val="1600"/>
              </a:lnSpc>
              <a:spcBef>
                <a:spcPts val="600"/>
              </a:spcBef>
              <a:tabLst>
                <a:tab pos="266700" algn="l"/>
              </a:tabLst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Έχοντας πατημένο το αριστερό πλήκτρο του ποντικιού, σέρνουμε το ποντίκι ώστε ο δείκτης του να μετακινηθεί προς την νέα θέση του αντικειμένου </a:t>
            </a:r>
            <a:r>
              <a:rPr lang="el-GR" sz="1600" dirty="0" smtClean="0">
                <a:solidFill>
                  <a:srgbClr val="FFFF00"/>
                </a:solidFill>
                <a:latin typeface="Comic Sans MS" pitchFamily="66" charset="0"/>
              </a:rPr>
              <a:t>(ΣΥΡΕ)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 marL="266700" indent="-266700" algn="just">
              <a:lnSpc>
                <a:spcPts val="1600"/>
              </a:lnSpc>
              <a:spcBef>
                <a:spcPts val="600"/>
              </a:spcBef>
              <a:tabLst>
                <a:tab pos="266700" algn="l"/>
              </a:tabLst>
            </a:pP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Μόλις ο δείκτης του ποντικιού φτάσει στη νέα θέση, αφήνουμε το αριστερό πλήκτρο του ποντικιού </a:t>
            </a:r>
            <a:r>
              <a:rPr lang="el-GR" sz="1600" dirty="0" smtClean="0">
                <a:solidFill>
                  <a:srgbClr val="FFFF00"/>
                </a:solidFill>
                <a:latin typeface="Comic Sans MS" pitchFamily="66" charset="0"/>
              </a:rPr>
              <a:t>(ΑΦΗΣΕ)</a:t>
            </a:r>
            <a:r>
              <a:rPr lang="el-GR" sz="16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l-GR" sz="1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9" name="Η τεχνική σύρε και άφησε.avi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1124744"/>
            <a:ext cx="5544616" cy="3118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- Εικόνα" descr="Δάσκαλος ποντικάκ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84784"/>
            <a:ext cx="3507178" cy="3153843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Η τεχνική </a:t>
            </a:r>
            <a:r>
              <a:rPr lang="en-US" sz="3200" b="1" dirty="0" smtClean="0">
                <a:solidFill>
                  <a:srgbClr val="002060"/>
                </a:solidFill>
                <a:latin typeface="Comic Sans MS" pitchFamily="66" charset="0"/>
              </a:rPr>
              <a:t>“</a:t>
            </a:r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σύρε και άφησε</a:t>
            </a:r>
            <a:r>
              <a:rPr lang="en-US" sz="3200" b="1" dirty="0" smtClean="0">
                <a:solidFill>
                  <a:srgbClr val="002060"/>
                </a:solidFill>
                <a:latin typeface="Comic Sans MS" pitchFamily="66" charset="0"/>
              </a:rPr>
              <a:t>”</a:t>
            </a:r>
            <a:endParaRPr lang="el-G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10 - Ελλειψοειδής επεξήγηση"/>
          <p:cNvSpPr/>
          <p:nvPr/>
        </p:nvSpPr>
        <p:spPr>
          <a:xfrm>
            <a:off x="4644008" y="2708920"/>
            <a:ext cx="3024336" cy="1512168"/>
          </a:xfrm>
          <a:prstGeom prst="wedgeEllipseCallout">
            <a:avLst>
              <a:gd name="adj1" fmla="val -138238"/>
              <a:gd name="adj2" fmla="val -187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4932040" y="2924944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</a:rPr>
              <a:t>Για να εξοικειωθείτε με την τεχνική </a:t>
            </a:r>
            <a:r>
              <a:rPr lang="en-US" sz="1600" dirty="0" smtClean="0">
                <a:solidFill>
                  <a:srgbClr val="0070C0"/>
                </a:solidFill>
              </a:rPr>
              <a:t>“</a:t>
            </a:r>
            <a:r>
              <a:rPr lang="el-GR" sz="1600" dirty="0" smtClean="0">
                <a:solidFill>
                  <a:srgbClr val="0070C0"/>
                </a:solidFill>
              </a:rPr>
              <a:t>σύρε και άφησε</a:t>
            </a:r>
            <a:r>
              <a:rPr lang="en-US" sz="1600" dirty="0" smtClean="0">
                <a:solidFill>
                  <a:srgbClr val="0070C0"/>
                </a:solidFill>
              </a:rPr>
              <a:t>”</a:t>
            </a:r>
            <a:r>
              <a:rPr lang="el-GR" sz="1600" dirty="0" smtClean="0">
                <a:solidFill>
                  <a:srgbClr val="0070C0"/>
                </a:solidFill>
              </a:rPr>
              <a:t> </a:t>
            </a:r>
            <a:r>
              <a:rPr lang="el-GR" sz="1600" dirty="0" smtClean="0">
                <a:solidFill>
                  <a:srgbClr val="0070C0"/>
                </a:solidFill>
              </a:rPr>
              <a:t>θα σας αφήσω να παίξετε το παιχνίδι </a:t>
            </a:r>
            <a:r>
              <a:rPr lang="en-US" sz="1600" dirty="0" smtClean="0">
                <a:solidFill>
                  <a:srgbClr val="0070C0"/>
                </a:solidFill>
              </a:rPr>
              <a:t>jigsaw.</a:t>
            </a:r>
            <a:endParaRPr lang="el-GR" sz="1600" dirty="0">
              <a:solidFill>
                <a:srgbClr val="0070C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7560000" y="6120000"/>
            <a:ext cx="12961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 smtClean="0">
                <a:solidFill>
                  <a:srgbClr val="7030A0"/>
                </a:solidFill>
                <a:latin typeface="Comic Sans MS" pitchFamily="66" charset="0"/>
                <a:sym typeface="Webdings"/>
                <a:hlinkClick r:id="rId3"/>
              </a:rPr>
              <a:t>Παίξε</a:t>
            </a:r>
            <a:endParaRPr lang="el-GR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2555776" y="5301208"/>
            <a:ext cx="2664296" cy="1152128"/>
          </a:xfrm>
          <a:prstGeom prst="wedgeEllipseCallout">
            <a:avLst>
              <a:gd name="adj1" fmla="val 81744"/>
              <a:gd name="adj2" fmla="val -12390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2843808" y="544522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Είπες ότι με τον υπολογιστή μπορούμε να ακούσουμε μουσική. 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4932040" y="548680"/>
            <a:ext cx="2448272" cy="1080120"/>
          </a:xfrm>
          <a:prstGeom prst="wedgeEllipseCallout">
            <a:avLst>
              <a:gd name="adj1" fmla="val -77127"/>
              <a:gd name="adj2" fmla="val 992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220072" y="69269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Βεβαίως! Αρκεί ο υπολογιστής μας να διαθέτει ηχεία.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2555776" y="5301208"/>
            <a:ext cx="2736304" cy="1080120"/>
          </a:xfrm>
          <a:prstGeom prst="wedgeEllipseCallout">
            <a:avLst>
              <a:gd name="adj1" fmla="val 111680"/>
              <a:gd name="adj2" fmla="val -1565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2843808" y="544522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Και πως επιλέγουμε το τραγούδι που θέλουμε να ακούσουμε; 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4860032" y="548680"/>
            <a:ext cx="2448272" cy="1080120"/>
          </a:xfrm>
          <a:prstGeom prst="wedgeEllipseCallout">
            <a:avLst>
              <a:gd name="adj1" fmla="val -74015"/>
              <a:gd name="adj2" fmla="val 1010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004048" y="764704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Χρησιμοποιούμε το ποντίκι του υπολογιστή.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Το ποντίκι και ο δείκτης</a:t>
            </a:r>
            <a:endParaRPr lang="el-G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3789040"/>
            <a:ext cx="8280920" cy="2481139"/>
          </a:xfrm>
        </p:spPr>
        <p:txBody>
          <a:bodyPr>
            <a:normAutofit/>
          </a:bodyPr>
          <a:lstStyle/>
          <a:p>
            <a:pPr marL="266700" indent="-266700" algn="just">
              <a:spcBef>
                <a:spcPts val="600"/>
              </a:spcBef>
              <a:tabLst>
                <a:tab pos="266700" algn="l"/>
              </a:tabLst>
            </a:pPr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Το ποντίκι του υπολογιστή το χρησιμοποιούμε για να δείχνουμε αντικείμενα που εμφανίζονται στην οθόνη.</a:t>
            </a:r>
          </a:p>
          <a:p>
            <a:pPr marL="266700" indent="-266700" algn="just">
              <a:spcBef>
                <a:spcPts val="600"/>
              </a:spcBef>
              <a:tabLst>
                <a:tab pos="266700" algn="l"/>
              </a:tabLst>
            </a:pPr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Μετακινώντας το ποντίκι πάνω σε μια επίπεδη επιφάνεια (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mouse pad</a:t>
            </a:r>
            <a:r>
              <a:rPr lang="el-GR" sz="2400" dirty="0" smtClean="0">
                <a:solidFill>
                  <a:srgbClr val="002060"/>
                </a:solidFill>
                <a:latin typeface="Comic Sans MS" pitchFamily="66" charset="0"/>
              </a:rPr>
              <a:t>), μετακινείται ταυτόχρονα το βέλος (δείκτης) στην οθόνη του υπολογιστή.</a:t>
            </a:r>
            <a:endParaRPr lang="el-GR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5" name="4 - Εικόνα" descr="Monitor with mouse poin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00" y="980728"/>
            <a:ext cx="3045089" cy="2592288"/>
          </a:xfrm>
          <a:prstGeom prst="rect">
            <a:avLst/>
          </a:prstGeom>
        </p:spPr>
      </p:pic>
      <p:pic>
        <p:nvPicPr>
          <p:cNvPr id="7" name="6 - Εικόνα" descr="Χειρισμός ποντικιού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980728"/>
            <a:ext cx="4107262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5148064" y="980728"/>
            <a:ext cx="2664296" cy="1512168"/>
          </a:xfrm>
          <a:prstGeom prst="wedgeEllipseCallout">
            <a:avLst>
              <a:gd name="adj1" fmla="val 15235"/>
              <a:gd name="adj2" fmla="val 1038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436096" y="1196752"/>
            <a:ext cx="252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Το ποντίκι έχει δύο πλήκτρα</a:t>
            </a:r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και μια ροδέλα. Τι ακριβώς κάνουμε με αυτά;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002060"/>
                </a:solidFill>
                <a:latin typeface="Comic Sans MS" pitchFamily="66" charset="0"/>
              </a:rPr>
              <a:t>Τα πλήκτρα του ποντικιού</a:t>
            </a:r>
            <a:endParaRPr lang="el-GR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4581128"/>
            <a:ext cx="2736304" cy="15841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Πατώντας μια φορά το αριστερό πλήκτρο του ποντικιού </a:t>
            </a:r>
            <a:r>
              <a:rPr lang="el-GR" sz="1300" dirty="0" smtClean="0">
                <a:solidFill>
                  <a:srgbClr val="FFFF00"/>
                </a:solidFill>
                <a:latin typeface="Comic Sans MS" pitchFamily="66" charset="0"/>
              </a:rPr>
              <a:t>(αριστερό κλικ)</a:t>
            </a: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 επιλέγουμε το αντικείμενο ή την δραστηριότητα που δείχνουμε με το δείκτη του ποντικιού.</a:t>
            </a:r>
            <a:endParaRPr lang="el-GR" sz="13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275856" y="4581128"/>
            <a:ext cx="2664296" cy="15841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Πατώντας δύο φορές γρήγορα το αριστερό πλήκτρο του ποντικιού </a:t>
            </a:r>
            <a:r>
              <a:rPr lang="el-GR" sz="1300" dirty="0" smtClean="0">
                <a:solidFill>
                  <a:srgbClr val="FFFF00"/>
                </a:solidFill>
                <a:latin typeface="Comic Sans MS" pitchFamily="66" charset="0"/>
              </a:rPr>
              <a:t>(διπλό κλικ) </a:t>
            </a: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ενεργοποιούμε τη δραστηριότητα που δείχνουμε με το δείκτη του ποντικιού.</a:t>
            </a:r>
            <a:endParaRPr lang="el-GR" sz="1300" dirty="0"/>
          </a:p>
        </p:txBody>
      </p:sp>
      <p:sp>
        <p:nvSpPr>
          <p:cNvPr id="7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84168" y="4581128"/>
            <a:ext cx="2664296" cy="158417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Πατώντας μια φορά το δεξί πλήκτρο του ποντικιού </a:t>
            </a:r>
            <a:r>
              <a:rPr lang="el-GR" sz="1300" dirty="0" smtClean="0">
                <a:solidFill>
                  <a:srgbClr val="FFFF00"/>
                </a:solidFill>
                <a:latin typeface="Comic Sans MS" pitchFamily="66" charset="0"/>
              </a:rPr>
              <a:t>(δεξί κλικ) </a:t>
            </a:r>
            <a:r>
              <a:rPr lang="el-GR" sz="1300" dirty="0" smtClean="0">
                <a:solidFill>
                  <a:srgbClr val="002060"/>
                </a:solidFill>
                <a:latin typeface="Comic Sans MS" pitchFamily="66" charset="0"/>
              </a:rPr>
              <a:t>εμφανίζουμε ένα μενού με επιλογές ελέγχου για τη δραστηριότητα που έχουμε ήδη ενεργοποιήσει.</a:t>
            </a:r>
            <a:endParaRPr lang="el-GR" sz="13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8352928" cy="9361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l-GR" sz="1800" dirty="0" smtClean="0">
                <a:solidFill>
                  <a:srgbClr val="002060"/>
                </a:solidFill>
                <a:latin typeface="Comic Sans MS" pitchFamily="66" charset="0"/>
              </a:rPr>
              <a:t>Το ποντίκι του υπολογιστή έχει δύο πλήκτρα. Ένα αριστερό και ένα δεξιό πλήκτρο. Το πάτημα ενός πλήκτρου λέγεται </a:t>
            </a:r>
            <a:r>
              <a:rPr lang="el-GR" sz="1800" dirty="0" smtClean="0">
                <a:solidFill>
                  <a:srgbClr val="FFFF00"/>
                </a:solidFill>
                <a:latin typeface="Comic Sans MS" pitchFamily="66" charset="0"/>
              </a:rPr>
              <a:t>κλικ</a:t>
            </a:r>
            <a:r>
              <a:rPr lang="el-GR" sz="1800" dirty="0" smtClean="0">
                <a:solidFill>
                  <a:srgbClr val="002060"/>
                </a:solidFill>
                <a:latin typeface="Comic Sans MS" pitchFamily="66" charset="0"/>
              </a:rPr>
              <a:t>. Ανάλογα με το πλήκτρο που πατάμε και πως το πατάμε λέμε στον υπολογιστή να κάνει κάτι.</a:t>
            </a:r>
            <a:endParaRPr lang="el-GR" sz="18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9" name="8 - Εικόνα" descr="Τα τρια είδη κλικ.b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2132855"/>
            <a:ext cx="8384400" cy="23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2195736" y="4869160"/>
            <a:ext cx="2736304" cy="1656184"/>
          </a:xfrm>
          <a:prstGeom prst="wedgeEllipseCallout">
            <a:avLst>
              <a:gd name="adj1" fmla="val 91723"/>
              <a:gd name="adj2" fmla="val -7439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2483768" y="5085184"/>
            <a:ext cx="23042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70C0"/>
                </a:solidFill>
                <a:latin typeface="Comic Sans MS" pitchFamily="66" charset="0"/>
              </a:rPr>
              <a:t>Δηλαδή για να επιλέξουμε ένα τραγούδι στον υπολογιστή το δείχνουμε με το δείκτη του ποντικιού και κάνουμε αριστερό κλικ.</a:t>
            </a:r>
            <a:endParaRPr lang="el-GR" sz="1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4788024" y="1700808"/>
            <a:ext cx="1584176" cy="792088"/>
          </a:xfrm>
          <a:prstGeom prst="wedgeEllipseCallout">
            <a:avLst>
              <a:gd name="adj1" fmla="val -134508"/>
              <a:gd name="adj2" fmla="val 8265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4932040" y="191683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Πολύ σωστά!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5292080" y="764704"/>
            <a:ext cx="2880320" cy="1656184"/>
          </a:xfrm>
          <a:prstGeom prst="wedgeEllipseCallout">
            <a:avLst>
              <a:gd name="adj1" fmla="val 9397"/>
              <a:gd name="adj2" fmla="val 1320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5652120" y="1052736"/>
            <a:ext cx="23042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70C0"/>
                </a:solidFill>
                <a:latin typeface="Comic Sans MS" pitchFamily="66" charset="0"/>
              </a:rPr>
              <a:t>Και για ν’ αρχίσει να παίζει το τραγούδι στον υπολογιστή το δείχνουμε με το δείκτη του ποντικιού και κάνουμε διπλό κλικ.</a:t>
            </a:r>
            <a:endParaRPr lang="el-GR" sz="1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4 - Ελλειψοειδής επεξήγηση"/>
          <p:cNvSpPr/>
          <p:nvPr/>
        </p:nvSpPr>
        <p:spPr>
          <a:xfrm>
            <a:off x="4067944" y="2492896"/>
            <a:ext cx="1008112" cy="648072"/>
          </a:xfrm>
          <a:prstGeom prst="wedgeEllipseCallout">
            <a:avLst>
              <a:gd name="adj1" fmla="val -138631"/>
              <a:gd name="adj2" fmla="val 1183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4139952" y="263691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0070C0"/>
                </a:solidFill>
                <a:latin typeface="Comic Sans MS" pitchFamily="66" charset="0"/>
              </a:rPr>
              <a:t>Τέλεια!</a:t>
            </a:r>
            <a:endParaRPr lang="el-GR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Ελλειψοειδής επεξήγηση"/>
          <p:cNvSpPr/>
          <p:nvPr/>
        </p:nvSpPr>
        <p:spPr>
          <a:xfrm>
            <a:off x="4716016" y="1916832"/>
            <a:ext cx="2736304" cy="648072"/>
          </a:xfrm>
          <a:prstGeom prst="wedgeEllipseCallout">
            <a:avLst>
              <a:gd name="adj1" fmla="val 28368"/>
              <a:gd name="adj2" fmla="val 1734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TextBox"/>
          <p:cNvSpPr txBox="1"/>
          <p:nvPr/>
        </p:nvSpPr>
        <p:spPr>
          <a:xfrm>
            <a:off x="4932040" y="206084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70C0"/>
                </a:solidFill>
                <a:latin typeface="Comic Sans MS" pitchFamily="66" charset="0"/>
              </a:rPr>
              <a:t>Η ροδέλα σε τι χρησιμεύει;</a:t>
            </a:r>
            <a:endParaRPr lang="el-GR" sz="14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538</Words>
  <Application>Microsoft Office PowerPoint</Application>
  <PresentationFormat>Προβολή στην οθόνη (4:3)</PresentationFormat>
  <Paragraphs>41</Paragraphs>
  <Slides>14</Slides>
  <Notes>4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Μάθημα 4: Η χρήση του ποντικιού</vt:lpstr>
      <vt:lpstr>Διαφάνεια 2</vt:lpstr>
      <vt:lpstr>Διαφάνεια 3</vt:lpstr>
      <vt:lpstr>Το ποντίκι και ο δείκτης</vt:lpstr>
      <vt:lpstr>Διαφάνεια 5</vt:lpstr>
      <vt:lpstr>Τα πλήκτρα του ποντικιού</vt:lpstr>
      <vt:lpstr>Διαφάνεια 7</vt:lpstr>
      <vt:lpstr>Διαφάνεια 8</vt:lpstr>
      <vt:lpstr>Διαφάνεια 9</vt:lpstr>
      <vt:lpstr>Η ροδέλα του ποντικιού</vt:lpstr>
      <vt:lpstr>Διαφάνεια 11</vt:lpstr>
      <vt:lpstr>Διαφάνεια 12</vt:lpstr>
      <vt:lpstr>Η τεχνική “σύρε και άφησε”</vt:lpstr>
      <vt:lpstr>Η τεχνική “σύρε και άφησε”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 4: Κανόνες σωστής χρήσης των υπολογιστών</dc:title>
  <dc:creator>Amfilochos</dc:creator>
  <cp:lastModifiedBy>Amfilochos</cp:lastModifiedBy>
  <cp:revision>60</cp:revision>
  <dcterms:created xsi:type="dcterms:W3CDTF">2014-09-15T16:04:54Z</dcterms:created>
  <dcterms:modified xsi:type="dcterms:W3CDTF">2014-10-16T20:15:49Z</dcterms:modified>
</cp:coreProperties>
</file>