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3" r:id="rId12"/>
    <p:sldId id="268" r:id="rId13"/>
    <p:sldId id="285" r:id="rId14"/>
    <p:sldId id="269" r:id="rId15"/>
    <p:sldId id="270" r:id="rId16"/>
    <p:sldId id="275" r:id="rId17"/>
    <p:sldId id="271" r:id="rId18"/>
    <p:sldId id="272" r:id="rId19"/>
    <p:sldId id="276" r:id="rId20"/>
    <p:sldId id="283" r:id="rId21"/>
    <p:sldId id="284" r:id="rId22"/>
    <p:sldId id="277" r:id="rId23"/>
    <p:sldId id="278" r:id="rId24"/>
    <p:sldId id="279" r:id="rId25"/>
    <p:sldId id="280" r:id="rId26"/>
    <p:sldId id="281" r:id="rId27"/>
    <p:sldId id="282"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4528CD4-5E23-4F92-BC39-BC4ED19DFD2B}" type="datetimeFigureOut">
              <a:rPr lang="el-GR" smtClean="0"/>
              <a:pPr/>
              <a:t>24/9/2014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CA3701-7511-40E7-B356-9B1CF76B03D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4528CD4-5E23-4F92-BC39-BC4ED19DFD2B}" type="datetimeFigureOut">
              <a:rPr lang="el-GR" smtClean="0"/>
              <a:pPr/>
              <a:t>24/9/2014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CA3701-7511-40E7-B356-9B1CF76B03D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4528CD4-5E23-4F92-BC39-BC4ED19DFD2B}" type="datetimeFigureOut">
              <a:rPr lang="el-GR" smtClean="0"/>
              <a:pPr/>
              <a:t>24/9/2014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CA3701-7511-40E7-B356-9B1CF76B03D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4528CD4-5E23-4F92-BC39-BC4ED19DFD2B}" type="datetimeFigureOut">
              <a:rPr lang="el-GR" smtClean="0"/>
              <a:pPr/>
              <a:t>24/9/2014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CA3701-7511-40E7-B356-9B1CF76B03D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4528CD4-5E23-4F92-BC39-BC4ED19DFD2B}" type="datetimeFigureOut">
              <a:rPr lang="el-GR" smtClean="0"/>
              <a:pPr/>
              <a:t>24/9/2014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CA3701-7511-40E7-B356-9B1CF76B03D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4528CD4-5E23-4F92-BC39-BC4ED19DFD2B}" type="datetimeFigureOut">
              <a:rPr lang="el-GR" smtClean="0"/>
              <a:pPr/>
              <a:t>24/9/2014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CA3701-7511-40E7-B356-9B1CF76B03D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4528CD4-5E23-4F92-BC39-BC4ED19DFD2B}" type="datetimeFigureOut">
              <a:rPr lang="el-GR" smtClean="0"/>
              <a:pPr/>
              <a:t>24/9/2014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ECA3701-7511-40E7-B356-9B1CF76B03D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4528CD4-5E23-4F92-BC39-BC4ED19DFD2B}" type="datetimeFigureOut">
              <a:rPr lang="el-GR" smtClean="0"/>
              <a:pPr/>
              <a:t>24/9/2014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ECA3701-7511-40E7-B356-9B1CF76B03D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4528CD4-5E23-4F92-BC39-BC4ED19DFD2B}" type="datetimeFigureOut">
              <a:rPr lang="el-GR" smtClean="0"/>
              <a:pPr/>
              <a:t>24/9/2014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ECA3701-7511-40E7-B356-9B1CF76B03D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4528CD4-5E23-4F92-BC39-BC4ED19DFD2B}" type="datetimeFigureOut">
              <a:rPr lang="el-GR" smtClean="0"/>
              <a:pPr/>
              <a:t>24/9/2014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CA3701-7511-40E7-B356-9B1CF76B03D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4528CD4-5E23-4F92-BC39-BC4ED19DFD2B}" type="datetimeFigureOut">
              <a:rPr lang="el-GR" smtClean="0"/>
              <a:pPr/>
              <a:t>24/9/2014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CA3701-7511-40E7-B356-9B1CF76B03D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28CD4-5E23-4F92-BC39-BC4ED19DFD2B}" type="datetimeFigureOut">
              <a:rPr lang="el-GR" smtClean="0"/>
              <a:pPr/>
              <a:t>24/9/2014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A3701-7511-40E7-B356-9B1CF76B03D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a:solidFill>
            <a:srgbClr val="92D050"/>
          </a:solidFill>
          <a:ln w="19050">
            <a:solidFill>
              <a:srgbClr val="0070C0"/>
            </a:solidFill>
          </a:ln>
        </p:spPr>
        <p:txBody>
          <a:bodyPr>
            <a:normAutofit/>
          </a:bodyPr>
          <a:lstStyle/>
          <a:p>
            <a:r>
              <a:rPr lang="el-GR" sz="2800" b="1" dirty="0" smtClean="0">
                <a:solidFill>
                  <a:srgbClr val="0070C0"/>
                </a:solidFill>
                <a:latin typeface="Comic Sans MS" pitchFamily="66" charset="0"/>
              </a:rPr>
              <a:t>Μάθημα 1: Χρήσεις των υπολογιστών</a:t>
            </a:r>
            <a:endParaRPr lang="el-GR" sz="2800" b="1" dirty="0">
              <a:solidFill>
                <a:srgbClr val="0070C0"/>
              </a:solidFill>
              <a:latin typeface="Comic Sans MS" pitchFamily="66" charset="0"/>
            </a:endParaRPr>
          </a:p>
        </p:txBody>
      </p:sp>
      <p:sp>
        <p:nvSpPr>
          <p:cNvPr id="3" name="2 - Θέση περιεχομένου"/>
          <p:cNvSpPr>
            <a:spLocks noGrp="1"/>
          </p:cNvSpPr>
          <p:nvPr>
            <p:ph idx="1"/>
          </p:nvPr>
        </p:nvSpPr>
        <p:spPr>
          <a:xfrm>
            <a:off x="457200" y="1340769"/>
            <a:ext cx="8229600" cy="3888432"/>
          </a:xfrm>
        </p:spPr>
        <p:txBody>
          <a:bodyPr>
            <a:normAutofit/>
          </a:bodyPr>
          <a:lstStyle/>
          <a:p>
            <a:pPr marL="0" indent="0">
              <a:buNone/>
            </a:pPr>
            <a:r>
              <a:rPr lang="el-GR" sz="2800" b="1" dirty="0" smtClean="0">
                <a:solidFill>
                  <a:srgbClr val="002060"/>
                </a:solidFill>
              </a:rPr>
              <a:t>Τι θα κάνουμε στο μάθημα αυτό;</a:t>
            </a:r>
          </a:p>
          <a:p>
            <a:pPr marL="266700" indent="-266700">
              <a:tabLst>
                <a:tab pos="266700" algn="l"/>
              </a:tabLst>
            </a:pPr>
            <a:r>
              <a:rPr lang="el-GR" sz="2800" dirty="0" smtClean="0">
                <a:solidFill>
                  <a:srgbClr val="002060"/>
                </a:solidFill>
              </a:rPr>
              <a:t>Θα</a:t>
            </a:r>
            <a:r>
              <a:rPr lang="el-GR" sz="2800" dirty="0" smtClean="0"/>
              <a:t> </a:t>
            </a:r>
            <a:r>
              <a:rPr lang="el-GR" sz="2800" dirty="0" smtClean="0">
                <a:solidFill>
                  <a:srgbClr val="FFFF00"/>
                </a:solidFill>
              </a:rPr>
              <a:t>καταγράψουμε</a:t>
            </a:r>
            <a:r>
              <a:rPr lang="el-GR" sz="2800" dirty="0" smtClean="0"/>
              <a:t> </a:t>
            </a:r>
            <a:r>
              <a:rPr lang="el-GR" sz="2800" dirty="0" smtClean="0">
                <a:solidFill>
                  <a:srgbClr val="002060"/>
                </a:solidFill>
              </a:rPr>
              <a:t>μερικές απλές και ενδιαφέρουσες χρήσεις των ηλεκτρονικών υπολογιστών.</a:t>
            </a:r>
          </a:p>
          <a:p>
            <a:pPr marL="266700" indent="-266700">
              <a:tabLst>
                <a:tab pos="266700" algn="l"/>
              </a:tabLst>
            </a:pPr>
            <a:r>
              <a:rPr lang="el-GR" sz="2800" dirty="0" smtClean="0">
                <a:solidFill>
                  <a:srgbClr val="002060"/>
                </a:solidFill>
              </a:rPr>
              <a:t>Θα</a:t>
            </a:r>
            <a:r>
              <a:rPr lang="el-GR" sz="2800" dirty="0" smtClean="0"/>
              <a:t> </a:t>
            </a:r>
            <a:r>
              <a:rPr lang="el-GR" sz="2800" dirty="0" smtClean="0">
                <a:solidFill>
                  <a:srgbClr val="FFFF00"/>
                </a:solidFill>
              </a:rPr>
              <a:t>προσδιορίσουμε</a:t>
            </a:r>
            <a:r>
              <a:rPr lang="el-GR" sz="2800" dirty="0" smtClean="0"/>
              <a:t> </a:t>
            </a:r>
            <a:r>
              <a:rPr lang="el-GR" sz="2800" dirty="0" smtClean="0">
                <a:solidFill>
                  <a:srgbClr val="002060"/>
                </a:solidFill>
              </a:rPr>
              <a:t>δραστηριότητες της καθημερινής μας ζωής που υποστηρίζονται από υπολογιστές.</a:t>
            </a:r>
          </a:p>
          <a:p>
            <a:pPr marL="266700" indent="-266700">
              <a:tabLst>
                <a:tab pos="266700" algn="l"/>
              </a:tabLst>
            </a:pPr>
            <a:r>
              <a:rPr lang="el-GR" sz="2800" dirty="0" smtClean="0">
                <a:solidFill>
                  <a:srgbClr val="002060"/>
                </a:solidFill>
              </a:rPr>
              <a:t>Θα</a:t>
            </a:r>
            <a:r>
              <a:rPr lang="el-GR" sz="2800" dirty="0" smtClean="0"/>
              <a:t> </a:t>
            </a:r>
            <a:r>
              <a:rPr lang="el-GR" sz="2800" dirty="0" smtClean="0">
                <a:solidFill>
                  <a:srgbClr val="FFFF00"/>
                </a:solidFill>
              </a:rPr>
              <a:t>μάθουμε να ξεχωρίζουμε </a:t>
            </a:r>
            <a:r>
              <a:rPr lang="el-GR" sz="2800" dirty="0" smtClean="0">
                <a:solidFill>
                  <a:srgbClr val="002060"/>
                </a:solidFill>
              </a:rPr>
              <a:t>πότε μπορεί να χρησιμοποιηθεί ένας υπολογιστής και πότε όχι.</a:t>
            </a:r>
          </a:p>
          <a:p>
            <a:pPr marL="0" indent="0">
              <a:buNone/>
            </a:pPr>
            <a:endParaRPr lang="en-US" dirty="0"/>
          </a:p>
          <a:p>
            <a:pPr>
              <a:buNone/>
            </a:pP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11960" y="116632"/>
            <a:ext cx="4176464" cy="1944216"/>
          </a:xfrm>
          <a:prstGeom prst="wedgeEllipseCallout">
            <a:avLst>
              <a:gd name="adj1" fmla="val -50709"/>
              <a:gd name="adj2" fmla="val 61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860032" y="332656"/>
            <a:ext cx="3384376" cy="1600438"/>
          </a:xfrm>
          <a:prstGeom prst="rect">
            <a:avLst/>
          </a:prstGeom>
          <a:noFill/>
        </p:spPr>
        <p:txBody>
          <a:bodyPr wrap="square" rtlCol="0">
            <a:spAutoFit/>
          </a:bodyPr>
          <a:lstStyle/>
          <a:p>
            <a:r>
              <a:rPr lang="el-GR" sz="1400" dirty="0" smtClean="0">
                <a:solidFill>
                  <a:srgbClr val="0070C0"/>
                </a:solidFill>
                <a:latin typeface="Comic Sans MS" pitchFamily="66" charset="0"/>
              </a:rPr>
              <a:t>Στην καθημερινή μας ζωή χρησιμοποιούμε συσκευές όπως τηλεόραση, ραδιόφωνο, πλυντήριο, μίξερ, ηχητικό σύστημα, τηλέφωνο και πολλές άλλες. Ένας υπολογιστής μπορεί να κάνει τη δουλειά όλων αυτών των συσκευών;</a:t>
            </a:r>
            <a:endParaRPr lang="el-G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11960" y="188640"/>
            <a:ext cx="4104456" cy="1872208"/>
          </a:xfrm>
          <a:prstGeom prst="wedgeEllipseCallout">
            <a:avLst>
              <a:gd name="adj1" fmla="val -52990"/>
              <a:gd name="adj2" fmla="val 642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716016" y="548680"/>
            <a:ext cx="3384376" cy="1323439"/>
          </a:xfrm>
          <a:prstGeom prst="rect">
            <a:avLst/>
          </a:prstGeom>
          <a:noFill/>
        </p:spPr>
        <p:txBody>
          <a:bodyPr wrap="square" rtlCol="0">
            <a:spAutoFit/>
          </a:bodyPr>
          <a:lstStyle/>
          <a:p>
            <a:r>
              <a:rPr lang="el-GR" sz="2000" dirty="0" smtClean="0">
                <a:solidFill>
                  <a:srgbClr val="0070C0"/>
                </a:solidFill>
                <a:latin typeface="Comic Sans MS" pitchFamily="66" charset="0"/>
              </a:rPr>
              <a:t>Στην τηλεόραση του σπιτιού μας βλέπουμε ταινίες. Μπορούμε να δούμε ταινίες στον υπολογιστή μας;</a:t>
            </a:r>
            <a:endParaRPr lang="el-GR" sz="2000" dirty="0">
              <a:solidFill>
                <a:srgbClr val="0070C0"/>
              </a:solidFill>
              <a:latin typeface="Comic Sans MS" pitchFamily="66" charset="0"/>
            </a:endParaRPr>
          </a:p>
        </p:txBody>
      </p:sp>
      <p:sp>
        <p:nvSpPr>
          <p:cNvPr id="5" name="4 - Ελλειψοειδής επεξήγηση"/>
          <p:cNvSpPr/>
          <p:nvPr/>
        </p:nvSpPr>
        <p:spPr>
          <a:xfrm>
            <a:off x="3635896" y="4293096"/>
            <a:ext cx="1224136" cy="792088"/>
          </a:xfrm>
          <a:prstGeom prst="wedgeEllipseCallout">
            <a:avLst>
              <a:gd name="adj1" fmla="val 147483"/>
              <a:gd name="adj2" fmla="val -364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Ελλειψοειδής επεξήγηση"/>
          <p:cNvSpPr/>
          <p:nvPr/>
        </p:nvSpPr>
        <p:spPr>
          <a:xfrm>
            <a:off x="7524328" y="1916832"/>
            <a:ext cx="1296144" cy="792088"/>
          </a:xfrm>
          <a:prstGeom prst="wedgeEllipseCallout">
            <a:avLst>
              <a:gd name="adj1" fmla="val -70070"/>
              <a:gd name="adj2" fmla="val 1995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3851920" y="4437112"/>
            <a:ext cx="864096" cy="461665"/>
          </a:xfrm>
          <a:prstGeom prst="rect">
            <a:avLst/>
          </a:prstGeom>
          <a:noFill/>
        </p:spPr>
        <p:txBody>
          <a:bodyPr wrap="square" rtlCol="0">
            <a:spAutoFit/>
          </a:bodyPr>
          <a:lstStyle/>
          <a:p>
            <a:r>
              <a:rPr lang="el-GR" sz="2400" dirty="0" smtClean="0">
                <a:latin typeface="Comic Sans MS" pitchFamily="66" charset="0"/>
                <a:hlinkClick r:id="" action="ppaction://hlinkshowjump?jump=nextslide">
                  <a:snd r:embed="rId3" name="applause.wav"/>
                </a:hlinkClick>
              </a:rPr>
              <a:t>ΝΑΙ</a:t>
            </a:r>
            <a:endParaRPr lang="el-GR" sz="2400" dirty="0">
              <a:latin typeface="Comic Sans MS" pitchFamily="66" charset="0"/>
            </a:endParaRPr>
          </a:p>
        </p:txBody>
      </p:sp>
      <p:sp>
        <p:nvSpPr>
          <p:cNvPr id="8" name="7 - TextBox"/>
          <p:cNvSpPr txBox="1"/>
          <p:nvPr/>
        </p:nvSpPr>
        <p:spPr>
          <a:xfrm>
            <a:off x="7740352" y="2060848"/>
            <a:ext cx="936104" cy="461665"/>
          </a:xfrm>
          <a:prstGeom prst="rect">
            <a:avLst/>
          </a:prstGeom>
          <a:noFill/>
        </p:spPr>
        <p:txBody>
          <a:bodyPr wrap="square" rtlCol="0">
            <a:spAutoFit/>
          </a:bodyPr>
          <a:lstStyle/>
          <a:p>
            <a:r>
              <a:rPr lang="el-GR" sz="2400" dirty="0" smtClean="0">
                <a:latin typeface="Comic Sans MS" pitchFamily="66" charset="0"/>
              </a:rPr>
              <a:t>ΟΧΙ</a:t>
            </a:r>
            <a:endParaRPr lang="el-GR" sz="2400" dirty="0">
              <a:latin typeface="Comic Sans MS" pitchFamily="66" charset="0"/>
            </a:endParaRPr>
          </a:p>
        </p:txBody>
      </p:sp>
      <p:pic>
        <p:nvPicPr>
          <p:cNvPr id="10" name="9 - Εικόνα" descr="Τηλεόραση.png"/>
          <p:cNvPicPr>
            <a:picLocks noChangeAspect="1"/>
          </p:cNvPicPr>
          <p:nvPr/>
        </p:nvPicPr>
        <p:blipFill>
          <a:blip r:embed="rId4" cstate="print"/>
          <a:stretch>
            <a:fillRect/>
          </a:stretch>
        </p:blipFill>
        <p:spPr>
          <a:xfrm>
            <a:off x="0" y="4653136"/>
            <a:ext cx="2926270" cy="22048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83968" y="404664"/>
            <a:ext cx="3456384" cy="1656184"/>
          </a:xfrm>
          <a:prstGeom prst="wedgeEllipseCallout">
            <a:avLst>
              <a:gd name="adj1" fmla="val -50709"/>
              <a:gd name="adj2" fmla="val 61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644008" y="692696"/>
            <a:ext cx="3168352" cy="1200329"/>
          </a:xfrm>
          <a:prstGeom prst="rect">
            <a:avLst/>
          </a:prstGeom>
          <a:noFill/>
        </p:spPr>
        <p:txBody>
          <a:bodyPr wrap="square" rtlCol="0">
            <a:spAutoFit/>
          </a:bodyPr>
          <a:lstStyle/>
          <a:p>
            <a:r>
              <a:rPr lang="el-GR" dirty="0" smtClean="0">
                <a:solidFill>
                  <a:srgbClr val="0070C0"/>
                </a:solidFill>
                <a:latin typeface="Comic Sans MS" pitchFamily="66" charset="0"/>
              </a:rPr>
              <a:t>Συγχαρητήρια! Η σωστή απάντηση είναι ναι!</a:t>
            </a:r>
          </a:p>
          <a:p>
            <a:r>
              <a:rPr lang="el-GR" dirty="0" smtClean="0">
                <a:solidFill>
                  <a:srgbClr val="0070C0"/>
                </a:solidFill>
                <a:latin typeface="Comic Sans MS" pitchFamily="66" charset="0"/>
              </a:rPr>
              <a:t>Μπορούμε στον υπολογιστή να δούμε ταινίες! </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4" name="3 - Θέση περιεχομένου" descr="Υπολογιστής και ταινίες.png"/>
          <p:cNvPicPr>
            <a:picLocks noGrp="1" noChangeAspect="1"/>
          </p:cNvPicPr>
          <p:nvPr>
            <p:ph idx="1"/>
          </p:nvPr>
        </p:nvPicPr>
        <p:blipFill>
          <a:blip r:embed="rId2" cstate="print"/>
          <a:stretch>
            <a:fillRect/>
          </a:stretch>
        </p:blipFill>
        <p:spPr>
          <a:xfrm>
            <a:off x="1259632" y="764704"/>
            <a:ext cx="6705536" cy="52263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11960" y="116632"/>
            <a:ext cx="4248472" cy="2016224"/>
          </a:xfrm>
          <a:prstGeom prst="wedgeEllipseCallout">
            <a:avLst>
              <a:gd name="adj1" fmla="val -54335"/>
              <a:gd name="adj2" fmla="val 624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644008" y="404664"/>
            <a:ext cx="3672408" cy="1656184"/>
          </a:xfrm>
          <a:prstGeom prst="rect">
            <a:avLst/>
          </a:prstGeom>
          <a:noFill/>
        </p:spPr>
        <p:txBody>
          <a:bodyPr wrap="square" rtlCol="0">
            <a:spAutoFit/>
          </a:bodyPr>
          <a:lstStyle/>
          <a:p>
            <a:r>
              <a:rPr lang="el-GR" sz="2000" dirty="0" smtClean="0">
                <a:solidFill>
                  <a:srgbClr val="0070C0"/>
                </a:solidFill>
                <a:latin typeface="Comic Sans MS" pitchFamily="66" charset="0"/>
              </a:rPr>
              <a:t>Χρησιμοποιούμε ένα μπλοκ ζωγραφικής και μαρκαδόρους για να ζωγραφίσουμε. Μπορούμε να ζωγραφίσουμε σ’ έναν υπολογιστή;</a:t>
            </a:r>
            <a:endParaRPr lang="el-GR" sz="2000" dirty="0">
              <a:solidFill>
                <a:srgbClr val="0070C0"/>
              </a:solidFill>
              <a:latin typeface="Comic Sans MS" pitchFamily="66" charset="0"/>
            </a:endParaRPr>
          </a:p>
        </p:txBody>
      </p:sp>
      <p:sp>
        <p:nvSpPr>
          <p:cNvPr id="5" name="4 - Ελλειψοειδής επεξήγηση"/>
          <p:cNvSpPr/>
          <p:nvPr/>
        </p:nvSpPr>
        <p:spPr>
          <a:xfrm>
            <a:off x="3635896" y="4221088"/>
            <a:ext cx="1296144" cy="864096"/>
          </a:xfrm>
          <a:prstGeom prst="wedgeEllipseCallout">
            <a:avLst>
              <a:gd name="adj1" fmla="val 135811"/>
              <a:gd name="adj2" fmla="val -267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Ελλειψοειδής επεξήγηση"/>
          <p:cNvSpPr/>
          <p:nvPr/>
        </p:nvSpPr>
        <p:spPr>
          <a:xfrm>
            <a:off x="7524328" y="1916832"/>
            <a:ext cx="1296144" cy="792088"/>
          </a:xfrm>
          <a:prstGeom prst="wedgeEllipseCallout">
            <a:avLst>
              <a:gd name="adj1" fmla="val -70805"/>
              <a:gd name="adj2" fmla="val 2031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3851920" y="4437112"/>
            <a:ext cx="864096" cy="461665"/>
          </a:xfrm>
          <a:prstGeom prst="rect">
            <a:avLst/>
          </a:prstGeom>
          <a:noFill/>
        </p:spPr>
        <p:txBody>
          <a:bodyPr wrap="square" rtlCol="0">
            <a:spAutoFit/>
          </a:bodyPr>
          <a:lstStyle/>
          <a:p>
            <a:r>
              <a:rPr lang="el-GR" sz="2400" dirty="0" smtClean="0">
                <a:latin typeface="Comic Sans MS" pitchFamily="66" charset="0"/>
              </a:rPr>
              <a:t>ΟΧΙ</a:t>
            </a:r>
            <a:endParaRPr lang="el-GR" sz="2400" dirty="0">
              <a:latin typeface="Comic Sans MS" pitchFamily="66" charset="0"/>
            </a:endParaRPr>
          </a:p>
        </p:txBody>
      </p:sp>
      <p:sp>
        <p:nvSpPr>
          <p:cNvPr id="8" name="7 - TextBox"/>
          <p:cNvSpPr txBox="1"/>
          <p:nvPr/>
        </p:nvSpPr>
        <p:spPr>
          <a:xfrm>
            <a:off x="7740352" y="2060848"/>
            <a:ext cx="936104" cy="461665"/>
          </a:xfrm>
          <a:prstGeom prst="rect">
            <a:avLst/>
          </a:prstGeom>
          <a:noFill/>
        </p:spPr>
        <p:txBody>
          <a:bodyPr wrap="square" rtlCol="0">
            <a:spAutoFit/>
          </a:bodyPr>
          <a:lstStyle/>
          <a:p>
            <a:r>
              <a:rPr lang="el-GR" sz="2400" dirty="0" smtClean="0">
                <a:latin typeface="Comic Sans MS" pitchFamily="66" charset="0"/>
                <a:hlinkClick r:id="" action="ppaction://hlinkshowjump?jump=nextslide">
                  <a:snd r:embed="rId3" name="applause.wav"/>
                </a:hlinkClick>
              </a:rPr>
              <a:t>ΝΑΙ</a:t>
            </a:r>
            <a:endParaRPr lang="el-GR" sz="2400" dirty="0">
              <a:latin typeface="Comic Sans MS" pitchFamily="66" charset="0"/>
            </a:endParaRPr>
          </a:p>
        </p:txBody>
      </p:sp>
      <p:pic>
        <p:nvPicPr>
          <p:cNvPr id="9" name="8 - Εικόνα" descr="Παιδάκι που ζωγραφίζει.png"/>
          <p:cNvPicPr>
            <a:picLocks noChangeAspect="1"/>
          </p:cNvPicPr>
          <p:nvPr/>
        </p:nvPicPr>
        <p:blipFill>
          <a:blip r:embed="rId4" cstate="print"/>
          <a:stretch>
            <a:fillRect/>
          </a:stretch>
        </p:blipFill>
        <p:spPr>
          <a:xfrm>
            <a:off x="0" y="4653136"/>
            <a:ext cx="2987824" cy="22048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11960" y="260648"/>
            <a:ext cx="3456384" cy="1800200"/>
          </a:xfrm>
          <a:prstGeom prst="wedgeEllipseCallout">
            <a:avLst>
              <a:gd name="adj1" fmla="val -50709"/>
              <a:gd name="adj2" fmla="val 61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572000" y="548680"/>
            <a:ext cx="3168352" cy="1200329"/>
          </a:xfrm>
          <a:prstGeom prst="rect">
            <a:avLst/>
          </a:prstGeom>
          <a:noFill/>
        </p:spPr>
        <p:txBody>
          <a:bodyPr wrap="square" rtlCol="0">
            <a:spAutoFit/>
          </a:bodyPr>
          <a:lstStyle/>
          <a:p>
            <a:r>
              <a:rPr lang="el-GR" dirty="0" smtClean="0">
                <a:solidFill>
                  <a:srgbClr val="0070C0"/>
                </a:solidFill>
                <a:latin typeface="Comic Sans MS" pitchFamily="66" charset="0"/>
              </a:rPr>
              <a:t>Συγχαρητήρια! Η σωστή απάντηση είναι ναι!</a:t>
            </a:r>
          </a:p>
          <a:p>
            <a:r>
              <a:rPr lang="el-GR" dirty="0" smtClean="0">
                <a:solidFill>
                  <a:srgbClr val="0070C0"/>
                </a:solidFill>
                <a:latin typeface="Comic Sans MS" pitchFamily="66" charset="0"/>
              </a:rPr>
              <a:t>Μπορούμε στον υπολογιστή να ζωγραφίσουμε!</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8" name="7 - Θέση περιεχομένου" descr="Υπολογιστής και ζωγραφική.png"/>
          <p:cNvPicPr>
            <a:picLocks noGrp="1" noChangeAspect="1"/>
          </p:cNvPicPr>
          <p:nvPr>
            <p:ph idx="1"/>
          </p:nvPr>
        </p:nvPicPr>
        <p:blipFill>
          <a:blip r:embed="rId2" cstate="print"/>
          <a:stretch>
            <a:fillRect/>
          </a:stretch>
        </p:blipFill>
        <p:spPr>
          <a:xfrm>
            <a:off x="1547664" y="923531"/>
            <a:ext cx="6048672" cy="497125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11960" y="188640"/>
            <a:ext cx="4104456" cy="1872208"/>
          </a:xfrm>
          <a:prstGeom prst="wedgeEllipseCallout">
            <a:avLst>
              <a:gd name="adj1" fmla="val -52990"/>
              <a:gd name="adj2" fmla="val 642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716016" y="548680"/>
            <a:ext cx="3384376" cy="1323439"/>
          </a:xfrm>
          <a:prstGeom prst="rect">
            <a:avLst/>
          </a:prstGeom>
          <a:noFill/>
        </p:spPr>
        <p:txBody>
          <a:bodyPr wrap="square" rtlCol="0">
            <a:spAutoFit/>
          </a:bodyPr>
          <a:lstStyle/>
          <a:p>
            <a:r>
              <a:rPr lang="el-GR" sz="2000" dirty="0" smtClean="0">
                <a:solidFill>
                  <a:srgbClr val="0070C0"/>
                </a:solidFill>
                <a:latin typeface="Comic Sans MS" pitchFamily="66" charset="0"/>
              </a:rPr>
              <a:t>Το ηχητικό σύστημα παίζει ένα τραγούδι. Μπορούμε να παίξουμε ένα τραγούδι στον υπολογιστή;</a:t>
            </a:r>
            <a:endParaRPr lang="el-GR" sz="2000" dirty="0">
              <a:solidFill>
                <a:srgbClr val="0070C0"/>
              </a:solidFill>
              <a:latin typeface="Comic Sans MS" pitchFamily="66" charset="0"/>
            </a:endParaRPr>
          </a:p>
        </p:txBody>
      </p:sp>
      <p:sp>
        <p:nvSpPr>
          <p:cNvPr id="5" name="4 - Ελλειψοειδής επεξήγηση"/>
          <p:cNvSpPr/>
          <p:nvPr/>
        </p:nvSpPr>
        <p:spPr>
          <a:xfrm>
            <a:off x="3635896" y="4293096"/>
            <a:ext cx="1224136" cy="792088"/>
          </a:xfrm>
          <a:prstGeom prst="wedgeEllipseCallout">
            <a:avLst>
              <a:gd name="adj1" fmla="val 135811"/>
              <a:gd name="adj2" fmla="val -267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Ελλειψοειδής επεξήγηση"/>
          <p:cNvSpPr/>
          <p:nvPr/>
        </p:nvSpPr>
        <p:spPr>
          <a:xfrm>
            <a:off x="7524328" y="1916832"/>
            <a:ext cx="1296144" cy="792088"/>
          </a:xfrm>
          <a:prstGeom prst="wedgeEllipseCallout">
            <a:avLst>
              <a:gd name="adj1" fmla="val -69335"/>
              <a:gd name="adj2" fmla="val 2092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3851920" y="4437112"/>
            <a:ext cx="864096" cy="461665"/>
          </a:xfrm>
          <a:prstGeom prst="rect">
            <a:avLst/>
          </a:prstGeom>
          <a:noFill/>
        </p:spPr>
        <p:txBody>
          <a:bodyPr wrap="square" rtlCol="0">
            <a:spAutoFit/>
          </a:bodyPr>
          <a:lstStyle/>
          <a:p>
            <a:r>
              <a:rPr lang="el-GR" sz="2400" dirty="0" smtClean="0">
                <a:latin typeface="Comic Sans MS" pitchFamily="66" charset="0"/>
              </a:rPr>
              <a:t>ΟΧΙ</a:t>
            </a:r>
            <a:endParaRPr lang="el-GR" sz="2400" dirty="0">
              <a:latin typeface="Comic Sans MS" pitchFamily="66" charset="0"/>
            </a:endParaRPr>
          </a:p>
        </p:txBody>
      </p:sp>
      <p:sp>
        <p:nvSpPr>
          <p:cNvPr id="8" name="7 - TextBox"/>
          <p:cNvSpPr txBox="1"/>
          <p:nvPr/>
        </p:nvSpPr>
        <p:spPr>
          <a:xfrm>
            <a:off x="7740352" y="2060848"/>
            <a:ext cx="936104" cy="461665"/>
          </a:xfrm>
          <a:prstGeom prst="rect">
            <a:avLst/>
          </a:prstGeom>
          <a:noFill/>
        </p:spPr>
        <p:txBody>
          <a:bodyPr wrap="square" rtlCol="0">
            <a:spAutoFit/>
          </a:bodyPr>
          <a:lstStyle/>
          <a:p>
            <a:r>
              <a:rPr lang="el-GR" sz="2400" dirty="0" smtClean="0">
                <a:latin typeface="Comic Sans MS" pitchFamily="66" charset="0"/>
                <a:hlinkClick r:id="" action="ppaction://hlinkshowjump?jump=nextslide">
                  <a:snd r:embed="rId3" name="applause.wav"/>
                </a:hlinkClick>
              </a:rPr>
              <a:t>ΝΑΙ</a:t>
            </a:r>
            <a:endParaRPr lang="el-GR" sz="2400" dirty="0">
              <a:latin typeface="Comic Sans MS" pitchFamily="66" charset="0"/>
            </a:endParaRPr>
          </a:p>
        </p:txBody>
      </p:sp>
      <p:pic>
        <p:nvPicPr>
          <p:cNvPr id="9" name="8 - Εικόνα" descr="Ραδιοκασσετόφωνο.png"/>
          <p:cNvPicPr>
            <a:picLocks noChangeAspect="1"/>
          </p:cNvPicPr>
          <p:nvPr/>
        </p:nvPicPr>
        <p:blipFill>
          <a:blip r:embed="rId4" cstate="print"/>
          <a:stretch>
            <a:fillRect/>
          </a:stretch>
        </p:blipFill>
        <p:spPr>
          <a:xfrm>
            <a:off x="0" y="4653136"/>
            <a:ext cx="2987235" cy="220486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11960" y="260648"/>
            <a:ext cx="3456384" cy="1800200"/>
          </a:xfrm>
          <a:prstGeom prst="wedgeEllipseCallout">
            <a:avLst>
              <a:gd name="adj1" fmla="val -50709"/>
              <a:gd name="adj2" fmla="val 61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572000" y="548680"/>
            <a:ext cx="3168352" cy="1200329"/>
          </a:xfrm>
          <a:prstGeom prst="rect">
            <a:avLst/>
          </a:prstGeom>
          <a:noFill/>
        </p:spPr>
        <p:txBody>
          <a:bodyPr wrap="square" rtlCol="0">
            <a:spAutoFit/>
          </a:bodyPr>
          <a:lstStyle/>
          <a:p>
            <a:r>
              <a:rPr lang="el-GR" dirty="0" smtClean="0">
                <a:solidFill>
                  <a:srgbClr val="0070C0"/>
                </a:solidFill>
                <a:latin typeface="Comic Sans MS" pitchFamily="66" charset="0"/>
              </a:rPr>
              <a:t>Συγχαρητήρια! Η σωστή απάντηση είναι ναι!</a:t>
            </a:r>
          </a:p>
          <a:p>
            <a:r>
              <a:rPr lang="el-GR" dirty="0" smtClean="0">
                <a:solidFill>
                  <a:srgbClr val="0070C0"/>
                </a:solidFill>
                <a:latin typeface="Comic Sans MS" pitchFamily="66" charset="0"/>
              </a:rPr>
              <a:t>Μπορούμε να παίξουμε ένα τραγούδι στον υπολογιστή.</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5" name="4 - Θέση περιεχομένου" descr="Υπολογιστής και μουσική.png"/>
          <p:cNvPicPr>
            <a:picLocks noGrp="1" noChangeAspect="1"/>
          </p:cNvPicPr>
          <p:nvPr>
            <p:ph idx="1"/>
          </p:nvPr>
        </p:nvPicPr>
        <p:blipFill>
          <a:blip r:embed="rId2" cstate="print"/>
          <a:stretch>
            <a:fillRect/>
          </a:stretch>
        </p:blipFill>
        <p:spPr>
          <a:xfrm>
            <a:off x="1115616" y="908720"/>
            <a:ext cx="6852664" cy="489654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4572000" y="2132856"/>
            <a:ext cx="4114800" cy="4032447"/>
          </a:xfrm>
        </p:spPr>
        <p:txBody>
          <a:bodyPr>
            <a:normAutofit fontScale="85000" lnSpcReduction="20000"/>
          </a:bodyPr>
          <a:lstStyle/>
          <a:p>
            <a:pPr>
              <a:lnSpc>
                <a:spcPct val="150000"/>
              </a:lnSpc>
              <a:spcBef>
                <a:spcPts val="600"/>
              </a:spcBef>
            </a:pPr>
            <a:r>
              <a:rPr lang="el-GR" sz="2600" dirty="0" smtClean="0">
                <a:solidFill>
                  <a:srgbClr val="FFFF00"/>
                </a:solidFill>
                <a:latin typeface="Comic Sans MS" pitchFamily="66" charset="0"/>
              </a:rPr>
              <a:t>να </a:t>
            </a:r>
            <a:r>
              <a:rPr lang="el-GR" sz="2600" dirty="0">
                <a:solidFill>
                  <a:srgbClr val="FFFF00"/>
                </a:solidFill>
                <a:latin typeface="Comic Sans MS" pitchFamily="66" charset="0"/>
              </a:rPr>
              <a:t>παίξουμε παιχνίδια</a:t>
            </a:r>
            <a:r>
              <a:rPr lang="el-GR" sz="2600" dirty="0" smtClean="0">
                <a:solidFill>
                  <a:srgbClr val="FFFF00"/>
                </a:solidFill>
                <a:latin typeface="Comic Sans MS" pitchFamily="66" charset="0"/>
              </a:rPr>
              <a:t>,</a:t>
            </a:r>
          </a:p>
          <a:p>
            <a:pPr>
              <a:lnSpc>
                <a:spcPct val="150000"/>
              </a:lnSpc>
              <a:spcBef>
                <a:spcPts val="600"/>
              </a:spcBef>
            </a:pPr>
            <a:r>
              <a:rPr lang="el-GR" sz="2600" dirty="0" smtClean="0">
                <a:solidFill>
                  <a:srgbClr val="FFFF00"/>
                </a:solidFill>
                <a:latin typeface="Comic Sans MS" pitchFamily="66" charset="0"/>
              </a:rPr>
              <a:t>να ακούσουμε μουσική,</a:t>
            </a:r>
          </a:p>
          <a:p>
            <a:pPr>
              <a:lnSpc>
                <a:spcPct val="150000"/>
              </a:lnSpc>
              <a:spcBef>
                <a:spcPts val="600"/>
              </a:spcBef>
            </a:pPr>
            <a:r>
              <a:rPr lang="el-GR" sz="2600" dirty="0" smtClean="0">
                <a:solidFill>
                  <a:srgbClr val="FFFF00"/>
                </a:solidFill>
                <a:latin typeface="Comic Sans MS" pitchFamily="66" charset="0"/>
              </a:rPr>
              <a:t>να δούμε ταινίες και κινούμενα σχέδια,</a:t>
            </a:r>
            <a:endParaRPr lang="el-GR" sz="2600" dirty="0">
              <a:solidFill>
                <a:srgbClr val="FFFF00"/>
              </a:solidFill>
              <a:latin typeface="Comic Sans MS" pitchFamily="66" charset="0"/>
            </a:endParaRPr>
          </a:p>
          <a:p>
            <a:pPr>
              <a:lnSpc>
                <a:spcPct val="150000"/>
              </a:lnSpc>
              <a:spcBef>
                <a:spcPts val="600"/>
              </a:spcBef>
            </a:pPr>
            <a:r>
              <a:rPr lang="el-GR" sz="2600" dirty="0" smtClean="0">
                <a:solidFill>
                  <a:srgbClr val="FFFF00"/>
                </a:solidFill>
                <a:latin typeface="Comic Sans MS" pitchFamily="66" charset="0"/>
              </a:rPr>
              <a:t>να σχεδιάσουμε εικόνες και να τις ζωγραφίσουμε,</a:t>
            </a:r>
          </a:p>
          <a:p>
            <a:pPr>
              <a:lnSpc>
                <a:spcPct val="150000"/>
              </a:lnSpc>
              <a:spcBef>
                <a:spcPts val="600"/>
              </a:spcBef>
            </a:pPr>
            <a:r>
              <a:rPr lang="el-GR" sz="2600" dirty="0" smtClean="0">
                <a:solidFill>
                  <a:srgbClr val="FFFF00"/>
                </a:solidFill>
                <a:latin typeface="Comic Sans MS" pitchFamily="66" charset="0"/>
              </a:rPr>
              <a:t>να γράψουμε κείμενα,</a:t>
            </a:r>
          </a:p>
          <a:p>
            <a:pPr>
              <a:lnSpc>
                <a:spcPct val="150000"/>
              </a:lnSpc>
              <a:spcBef>
                <a:spcPts val="600"/>
              </a:spcBef>
            </a:pPr>
            <a:r>
              <a:rPr lang="el-GR" sz="2600" dirty="0" smtClean="0">
                <a:solidFill>
                  <a:srgbClr val="FFFF00"/>
                </a:solidFill>
                <a:latin typeface="Comic Sans MS" pitchFamily="66" charset="0"/>
              </a:rPr>
              <a:t>να προσθέσουμε αριθμούς</a:t>
            </a:r>
            <a:r>
              <a:rPr lang="en-US" sz="2600" dirty="0" smtClean="0">
                <a:solidFill>
                  <a:srgbClr val="FFFF00"/>
                </a:solidFill>
                <a:latin typeface="Comic Sans MS" pitchFamily="66" charset="0"/>
              </a:rPr>
              <a:t>.</a:t>
            </a:r>
            <a:endParaRPr lang="el-GR" sz="2600" dirty="0" smtClean="0">
              <a:solidFill>
                <a:srgbClr val="FFFF00"/>
              </a:solidFill>
              <a:latin typeface="Comic Sans MS" pitchFamily="66" charset="0"/>
            </a:endParaRPr>
          </a:p>
          <a:p>
            <a:endParaRPr lang="el-GR" sz="2000" dirty="0" smtClean="0">
              <a:latin typeface="Comic Sans MS" pitchFamily="66" charset="0"/>
            </a:endParaRPr>
          </a:p>
        </p:txBody>
      </p:sp>
      <p:sp>
        <p:nvSpPr>
          <p:cNvPr id="6" name="1 - Τίτλος"/>
          <p:cNvSpPr>
            <a:spLocks noGrp="1"/>
          </p:cNvSpPr>
          <p:nvPr>
            <p:ph type="title"/>
          </p:nvPr>
        </p:nvSpPr>
        <p:spPr>
          <a:xfrm>
            <a:off x="360000" y="274638"/>
            <a:ext cx="8388464" cy="922114"/>
          </a:xfrm>
        </p:spPr>
        <p:txBody>
          <a:bodyPr>
            <a:normAutofit/>
          </a:bodyPr>
          <a:lstStyle/>
          <a:p>
            <a:r>
              <a:rPr lang="el-GR" sz="2800" b="1" dirty="0" smtClean="0">
                <a:solidFill>
                  <a:srgbClr val="0070C0"/>
                </a:solidFill>
                <a:latin typeface="Comic Sans MS" pitchFamily="66" charset="0"/>
              </a:rPr>
              <a:t>Ο υπολογιστής είναι μια πολύ χρήσιμη μηχανή! </a:t>
            </a:r>
            <a:endParaRPr lang="el-GR" sz="2800" b="1" dirty="0">
              <a:solidFill>
                <a:srgbClr val="0070C0"/>
              </a:solidFill>
              <a:latin typeface="Comic Sans MS" pitchFamily="66" charset="0"/>
            </a:endParaRPr>
          </a:p>
        </p:txBody>
      </p:sp>
      <p:pic>
        <p:nvPicPr>
          <p:cNvPr id="11" name="10 - Θέση περιεχομένου" descr="Ποντικάκι.png"/>
          <p:cNvPicPr>
            <a:picLocks noGrp="1" noChangeAspect="1"/>
          </p:cNvPicPr>
          <p:nvPr>
            <p:ph sz="half" idx="1"/>
          </p:nvPr>
        </p:nvPicPr>
        <p:blipFill>
          <a:blip r:embed="rId2" cstate="print"/>
          <a:stretch>
            <a:fillRect/>
          </a:stretch>
        </p:blipFill>
        <p:spPr>
          <a:xfrm>
            <a:off x="360000" y="2348880"/>
            <a:ext cx="3692981" cy="3600400"/>
          </a:xfrm>
        </p:spPr>
      </p:pic>
      <p:sp>
        <p:nvSpPr>
          <p:cNvPr id="8" name="7 - Ελλειψοειδής επεξήγηση"/>
          <p:cNvSpPr/>
          <p:nvPr/>
        </p:nvSpPr>
        <p:spPr>
          <a:xfrm>
            <a:off x="2123728" y="1196752"/>
            <a:ext cx="2952328" cy="1152128"/>
          </a:xfrm>
          <a:prstGeom prst="wedgeEllipseCallout">
            <a:avLst>
              <a:gd name="adj1" fmla="val -19908"/>
              <a:gd name="adj2" fmla="val 8619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8 - TextBox"/>
          <p:cNvSpPr txBox="1"/>
          <p:nvPr/>
        </p:nvSpPr>
        <p:spPr>
          <a:xfrm>
            <a:off x="2411760" y="1340768"/>
            <a:ext cx="2592288" cy="830997"/>
          </a:xfrm>
          <a:prstGeom prst="rect">
            <a:avLst/>
          </a:prstGeom>
          <a:noFill/>
        </p:spPr>
        <p:txBody>
          <a:bodyPr wrap="square" rtlCol="0">
            <a:spAutoFit/>
          </a:bodyPr>
          <a:lstStyle/>
          <a:p>
            <a:r>
              <a:rPr lang="el-GR" sz="1600" dirty="0" smtClean="0">
                <a:latin typeface="Comic Sans MS" pitchFamily="66" charset="0"/>
              </a:rPr>
              <a:t>Ο υπολογιστής μπορεί να χρησιμοποιηθεί για πολλές απλές εργασίες όπως</a:t>
            </a:r>
            <a:r>
              <a:rPr lang="en-US" sz="1600" dirty="0" smtClean="0">
                <a:latin typeface="Comic Sans MS" pitchFamily="66" charset="0"/>
              </a:rPr>
              <a:t>: </a:t>
            </a:r>
            <a:endParaRPr lang="en-US" sz="1600"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5" name="4 - Ελλειψοειδής επεξήγηση"/>
          <p:cNvSpPr/>
          <p:nvPr/>
        </p:nvSpPr>
        <p:spPr>
          <a:xfrm>
            <a:off x="5724128" y="908720"/>
            <a:ext cx="3096344" cy="1656184"/>
          </a:xfrm>
          <a:prstGeom prst="wedgeEllipseCallout">
            <a:avLst>
              <a:gd name="adj1" fmla="val -22063"/>
              <a:gd name="adj2" fmla="val 920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6156176" y="1124744"/>
            <a:ext cx="2376264" cy="1200329"/>
          </a:xfrm>
          <a:prstGeom prst="rect">
            <a:avLst/>
          </a:prstGeom>
          <a:noFill/>
        </p:spPr>
        <p:txBody>
          <a:bodyPr wrap="square" rtlCol="0">
            <a:spAutoFit/>
          </a:bodyPr>
          <a:lstStyle/>
          <a:p>
            <a:r>
              <a:rPr lang="el-GR" dirty="0" smtClean="0">
                <a:solidFill>
                  <a:srgbClr val="0070C0"/>
                </a:solidFill>
                <a:latin typeface="Comic Sans MS" pitchFamily="66" charset="0"/>
              </a:rPr>
              <a:t>Ο υπολογιστής είναι πολύ έξυπνος! Μπορεί δηλαδή να κάνει οτιδήποτε;</a:t>
            </a:r>
            <a:endParaRPr lang="el-GR" dirty="0">
              <a:solidFill>
                <a:srgbClr val="0070C0"/>
              </a:solidFill>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5" name="4 - Ελλειψοειδής επεξήγηση"/>
          <p:cNvSpPr/>
          <p:nvPr/>
        </p:nvSpPr>
        <p:spPr>
          <a:xfrm>
            <a:off x="4716016" y="116632"/>
            <a:ext cx="3744416" cy="1656184"/>
          </a:xfrm>
          <a:prstGeom prst="wedgeEllipseCallout">
            <a:avLst>
              <a:gd name="adj1" fmla="val -76713"/>
              <a:gd name="adj2" fmla="val 982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5292080" y="332656"/>
            <a:ext cx="2880320" cy="1246495"/>
          </a:xfrm>
          <a:prstGeom prst="rect">
            <a:avLst/>
          </a:prstGeom>
          <a:noFill/>
        </p:spPr>
        <p:txBody>
          <a:bodyPr wrap="square" rtlCol="0">
            <a:spAutoFit/>
          </a:bodyPr>
          <a:lstStyle/>
          <a:p>
            <a:r>
              <a:rPr lang="el-GR" sz="1500" dirty="0" smtClean="0">
                <a:solidFill>
                  <a:srgbClr val="0070C0"/>
                </a:solidFill>
                <a:latin typeface="Comic Sans MS" pitchFamily="66" charset="0"/>
              </a:rPr>
              <a:t>Ο υπολογιστής μας βοηθάει να κάνουμε πολλά πράγματα. Αλλά υπάρχουν επίσης πολλά πράγματα που δεν μπορεί να κάνει!</a:t>
            </a:r>
            <a:endParaRPr lang="el-GR" sz="1500" dirty="0">
              <a:solidFill>
                <a:srgbClr val="0070C0"/>
              </a:solidFill>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11960" y="188640"/>
            <a:ext cx="4104456" cy="1872208"/>
          </a:xfrm>
          <a:prstGeom prst="wedgeEllipseCallout">
            <a:avLst>
              <a:gd name="adj1" fmla="val -52990"/>
              <a:gd name="adj2" fmla="val 642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716016" y="476672"/>
            <a:ext cx="3384376" cy="1323439"/>
          </a:xfrm>
          <a:prstGeom prst="rect">
            <a:avLst/>
          </a:prstGeom>
          <a:noFill/>
        </p:spPr>
        <p:txBody>
          <a:bodyPr wrap="square" rtlCol="0">
            <a:spAutoFit/>
          </a:bodyPr>
          <a:lstStyle/>
          <a:p>
            <a:r>
              <a:rPr lang="el-GR" sz="2000" dirty="0" smtClean="0">
                <a:solidFill>
                  <a:srgbClr val="0070C0"/>
                </a:solidFill>
              </a:rPr>
              <a:t>Το ψυγείο στο σπίτι μας διατηρεί τα τρόφιμα φρέσκα. Μπορεί ένας υπολογιστής να χρησιμοποιηθεί σαν ψυγείο;</a:t>
            </a:r>
            <a:endParaRPr lang="el-GR" sz="2000" dirty="0">
              <a:solidFill>
                <a:srgbClr val="0070C0"/>
              </a:solidFill>
              <a:latin typeface="Comic Sans MS" pitchFamily="66" charset="0"/>
            </a:endParaRPr>
          </a:p>
        </p:txBody>
      </p:sp>
      <p:sp>
        <p:nvSpPr>
          <p:cNvPr id="5" name="4 - Ελλειψοειδής επεξήγηση"/>
          <p:cNvSpPr/>
          <p:nvPr/>
        </p:nvSpPr>
        <p:spPr>
          <a:xfrm>
            <a:off x="3635896" y="4293096"/>
            <a:ext cx="1224136" cy="792088"/>
          </a:xfrm>
          <a:prstGeom prst="wedgeEllipseCallout">
            <a:avLst>
              <a:gd name="adj1" fmla="val 135811"/>
              <a:gd name="adj2" fmla="val -267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Ελλειψοειδής επεξήγηση"/>
          <p:cNvSpPr/>
          <p:nvPr/>
        </p:nvSpPr>
        <p:spPr>
          <a:xfrm>
            <a:off x="7524328" y="1916832"/>
            <a:ext cx="1296144" cy="792088"/>
          </a:xfrm>
          <a:prstGeom prst="wedgeEllipseCallout">
            <a:avLst>
              <a:gd name="adj1" fmla="val -69335"/>
              <a:gd name="adj2" fmla="val 2092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3851920" y="4437112"/>
            <a:ext cx="864096" cy="461665"/>
          </a:xfrm>
          <a:prstGeom prst="rect">
            <a:avLst/>
          </a:prstGeom>
          <a:noFill/>
        </p:spPr>
        <p:txBody>
          <a:bodyPr wrap="square" rtlCol="0">
            <a:spAutoFit/>
          </a:bodyPr>
          <a:lstStyle/>
          <a:p>
            <a:r>
              <a:rPr lang="el-GR" sz="2400" dirty="0" smtClean="0">
                <a:latin typeface="Comic Sans MS" pitchFamily="66" charset="0"/>
                <a:hlinkClick r:id="" action="ppaction://hlinkshowjump?jump=nextslide">
                  <a:snd r:embed="rId3" name="applause.wav"/>
                </a:hlinkClick>
              </a:rPr>
              <a:t>ΟΧΙ</a:t>
            </a:r>
            <a:endParaRPr lang="el-GR" sz="2400" dirty="0">
              <a:latin typeface="Comic Sans MS" pitchFamily="66" charset="0"/>
            </a:endParaRPr>
          </a:p>
        </p:txBody>
      </p:sp>
      <p:sp>
        <p:nvSpPr>
          <p:cNvPr id="8" name="7 - TextBox"/>
          <p:cNvSpPr txBox="1"/>
          <p:nvPr/>
        </p:nvSpPr>
        <p:spPr>
          <a:xfrm>
            <a:off x="7740352" y="2060848"/>
            <a:ext cx="936104" cy="461665"/>
          </a:xfrm>
          <a:prstGeom prst="rect">
            <a:avLst/>
          </a:prstGeom>
          <a:noFill/>
        </p:spPr>
        <p:txBody>
          <a:bodyPr wrap="square" rtlCol="0">
            <a:spAutoFit/>
          </a:bodyPr>
          <a:lstStyle/>
          <a:p>
            <a:r>
              <a:rPr lang="el-GR" sz="2400" dirty="0" smtClean="0">
                <a:latin typeface="Comic Sans MS" pitchFamily="66" charset="0"/>
              </a:rPr>
              <a:t>ΝΑΙ</a:t>
            </a:r>
            <a:endParaRPr lang="el-GR" sz="2400" dirty="0">
              <a:latin typeface="Comic Sans MS" pitchFamily="66" charset="0"/>
            </a:endParaRPr>
          </a:p>
        </p:txBody>
      </p:sp>
      <p:pic>
        <p:nvPicPr>
          <p:cNvPr id="10" name="9 - Εικόνα" descr="Ψυγείο.png"/>
          <p:cNvPicPr>
            <a:picLocks noChangeAspect="1"/>
          </p:cNvPicPr>
          <p:nvPr/>
        </p:nvPicPr>
        <p:blipFill>
          <a:blip r:embed="rId4" cstate="print"/>
          <a:stretch>
            <a:fillRect/>
          </a:stretch>
        </p:blipFill>
        <p:spPr>
          <a:xfrm>
            <a:off x="0" y="4699245"/>
            <a:ext cx="2301669" cy="215875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11960" y="260648"/>
            <a:ext cx="3528392" cy="1800200"/>
          </a:xfrm>
          <a:prstGeom prst="wedgeEllipseCallout">
            <a:avLst>
              <a:gd name="adj1" fmla="val -50709"/>
              <a:gd name="adj2" fmla="val 61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499992" y="692696"/>
            <a:ext cx="3168352" cy="923330"/>
          </a:xfrm>
          <a:prstGeom prst="rect">
            <a:avLst/>
          </a:prstGeom>
          <a:noFill/>
        </p:spPr>
        <p:txBody>
          <a:bodyPr wrap="square" rtlCol="0">
            <a:spAutoFit/>
          </a:bodyPr>
          <a:lstStyle/>
          <a:p>
            <a:r>
              <a:rPr lang="el-GR" dirty="0" smtClean="0">
                <a:solidFill>
                  <a:srgbClr val="0070C0"/>
                </a:solidFill>
                <a:latin typeface="Comic Sans MS" pitchFamily="66" charset="0"/>
              </a:rPr>
              <a:t>Η σωστή απάντηση είναι όχι!</a:t>
            </a:r>
          </a:p>
          <a:p>
            <a:r>
              <a:rPr lang="el-GR" dirty="0" smtClean="0">
                <a:solidFill>
                  <a:srgbClr val="0070C0"/>
                </a:solidFill>
                <a:latin typeface="Comic Sans MS" pitchFamily="66" charset="0"/>
              </a:rPr>
              <a:t>Ο υπολογιστής δεν μπορεί να χρησιμοποιηθεί σαν ψυγείο!</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11960" y="188640"/>
            <a:ext cx="4104456" cy="1872208"/>
          </a:xfrm>
          <a:prstGeom prst="wedgeEllipseCallout">
            <a:avLst>
              <a:gd name="adj1" fmla="val -52990"/>
              <a:gd name="adj2" fmla="val 642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716016" y="476672"/>
            <a:ext cx="3384376" cy="1200329"/>
          </a:xfrm>
          <a:prstGeom prst="rect">
            <a:avLst/>
          </a:prstGeom>
          <a:noFill/>
        </p:spPr>
        <p:txBody>
          <a:bodyPr wrap="square" rtlCol="0">
            <a:spAutoFit/>
          </a:bodyPr>
          <a:lstStyle/>
          <a:p>
            <a:r>
              <a:rPr lang="el-GR" dirty="0" smtClean="0">
                <a:solidFill>
                  <a:srgbClr val="0070C0"/>
                </a:solidFill>
              </a:rPr>
              <a:t>Μπορούμε να φτιάξουμε φρέσκο φρουτοχυμό με το μίξερ. Μπορεί ένας υπολογιστής να χρησιμοποιηθεί σαν μίξερ;</a:t>
            </a:r>
            <a:endParaRPr lang="el-GR" dirty="0">
              <a:solidFill>
                <a:srgbClr val="0070C0"/>
              </a:solidFill>
              <a:latin typeface="Comic Sans MS" pitchFamily="66" charset="0"/>
            </a:endParaRPr>
          </a:p>
        </p:txBody>
      </p:sp>
      <p:sp>
        <p:nvSpPr>
          <p:cNvPr id="5" name="4 - Ελλειψοειδής επεξήγηση"/>
          <p:cNvSpPr/>
          <p:nvPr/>
        </p:nvSpPr>
        <p:spPr>
          <a:xfrm>
            <a:off x="3635896" y="4293096"/>
            <a:ext cx="1224136" cy="792088"/>
          </a:xfrm>
          <a:prstGeom prst="wedgeEllipseCallout">
            <a:avLst>
              <a:gd name="adj1" fmla="val 135811"/>
              <a:gd name="adj2" fmla="val -267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Ελλειψοειδής επεξήγηση"/>
          <p:cNvSpPr/>
          <p:nvPr/>
        </p:nvSpPr>
        <p:spPr>
          <a:xfrm>
            <a:off x="7524328" y="1916832"/>
            <a:ext cx="1296144" cy="792088"/>
          </a:xfrm>
          <a:prstGeom prst="wedgeEllipseCallout">
            <a:avLst>
              <a:gd name="adj1" fmla="val -69335"/>
              <a:gd name="adj2" fmla="val 2092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3851920" y="4437112"/>
            <a:ext cx="864096" cy="461665"/>
          </a:xfrm>
          <a:prstGeom prst="rect">
            <a:avLst/>
          </a:prstGeom>
          <a:noFill/>
        </p:spPr>
        <p:txBody>
          <a:bodyPr wrap="square" rtlCol="0">
            <a:spAutoFit/>
          </a:bodyPr>
          <a:lstStyle/>
          <a:p>
            <a:r>
              <a:rPr lang="el-GR" sz="2400" dirty="0" smtClean="0">
                <a:latin typeface="Comic Sans MS" pitchFamily="66" charset="0"/>
                <a:hlinkClick r:id="" action="ppaction://hlinkshowjump?jump=nextslide">
                  <a:snd r:embed="rId3" name="applause.wav"/>
                </a:hlinkClick>
              </a:rPr>
              <a:t>ΟΧΙ</a:t>
            </a:r>
            <a:endParaRPr lang="el-GR" sz="2400" dirty="0">
              <a:latin typeface="Comic Sans MS" pitchFamily="66" charset="0"/>
            </a:endParaRPr>
          </a:p>
        </p:txBody>
      </p:sp>
      <p:sp>
        <p:nvSpPr>
          <p:cNvPr id="8" name="7 - TextBox"/>
          <p:cNvSpPr txBox="1"/>
          <p:nvPr/>
        </p:nvSpPr>
        <p:spPr>
          <a:xfrm>
            <a:off x="7740352" y="2060848"/>
            <a:ext cx="936104" cy="461665"/>
          </a:xfrm>
          <a:prstGeom prst="rect">
            <a:avLst/>
          </a:prstGeom>
          <a:noFill/>
        </p:spPr>
        <p:txBody>
          <a:bodyPr wrap="square" rtlCol="0">
            <a:spAutoFit/>
          </a:bodyPr>
          <a:lstStyle/>
          <a:p>
            <a:r>
              <a:rPr lang="el-GR" sz="2400" dirty="0" smtClean="0">
                <a:latin typeface="Comic Sans MS" pitchFamily="66" charset="0"/>
              </a:rPr>
              <a:t>ΝΑΙ</a:t>
            </a:r>
            <a:endParaRPr lang="el-GR" sz="2400" dirty="0">
              <a:latin typeface="Comic Sans MS" pitchFamily="66" charset="0"/>
            </a:endParaRPr>
          </a:p>
        </p:txBody>
      </p:sp>
      <p:pic>
        <p:nvPicPr>
          <p:cNvPr id="9" name="8 - Εικόνα" descr="Μίξερ.png"/>
          <p:cNvPicPr>
            <a:picLocks noChangeAspect="1"/>
          </p:cNvPicPr>
          <p:nvPr/>
        </p:nvPicPr>
        <p:blipFill>
          <a:blip r:embed="rId4" cstate="print"/>
          <a:stretch>
            <a:fillRect/>
          </a:stretch>
        </p:blipFill>
        <p:spPr>
          <a:xfrm>
            <a:off x="-1" y="4653136"/>
            <a:ext cx="2066605" cy="220486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11960" y="260648"/>
            <a:ext cx="3456384" cy="1800200"/>
          </a:xfrm>
          <a:prstGeom prst="wedgeEllipseCallout">
            <a:avLst>
              <a:gd name="adj1" fmla="val -50709"/>
              <a:gd name="adj2" fmla="val 61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499992" y="692696"/>
            <a:ext cx="3168352" cy="923330"/>
          </a:xfrm>
          <a:prstGeom prst="rect">
            <a:avLst/>
          </a:prstGeom>
          <a:noFill/>
        </p:spPr>
        <p:txBody>
          <a:bodyPr wrap="square" rtlCol="0">
            <a:spAutoFit/>
          </a:bodyPr>
          <a:lstStyle/>
          <a:p>
            <a:r>
              <a:rPr lang="el-GR" dirty="0" smtClean="0">
                <a:solidFill>
                  <a:srgbClr val="0070C0"/>
                </a:solidFill>
                <a:latin typeface="Comic Sans MS" pitchFamily="66" charset="0"/>
              </a:rPr>
              <a:t>Η σωστή απάντηση είναι όχι!</a:t>
            </a:r>
          </a:p>
          <a:p>
            <a:r>
              <a:rPr lang="el-GR" dirty="0" smtClean="0">
                <a:solidFill>
                  <a:srgbClr val="0070C0"/>
                </a:solidFill>
                <a:latin typeface="Comic Sans MS" pitchFamily="66" charset="0"/>
              </a:rPr>
              <a:t>Ο υπολογιστής δεν μπορεί να χρησιμοποιηθεί σαν μίξερ!</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11960" y="260648"/>
            <a:ext cx="3888432" cy="1800200"/>
          </a:xfrm>
          <a:prstGeom prst="wedgeEllipseCallout">
            <a:avLst>
              <a:gd name="adj1" fmla="val -52990"/>
              <a:gd name="adj2" fmla="val 642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644008" y="620688"/>
            <a:ext cx="3384376" cy="1200329"/>
          </a:xfrm>
          <a:prstGeom prst="rect">
            <a:avLst/>
          </a:prstGeom>
          <a:noFill/>
        </p:spPr>
        <p:txBody>
          <a:bodyPr wrap="square" rtlCol="0">
            <a:spAutoFit/>
          </a:bodyPr>
          <a:lstStyle/>
          <a:p>
            <a:r>
              <a:rPr lang="el-GR" dirty="0" smtClean="0">
                <a:solidFill>
                  <a:srgbClr val="0070C0"/>
                </a:solidFill>
                <a:latin typeface="Comic Sans MS" pitchFamily="66" charset="0"/>
              </a:rPr>
              <a:t>Η μαμά μας πλένει τα ρούχα στο πλυντήριο</a:t>
            </a:r>
            <a:r>
              <a:rPr lang="en-US" dirty="0" smtClean="0">
                <a:solidFill>
                  <a:srgbClr val="0070C0"/>
                </a:solidFill>
                <a:latin typeface="Comic Sans MS" pitchFamily="66" charset="0"/>
              </a:rPr>
              <a:t>.</a:t>
            </a:r>
            <a:r>
              <a:rPr lang="el-GR" dirty="0" smtClean="0">
                <a:solidFill>
                  <a:srgbClr val="0070C0"/>
                </a:solidFill>
                <a:latin typeface="Comic Sans MS" pitchFamily="66" charset="0"/>
              </a:rPr>
              <a:t> Μπορεί ένας υπολογιστής να χρησιμοποιηθεί σαν πλυντήριο;</a:t>
            </a:r>
            <a:endParaRPr lang="el-GR" dirty="0">
              <a:solidFill>
                <a:srgbClr val="0070C0"/>
              </a:solidFill>
              <a:latin typeface="Comic Sans MS" pitchFamily="66" charset="0"/>
            </a:endParaRPr>
          </a:p>
        </p:txBody>
      </p:sp>
      <p:sp>
        <p:nvSpPr>
          <p:cNvPr id="5" name="4 - Ελλειψοειδής επεξήγηση"/>
          <p:cNvSpPr/>
          <p:nvPr/>
        </p:nvSpPr>
        <p:spPr>
          <a:xfrm>
            <a:off x="3635896" y="4293096"/>
            <a:ext cx="1224136" cy="792088"/>
          </a:xfrm>
          <a:prstGeom prst="wedgeEllipseCallout">
            <a:avLst>
              <a:gd name="adj1" fmla="val 135811"/>
              <a:gd name="adj2" fmla="val -267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Ελλειψοειδής επεξήγηση"/>
          <p:cNvSpPr/>
          <p:nvPr/>
        </p:nvSpPr>
        <p:spPr>
          <a:xfrm>
            <a:off x="7524328" y="1916832"/>
            <a:ext cx="1296144" cy="792088"/>
          </a:xfrm>
          <a:prstGeom prst="wedgeEllipseCallout">
            <a:avLst>
              <a:gd name="adj1" fmla="val -69335"/>
              <a:gd name="adj2" fmla="val 2092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3851920" y="4437112"/>
            <a:ext cx="864096" cy="461665"/>
          </a:xfrm>
          <a:prstGeom prst="rect">
            <a:avLst/>
          </a:prstGeom>
          <a:noFill/>
        </p:spPr>
        <p:txBody>
          <a:bodyPr wrap="square" rtlCol="0">
            <a:spAutoFit/>
          </a:bodyPr>
          <a:lstStyle/>
          <a:p>
            <a:r>
              <a:rPr lang="el-GR" sz="2400" dirty="0" smtClean="0">
                <a:latin typeface="Comic Sans MS" pitchFamily="66" charset="0"/>
                <a:hlinkClick r:id="" action="ppaction://hlinkshowjump?jump=nextslide">
                  <a:snd r:embed="rId3" name="applause.wav"/>
                </a:hlinkClick>
              </a:rPr>
              <a:t>ΟΧΙ</a:t>
            </a:r>
            <a:endParaRPr lang="el-GR" sz="2400" dirty="0">
              <a:latin typeface="Comic Sans MS" pitchFamily="66" charset="0"/>
            </a:endParaRPr>
          </a:p>
        </p:txBody>
      </p:sp>
      <p:sp>
        <p:nvSpPr>
          <p:cNvPr id="8" name="7 - TextBox"/>
          <p:cNvSpPr txBox="1"/>
          <p:nvPr/>
        </p:nvSpPr>
        <p:spPr>
          <a:xfrm>
            <a:off x="7740352" y="2060848"/>
            <a:ext cx="936104" cy="461665"/>
          </a:xfrm>
          <a:prstGeom prst="rect">
            <a:avLst/>
          </a:prstGeom>
          <a:noFill/>
        </p:spPr>
        <p:txBody>
          <a:bodyPr wrap="square" rtlCol="0">
            <a:spAutoFit/>
          </a:bodyPr>
          <a:lstStyle/>
          <a:p>
            <a:r>
              <a:rPr lang="el-GR" sz="2400" dirty="0" smtClean="0">
                <a:latin typeface="Comic Sans MS" pitchFamily="66" charset="0"/>
              </a:rPr>
              <a:t>ΝΑΙ</a:t>
            </a:r>
            <a:endParaRPr lang="el-GR" sz="2400" dirty="0">
              <a:latin typeface="Comic Sans MS" pitchFamily="66" charset="0"/>
            </a:endParaRPr>
          </a:p>
        </p:txBody>
      </p:sp>
      <p:pic>
        <p:nvPicPr>
          <p:cNvPr id="10" name="9 - Εικόνα" descr="Πλυντήριο.png"/>
          <p:cNvPicPr>
            <a:picLocks noChangeAspect="1"/>
          </p:cNvPicPr>
          <p:nvPr/>
        </p:nvPicPr>
        <p:blipFill>
          <a:blip r:embed="rId4" cstate="print"/>
          <a:stretch>
            <a:fillRect/>
          </a:stretch>
        </p:blipFill>
        <p:spPr>
          <a:xfrm>
            <a:off x="0" y="4653136"/>
            <a:ext cx="2169866" cy="220486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2 - Ελλειψοειδής επεξήγηση"/>
          <p:cNvSpPr/>
          <p:nvPr/>
        </p:nvSpPr>
        <p:spPr>
          <a:xfrm>
            <a:off x="4211960" y="260648"/>
            <a:ext cx="3744416" cy="1800200"/>
          </a:xfrm>
          <a:prstGeom prst="wedgeEllipseCallout">
            <a:avLst>
              <a:gd name="adj1" fmla="val -52362"/>
              <a:gd name="adj2" fmla="val 646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4572000" y="620688"/>
            <a:ext cx="3168352" cy="1200329"/>
          </a:xfrm>
          <a:prstGeom prst="rect">
            <a:avLst/>
          </a:prstGeom>
          <a:noFill/>
        </p:spPr>
        <p:txBody>
          <a:bodyPr wrap="square" rtlCol="0">
            <a:spAutoFit/>
          </a:bodyPr>
          <a:lstStyle/>
          <a:p>
            <a:r>
              <a:rPr lang="el-GR" dirty="0" smtClean="0">
                <a:solidFill>
                  <a:srgbClr val="0070C0"/>
                </a:solidFill>
                <a:latin typeface="Comic Sans MS" pitchFamily="66" charset="0"/>
              </a:rPr>
              <a:t>Η σωστή απάντηση είναι όχι!</a:t>
            </a:r>
          </a:p>
          <a:p>
            <a:r>
              <a:rPr lang="el-GR" dirty="0" smtClean="0">
                <a:solidFill>
                  <a:srgbClr val="0070C0"/>
                </a:solidFill>
                <a:latin typeface="Comic Sans MS" pitchFamily="66" charset="0"/>
              </a:rPr>
              <a:t>Ο υπολογιστής δεν μπορεί να χρησιμοποιηθεί σαν πλυντήριο!</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1 - Τίτλος"/>
          <p:cNvSpPr>
            <a:spLocks noGrp="1"/>
          </p:cNvSpPr>
          <p:nvPr>
            <p:ph type="title"/>
          </p:nvPr>
        </p:nvSpPr>
        <p:spPr>
          <a:xfrm>
            <a:off x="360000" y="274638"/>
            <a:ext cx="8388464" cy="922114"/>
          </a:xfrm>
        </p:spPr>
        <p:txBody>
          <a:bodyPr>
            <a:normAutofit fontScale="90000"/>
          </a:bodyPr>
          <a:lstStyle/>
          <a:p>
            <a:r>
              <a:rPr lang="el-GR" sz="2800" b="1" dirty="0" smtClean="0">
                <a:solidFill>
                  <a:srgbClr val="0070C0"/>
                </a:solidFill>
                <a:latin typeface="Comic Sans MS" pitchFamily="66" charset="0"/>
              </a:rPr>
              <a:t>Παράδειγμα χρήσης του υπολογιστή σε μια δανειστική βιβλιοθήκη.</a:t>
            </a:r>
            <a:endParaRPr lang="el-GR" sz="2800" b="1" dirty="0">
              <a:solidFill>
                <a:srgbClr val="0070C0"/>
              </a:solidFill>
              <a:latin typeface="Comic Sans MS" pitchFamily="66" charset="0"/>
            </a:endParaRPr>
          </a:p>
        </p:txBody>
      </p:sp>
      <p:sp>
        <p:nvSpPr>
          <p:cNvPr id="10" name="9 - Θέση περιεχομένου"/>
          <p:cNvSpPr>
            <a:spLocks noGrp="1"/>
          </p:cNvSpPr>
          <p:nvPr>
            <p:ph sz="half" idx="2"/>
          </p:nvPr>
        </p:nvSpPr>
        <p:spPr>
          <a:xfrm>
            <a:off x="4427984" y="1268760"/>
            <a:ext cx="4258816" cy="5400600"/>
          </a:xfrm>
        </p:spPr>
        <p:txBody>
          <a:bodyPr>
            <a:noAutofit/>
          </a:bodyPr>
          <a:lstStyle/>
          <a:p>
            <a:pPr marL="0" indent="0" algn="just">
              <a:lnSpc>
                <a:spcPct val="150000"/>
              </a:lnSpc>
              <a:spcBef>
                <a:spcPts val="600"/>
              </a:spcBef>
              <a:buNone/>
            </a:pPr>
            <a:r>
              <a:rPr lang="el-GR" sz="1400" dirty="0" smtClean="0">
                <a:latin typeface="Comic Sans MS" pitchFamily="66" charset="0"/>
              </a:rPr>
              <a:t>Μια δανειστική βιβλιοθήκη διαθέτει πάρα πολλά βιβλία τα οποία μπορούμε να δανειστούμε για να τα διαβάσουμε.</a:t>
            </a:r>
          </a:p>
          <a:p>
            <a:pPr marL="0" indent="0" algn="just">
              <a:lnSpc>
                <a:spcPct val="150000"/>
              </a:lnSpc>
              <a:spcBef>
                <a:spcPts val="600"/>
              </a:spcBef>
              <a:buNone/>
            </a:pPr>
            <a:r>
              <a:rPr lang="el-GR" sz="1400" dirty="0" smtClean="0">
                <a:latin typeface="Comic Sans MS" pitchFamily="66" charset="0"/>
              </a:rPr>
              <a:t>Το να ψάξουμε να βρούμε το βιβλίο που θέλουμε να δανειστούμε μπορεί να πάρει πολύ χρόνο! Έτσι, η βιβλιοθήκη χρησιμοποιεί έναν υπολογιστή που έχει αποθηκευμένη μια λίστα με το όνομα κάθε βιβλίου και τη θέση στην οποία βρίσκεται</a:t>
            </a:r>
            <a:r>
              <a:rPr lang="en-US" sz="1400" dirty="0" smtClean="0">
                <a:latin typeface="Comic Sans MS" pitchFamily="66" charset="0"/>
              </a:rPr>
              <a:t>.</a:t>
            </a:r>
            <a:endParaRPr lang="el-GR" sz="1400" dirty="0" smtClean="0">
              <a:latin typeface="Comic Sans MS" pitchFamily="66" charset="0"/>
            </a:endParaRPr>
          </a:p>
          <a:p>
            <a:pPr marL="0" indent="0" algn="just">
              <a:lnSpc>
                <a:spcPct val="150000"/>
              </a:lnSpc>
              <a:spcBef>
                <a:spcPts val="600"/>
              </a:spcBef>
              <a:buNone/>
            </a:pPr>
            <a:r>
              <a:rPr lang="el-GR" sz="1400" dirty="0" smtClean="0">
                <a:latin typeface="Comic Sans MS" pitchFamily="66" charset="0"/>
              </a:rPr>
              <a:t>Όταν θέλουμε να δανειστούμε ένα βιβλίο, ο βιβλιοθηκάριος ελέγχει στον υπολογιστή αν το συγκεκριμένο βιβλίο είναι διαθέσιμο. Εάν είναι, μας λέει σε ποιο ακριβώς σημείο θα το βρούμε. Επίσης καταγράφει στον υπολογιστή το όνομά μας καθώς και το πότε θα επιστρέψουμε το βιβλίο.</a:t>
            </a:r>
            <a:endParaRPr lang="en-US" sz="1400" dirty="0">
              <a:latin typeface="Comic Sans MS" pitchFamily="66" charset="0"/>
            </a:endParaRPr>
          </a:p>
          <a:p>
            <a:pPr>
              <a:buNone/>
            </a:pPr>
            <a:endParaRPr lang="el-GR" sz="2000" dirty="0"/>
          </a:p>
        </p:txBody>
      </p:sp>
      <p:pic>
        <p:nvPicPr>
          <p:cNvPr id="8" name="7 - Θέση περιεχομένου" descr="Library.png"/>
          <p:cNvPicPr>
            <a:picLocks noGrp="1" noChangeAspect="1"/>
          </p:cNvPicPr>
          <p:nvPr>
            <p:ph sz="half" idx="1"/>
          </p:nvPr>
        </p:nvPicPr>
        <p:blipFill>
          <a:blip r:embed="rId2" cstate="print"/>
          <a:stretch>
            <a:fillRect/>
          </a:stretch>
        </p:blipFill>
        <p:spPr>
          <a:xfrm>
            <a:off x="360001" y="1412776"/>
            <a:ext cx="3779952" cy="27983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1 - Τίτλος"/>
          <p:cNvSpPr>
            <a:spLocks noGrp="1"/>
          </p:cNvSpPr>
          <p:nvPr>
            <p:ph type="title"/>
          </p:nvPr>
        </p:nvSpPr>
        <p:spPr>
          <a:xfrm>
            <a:off x="360000" y="274638"/>
            <a:ext cx="8388464" cy="922114"/>
          </a:xfrm>
        </p:spPr>
        <p:txBody>
          <a:bodyPr>
            <a:normAutofit fontScale="90000"/>
          </a:bodyPr>
          <a:lstStyle/>
          <a:p>
            <a:r>
              <a:rPr lang="el-GR" sz="2800" b="1" dirty="0" smtClean="0">
                <a:solidFill>
                  <a:srgbClr val="0070C0"/>
                </a:solidFill>
                <a:latin typeface="Comic Sans MS" pitchFamily="66" charset="0"/>
              </a:rPr>
              <a:t>Παράδειγμα χρήσης του υπολογιστή σε μια τράπεζα.</a:t>
            </a:r>
            <a:endParaRPr lang="el-GR" sz="2800" b="1" dirty="0">
              <a:solidFill>
                <a:srgbClr val="0070C0"/>
              </a:solidFill>
              <a:latin typeface="Comic Sans MS" pitchFamily="66" charset="0"/>
            </a:endParaRPr>
          </a:p>
        </p:txBody>
      </p:sp>
      <p:sp>
        <p:nvSpPr>
          <p:cNvPr id="10" name="9 - Θέση περιεχομένου"/>
          <p:cNvSpPr>
            <a:spLocks noGrp="1"/>
          </p:cNvSpPr>
          <p:nvPr>
            <p:ph sz="half" idx="2"/>
          </p:nvPr>
        </p:nvSpPr>
        <p:spPr>
          <a:xfrm>
            <a:off x="4427984" y="1124744"/>
            <a:ext cx="4258816" cy="5544616"/>
          </a:xfrm>
        </p:spPr>
        <p:txBody>
          <a:bodyPr>
            <a:noAutofit/>
          </a:bodyPr>
          <a:lstStyle/>
          <a:p>
            <a:pPr marL="0" indent="0" algn="just">
              <a:lnSpc>
                <a:spcPct val="150000"/>
              </a:lnSpc>
              <a:spcBef>
                <a:spcPts val="600"/>
              </a:spcBef>
              <a:buNone/>
            </a:pPr>
            <a:r>
              <a:rPr lang="el-GR" sz="1600" dirty="0" smtClean="0">
                <a:latin typeface="Comic Sans MS" pitchFamily="66" charset="0"/>
              </a:rPr>
              <a:t>Στις τράπεζες  αποθηκεύουμε τα χρήματά μας με ασφάλεια. </a:t>
            </a:r>
          </a:p>
          <a:p>
            <a:pPr marL="0" indent="0" algn="just">
              <a:lnSpc>
                <a:spcPct val="150000"/>
              </a:lnSpc>
              <a:spcBef>
                <a:spcPts val="600"/>
              </a:spcBef>
              <a:buNone/>
            </a:pPr>
            <a:r>
              <a:rPr lang="el-GR" sz="1600" dirty="0" smtClean="0">
                <a:latin typeface="Comic Sans MS" pitchFamily="66" charset="0"/>
              </a:rPr>
              <a:t>Μια τράπεζα χρησιμοποιεί έναν υπολογιστή  για να αποθηκεύει σε αυτόν μια λίστα με τους πελάτες της  και τους λογαριασμούς τους. </a:t>
            </a:r>
          </a:p>
          <a:p>
            <a:pPr marL="0" indent="0" algn="just">
              <a:lnSpc>
                <a:spcPct val="150000"/>
              </a:lnSpc>
              <a:spcBef>
                <a:spcPts val="600"/>
              </a:spcBef>
              <a:buNone/>
            </a:pPr>
            <a:r>
              <a:rPr lang="el-GR" sz="1600" dirty="0" smtClean="0">
                <a:latin typeface="Comic Sans MS" pitchFamily="66" charset="0"/>
              </a:rPr>
              <a:t>Όταν χρειαζόμαστε χρήματα για να αγοράσουμε κάτι, πηγαίνουμε στην τράπεζα για να πάρουμε χρήματα  από τον λογαριασμό μας. Ο υπάλληλος, αφού ελέγξει στον υπολογιστή αν ο λογαριασμός μας περιέχει αρκετά χρήματα,  μας δίνει το χρηματικό ποσό που ζητάμε.</a:t>
            </a:r>
            <a:r>
              <a:rPr lang="en-US" sz="1600" dirty="0" smtClean="0">
                <a:latin typeface="Comic Sans MS" pitchFamily="66" charset="0"/>
              </a:rPr>
              <a:t> </a:t>
            </a:r>
            <a:endParaRPr lang="el-GR" sz="1600" dirty="0">
              <a:latin typeface="Comic Sans MS" pitchFamily="66" charset="0"/>
            </a:endParaRPr>
          </a:p>
        </p:txBody>
      </p:sp>
      <p:pic>
        <p:nvPicPr>
          <p:cNvPr id="11" name="10 - Θέση περιεχομένου" descr="Bank.png"/>
          <p:cNvPicPr>
            <a:picLocks noGrp="1" noChangeAspect="1"/>
          </p:cNvPicPr>
          <p:nvPr>
            <p:ph sz="half" idx="1"/>
          </p:nvPr>
        </p:nvPicPr>
        <p:blipFill>
          <a:blip r:embed="rId2" cstate="print"/>
          <a:stretch>
            <a:fillRect/>
          </a:stretch>
        </p:blipFill>
        <p:spPr>
          <a:xfrm>
            <a:off x="360000" y="1268760"/>
            <a:ext cx="3772549" cy="316835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1 - Τίτλος"/>
          <p:cNvSpPr>
            <a:spLocks noGrp="1"/>
          </p:cNvSpPr>
          <p:nvPr>
            <p:ph type="title"/>
          </p:nvPr>
        </p:nvSpPr>
        <p:spPr>
          <a:xfrm>
            <a:off x="360000" y="274638"/>
            <a:ext cx="8388464" cy="922114"/>
          </a:xfrm>
        </p:spPr>
        <p:txBody>
          <a:bodyPr>
            <a:normAutofit fontScale="90000"/>
          </a:bodyPr>
          <a:lstStyle/>
          <a:p>
            <a:r>
              <a:rPr lang="el-GR" sz="2800" b="1" dirty="0" smtClean="0">
                <a:solidFill>
                  <a:srgbClr val="0070C0"/>
                </a:solidFill>
                <a:latin typeface="Comic Sans MS" pitchFamily="66" charset="0"/>
              </a:rPr>
              <a:t>Παράδειγμα χρήσης του υπολογιστή σε έναν σιδηροδρομικό σταθμό.</a:t>
            </a:r>
            <a:endParaRPr lang="el-GR" sz="2800" b="1" dirty="0">
              <a:solidFill>
                <a:srgbClr val="0070C0"/>
              </a:solidFill>
              <a:latin typeface="Comic Sans MS" pitchFamily="66" charset="0"/>
            </a:endParaRPr>
          </a:p>
        </p:txBody>
      </p:sp>
      <p:sp>
        <p:nvSpPr>
          <p:cNvPr id="10" name="9 - Θέση περιεχομένου"/>
          <p:cNvSpPr>
            <a:spLocks noGrp="1"/>
          </p:cNvSpPr>
          <p:nvPr>
            <p:ph sz="half" idx="2"/>
          </p:nvPr>
        </p:nvSpPr>
        <p:spPr>
          <a:xfrm>
            <a:off x="4427984" y="1340768"/>
            <a:ext cx="4258816" cy="4680520"/>
          </a:xfrm>
        </p:spPr>
        <p:txBody>
          <a:bodyPr>
            <a:noAutofit/>
          </a:bodyPr>
          <a:lstStyle/>
          <a:p>
            <a:pPr marL="0" indent="0" algn="just">
              <a:lnSpc>
                <a:spcPct val="150000"/>
              </a:lnSpc>
              <a:spcBef>
                <a:spcPts val="600"/>
              </a:spcBef>
              <a:buNone/>
            </a:pPr>
            <a:r>
              <a:rPr lang="el-GR" sz="1600" dirty="0" smtClean="0">
                <a:latin typeface="Comic Sans MS" pitchFamily="66" charset="0"/>
              </a:rPr>
              <a:t>Στους σιδηροδρομικούς σταθμούς χρησιμοποιούνται υπολογιστές για την έκδοση των εισιτηρίων. Επίσης χρησιμοποιούνται για να αποθηκεύουν τα δρομολόγια των τρένων.</a:t>
            </a:r>
          </a:p>
          <a:p>
            <a:pPr marL="0" indent="0" algn="just">
              <a:lnSpc>
                <a:spcPct val="150000"/>
              </a:lnSpc>
              <a:spcBef>
                <a:spcPts val="600"/>
              </a:spcBef>
              <a:buNone/>
            </a:pPr>
            <a:r>
              <a:rPr lang="el-GR" sz="1600" dirty="0" smtClean="0">
                <a:latin typeface="Comic Sans MS" pitchFamily="66" charset="0"/>
              </a:rPr>
              <a:t>Όταν πηγαίνουμε σ’ έναν σταθμό για να κλείσουμε ένα εισιτήριο, ο υπάλληλος χρησιμοποιεί τον υπολογιστή για να δει αν στο συγκεκριμένο δρομολόγιο με το οποίο θέλουμε να ταξιδέψουμε υπάρχουν διαθέσιμες θέσεις. Εάν υπάρχουν παίρνει τα χρήματα και μας εκδίδει το εισιτήριο.</a:t>
            </a:r>
            <a:endParaRPr lang="en-US" sz="1600" dirty="0" smtClean="0">
              <a:latin typeface="Comic Sans MS" pitchFamily="66" charset="0"/>
            </a:endParaRPr>
          </a:p>
          <a:p>
            <a:pPr>
              <a:buNone/>
            </a:pPr>
            <a:endParaRPr lang="el-GR" sz="2000" dirty="0"/>
          </a:p>
        </p:txBody>
      </p:sp>
      <p:pic>
        <p:nvPicPr>
          <p:cNvPr id="7" name="6 - Θέση περιεχομένου" descr="Railway station.png"/>
          <p:cNvPicPr>
            <a:picLocks noGrp="1" noChangeAspect="1"/>
          </p:cNvPicPr>
          <p:nvPr>
            <p:ph sz="half" idx="1"/>
          </p:nvPr>
        </p:nvPicPr>
        <p:blipFill>
          <a:blip r:embed="rId2" cstate="print"/>
          <a:stretch>
            <a:fillRect/>
          </a:stretch>
        </p:blipFill>
        <p:spPr>
          <a:xfrm>
            <a:off x="360000" y="1484784"/>
            <a:ext cx="3818008" cy="1800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1 - Τίτλος"/>
          <p:cNvSpPr>
            <a:spLocks noGrp="1"/>
          </p:cNvSpPr>
          <p:nvPr>
            <p:ph type="title"/>
          </p:nvPr>
        </p:nvSpPr>
        <p:spPr>
          <a:xfrm>
            <a:off x="360000" y="274638"/>
            <a:ext cx="8388464" cy="922114"/>
          </a:xfrm>
        </p:spPr>
        <p:txBody>
          <a:bodyPr>
            <a:normAutofit/>
          </a:bodyPr>
          <a:lstStyle/>
          <a:p>
            <a:r>
              <a:rPr lang="el-GR" sz="2300" b="1" dirty="0" smtClean="0">
                <a:solidFill>
                  <a:srgbClr val="0070C0"/>
                </a:solidFill>
                <a:latin typeface="Comic Sans MS" pitchFamily="66" charset="0"/>
              </a:rPr>
              <a:t>Παράδειγμα χρήσης του υπολογιστή σε ένα </a:t>
            </a:r>
            <a:r>
              <a:rPr lang="en-US" sz="2300" b="1" dirty="0" smtClean="0">
                <a:solidFill>
                  <a:srgbClr val="0070C0"/>
                </a:solidFill>
                <a:latin typeface="Comic Sans MS" pitchFamily="66" charset="0"/>
              </a:rPr>
              <a:t>super market.</a:t>
            </a:r>
            <a:endParaRPr lang="el-GR" sz="2300" b="1" dirty="0">
              <a:solidFill>
                <a:srgbClr val="0070C0"/>
              </a:solidFill>
              <a:latin typeface="Comic Sans MS" pitchFamily="66" charset="0"/>
            </a:endParaRPr>
          </a:p>
        </p:txBody>
      </p:sp>
      <p:sp>
        <p:nvSpPr>
          <p:cNvPr id="10" name="9 - Θέση περιεχομένου"/>
          <p:cNvSpPr>
            <a:spLocks noGrp="1"/>
          </p:cNvSpPr>
          <p:nvPr>
            <p:ph sz="half" idx="2"/>
          </p:nvPr>
        </p:nvSpPr>
        <p:spPr>
          <a:xfrm>
            <a:off x="4283968" y="1340768"/>
            <a:ext cx="4402832" cy="4680520"/>
          </a:xfrm>
        </p:spPr>
        <p:txBody>
          <a:bodyPr>
            <a:noAutofit/>
          </a:bodyPr>
          <a:lstStyle/>
          <a:p>
            <a:pPr marL="0" indent="0" algn="just">
              <a:lnSpc>
                <a:spcPct val="150000"/>
              </a:lnSpc>
              <a:spcBef>
                <a:spcPts val="600"/>
              </a:spcBef>
              <a:buNone/>
            </a:pPr>
            <a:r>
              <a:rPr lang="el-GR" sz="1600" dirty="0" smtClean="0">
                <a:latin typeface="Comic Sans MS" pitchFamily="66" charset="0"/>
              </a:rPr>
              <a:t>Στ</a:t>
            </a:r>
            <a:r>
              <a:rPr lang="en-US" sz="1600" dirty="0" smtClean="0">
                <a:latin typeface="Comic Sans MS" pitchFamily="66" charset="0"/>
              </a:rPr>
              <a:t>a </a:t>
            </a:r>
            <a:r>
              <a:rPr lang="el-GR" sz="1600" dirty="0" smtClean="0">
                <a:latin typeface="Comic Sans MS" pitchFamily="66" charset="0"/>
              </a:rPr>
              <a:t>ταμεία των </a:t>
            </a:r>
            <a:r>
              <a:rPr lang="en-US" sz="1600" dirty="0" smtClean="0">
                <a:latin typeface="Comic Sans MS" pitchFamily="66" charset="0"/>
              </a:rPr>
              <a:t>super market </a:t>
            </a:r>
            <a:r>
              <a:rPr lang="el-GR" sz="1600" dirty="0" smtClean="0">
                <a:latin typeface="Comic Sans MS" pitchFamily="66" charset="0"/>
              </a:rPr>
              <a:t>είναι ενσωματωμένος ένας υπολογιστής. </a:t>
            </a:r>
          </a:p>
          <a:p>
            <a:pPr marL="0" indent="0" algn="just">
              <a:lnSpc>
                <a:spcPct val="150000"/>
              </a:lnSpc>
              <a:spcBef>
                <a:spcPts val="600"/>
              </a:spcBef>
              <a:buNone/>
            </a:pPr>
            <a:r>
              <a:rPr lang="el-GR" sz="1600" dirty="0" smtClean="0">
                <a:latin typeface="Comic Sans MS" pitchFamily="66" charset="0"/>
              </a:rPr>
              <a:t>Η ταμίας περνάει από το ειδικό μηχάνημα ανάγνωσης (σαρωτή) τα προϊόντα που αγοράσαμε και ο υπολογιστής υπολογίζει το ποσό που θα πληρώσουμε ενώ ταυτόχρονα μπορεί να ενημερώνει τον καταστηματάρχη για το πόσα προϊόντα πουλήθηκαν.</a:t>
            </a:r>
            <a:endParaRPr lang="el-GR" sz="2000" dirty="0"/>
          </a:p>
        </p:txBody>
      </p:sp>
      <p:pic>
        <p:nvPicPr>
          <p:cNvPr id="7" name="6 - Θέση περιεχομένου" descr="Ταμίας super market.png"/>
          <p:cNvPicPr>
            <a:picLocks noGrp="1" noChangeAspect="1"/>
          </p:cNvPicPr>
          <p:nvPr>
            <p:ph sz="half" idx="1"/>
          </p:nvPr>
        </p:nvPicPr>
        <p:blipFill>
          <a:blip r:embed="rId2" cstate="print"/>
          <a:stretch>
            <a:fillRect/>
          </a:stretch>
        </p:blipFill>
        <p:spPr>
          <a:xfrm>
            <a:off x="360000" y="1484783"/>
            <a:ext cx="3563928" cy="259613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1 - Τίτλος"/>
          <p:cNvSpPr>
            <a:spLocks noGrp="1"/>
          </p:cNvSpPr>
          <p:nvPr>
            <p:ph type="title"/>
          </p:nvPr>
        </p:nvSpPr>
        <p:spPr>
          <a:xfrm>
            <a:off x="360000" y="274638"/>
            <a:ext cx="8388464" cy="922114"/>
          </a:xfrm>
        </p:spPr>
        <p:txBody>
          <a:bodyPr>
            <a:normAutofit fontScale="90000"/>
          </a:bodyPr>
          <a:lstStyle/>
          <a:p>
            <a:r>
              <a:rPr lang="el-GR" sz="2800" b="1" dirty="0" smtClean="0">
                <a:solidFill>
                  <a:srgbClr val="0070C0"/>
                </a:solidFill>
                <a:latin typeface="Comic Sans MS" pitchFamily="66" charset="0"/>
              </a:rPr>
              <a:t>Τι μπορούν να κάνουν τα παιδιά με τους υπολογιστές;</a:t>
            </a:r>
            <a:endParaRPr lang="el-GR" sz="2800" b="1" dirty="0">
              <a:solidFill>
                <a:srgbClr val="0070C0"/>
              </a:solidFill>
              <a:latin typeface="Comic Sans MS" pitchFamily="66" charset="0"/>
            </a:endParaRPr>
          </a:p>
        </p:txBody>
      </p:sp>
      <p:pic>
        <p:nvPicPr>
          <p:cNvPr id="8" name="7 - Θέση περιεχομένου" descr="Cartoons and movies.png"/>
          <p:cNvPicPr>
            <a:picLocks noGrp="1" noChangeAspect="1"/>
          </p:cNvPicPr>
          <p:nvPr>
            <p:ph sz="half" idx="1"/>
          </p:nvPr>
        </p:nvPicPr>
        <p:blipFill>
          <a:blip r:embed="rId2" cstate="print"/>
          <a:stretch>
            <a:fillRect/>
          </a:stretch>
        </p:blipFill>
        <p:spPr>
          <a:xfrm>
            <a:off x="683568" y="1340768"/>
            <a:ext cx="7776864" cy="2427643"/>
          </a:xfrm>
        </p:spPr>
      </p:pic>
      <p:sp>
        <p:nvSpPr>
          <p:cNvPr id="13" name="12 - TextBox"/>
          <p:cNvSpPr txBox="1"/>
          <p:nvPr/>
        </p:nvSpPr>
        <p:spPr>
          <a:xfrm>
            <a:off x="4067944" y="2132856"/>
            <a:ext cx="3672408" cy="646331"/>
          </a:xfrm>
          <a:prstGeom prst="rect">
            <a:avLst/>
          </a:prstGeom>
          <a:noFill/>
        </p:spPr>
        <p:txBody>
          <a:bodyPr wrap="square" rtlCol="0">
            <a:spAutoFit/>
          </a:bodyPr>
          <a:lstStyle/>
          <a:p>
            <a:r>
              <a:rPr lang="el-GR" dirty="0" smtClean="0"/>
              <a:t>Να παρακολουθήσουν κινούμενα σχέδια και ταινίες.</a:t>
            </a:r>
            <a:endParaRPr lang="el-GR" dirty="0"/>
          </a:p>
        </p:txBody>
      </p:sp>
      <p:pic>
        <p:nvPicPr>
          <p:cNvPr id="10" name="9 - Εικόνα" descr="Picture.png"/>
          <p:cNvPicPr>
            <a:picLocks noChangeAspect="1"/>
          </p:cNvPicPr>
          <p:nvPr/>
        </p:nvPicPr>
        <p:blipFill>
          <a:blip r:embed="rId3" cstate="print"/>
          <a:stretch>
            <a:fillRect/>
          </a:stretch>
        </p:blipFill>
        <p:spPr>
          <a:xfrm>
            <a:off x="683568" y="4077072"/>
            <a:ext cx="7776864" cy="2016224"/>
          </a:xfrm>
          <a:prstGeom prst="rect">
            <a:avLst/>
          </a:prstGeom>
        </p:spPr>
      </p:pic>
      <p:sp>
        <p:nvSpPr>
          <p:cNvPr id="14" name="13 - TextBox"/>
          <p:cNvSpPr txBox="1"/>
          <p:nvPr/>
        </p:nvSpPr>
        <p:spPr>
          <a:xfrm>
            <a:off x="1475656" y="4869160"/>
            <a:ext cx="4248472" cy="369332"/>
          </a:xfrm>
          <a:prstGeom prst="rect">
            <a:avLst/>
          </a:prstGeom>
          <a:noFill/>
        </p:spPr>
        <p:txBody>
          <a:bodyPr wrap="square" rtlCol="0">
            <a:spAutoFit/>
          </a:bodyPr>
          <a:lstStyle/>
          <a:p>
            <a:r>
              <a:rPr lang="el-GR" dirty="0" smtClean="0"/>
              <a:t>Να ζωγραφίσουν μια εικόνα.</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1 - Τίτλος"/>
          <p:cNvSpPr>
            <a:spLocks noGrp="1"/>
          </p:cNvSpPr>
          <p:nvPr>
            <p:ph type="title"/>
          </p:nvPr>
        </p:nvSpPr>
        <p:spPr>
          <a:xfrm>
            <a:off x="360000" y="274638"/>
            <a:ext cx="8388464" cy="922114"/>
          </a:xfrm>
        </p:spPr>
        <p:txBody>
          <a:bodyPr>
            <a:normAutofit fontScale="90000"/>
          </a:bodyPr>
          <a:lstStyle/>
          <a:p>
            <a:r>
              <a:rPr lang="el-GR" sz="2800" b="1" dirty="0" smtClean="0">
                <a:solidFill>
                  <a:srgbClr val="0070C0"/>
                </a:solidFill>
                <a:latin typeface="Comic Sans MS" pitchFamily="66" charset="0"/>
              </a:rPr>
              <a:t>Τι μπορούν να κάνουν τα παιδιά με τους υπολογιστές;</a:t>
            </a:r>
            <a:endParaRPr lang="el-GR" sz="2800" b="1" dirty="0">
              <a:solidFill>
                <a:srgbClr val="0070C0"/>
              </a:solidFill>
              <a:latin typeface="Comic Sans MS" pitchFamily="66" charset="0"/>
            </a:endParaRPr>
          </a:p>
        </p:txBody>
      </p:sp>
      <p:pic>
        <p:nvPicPr>
          <p:cNvPr id="7" name="6 - Εικόνα" descr="Music.png"/>
          <p:cNvPicPr>
            <a:picLocks noChangeAspect="1"/>
          </p:cNvPicPr>
          <p:nvPr/>
        </p:nvPicPr>
        <p:blipFill>
          <a:blip r:embed="rId2" cstate="print"/>
          <a:stretch>
            <a:fillRect/>
          </a:stretch>
        </p:blipFill>
        <p:spPr>
          <a:xfrm>
            <a:off x="611560" y="1196752"/>
            <a:ext cx="7920880" cy="2214677"/>
          </a:xfrm>
          <a:prstGeom prst="rect">
            <a:avLst/>
          </a:prstGeom>
        </p:spPr>
      </p:pic>
      <p:sp>
        <p:nvSpPr>
          <p:cNvPr id="15" name="14 - TextBox"/>
          <p:cNvSpPr txBox="1"/>
          <p:nvPr/>
        </p:nvSpPr>
        <p:spPr>
          <a:xfrm>
            <a:off x="3707904" y="2132856"/>
            <a:ext cx="4392488" cy="369332"/>
          </a:xfrm>
          <a:prstGeom prst="rect">
            <a:avLst/>
          </a:prstGeom>
          <a:noFill/>
        </p:spPr>
        <p:txBody>
          <a:bodyPr wrap="square" rtlCol="0">
            <a:spAutoFit/>
          </a:bodyPr>
          <a:lstStyle/>
          <a:p>
            <a:r>
              <a:rPr lang="el-GR" dirty="0" smtClean="0"/>
              <a:t>Να ακούσουν μουσική.</a:t>
            </a:r>
            <a:endParaRPr lang="el-GR" dirty="0"/>
          </a:p>
        </p:txBody>
      </p:sp>
      <p:pic>
        <p:nvPicPr>
          <p:cNvPr id="12" name="11 - Εικόνα" descr="Letter to grandparents.png"/>
          <p:cNvPicPr>
            <a:picLocks noChangeAspect="1"/>
          </p:cNvPicPr>
          <p:nvPr/>
        </p:nvPicPr>
        <p:blipFill>
          <a:blip r:embed="rId3" cstate="print"/>
          <a:stretch>
            <a:fillRect/>
          </a:stretch>
        </p:blipFill>
        <p:spPr>
          <a:xfrm>
            <a:off x="611560" y="3645024"/>
            <a:ext cx="7920880" cy="2376264"/>
          </a:xfrm>
          <a:prstGeom prst="rect">
            <a:avLst/>
          </a:prstGeom>
        </p:spPr>
      </p:pic>
      <p:sp>
        <p:nvSpPr>
          <p:cNvPr id="16" name="15 - TextBox"/>
          <p:cNvSpPr txBox="1"/>
          <p:nvPr/>
        </p:nvSpPr>
        <p:spPr>
          <a:xfrm>
            <a:off x="1115616" y="4581128"/>
            <a:ext cx="4176464" cy="646331"/>
          </a:xfrm>
          <a:prstGeom prst="rect">
            <a:avLst/>
          </a:prstGeom>
          <a:noFill/>
        </p:spPr>
        <p:txBody>
          <a:bodyPr wrap="square" rtlCol="0">
            <a:spAutoFit/>
          </a:bodyPr>
          <a:lstStyle/>
          <a:p>
            <a:r>
              <a:rPr lang="el-GR" dirty="0" smtClean="0"/>
              <a:t>Να γράψουν ένα γράμμα στον παππού και τη γιαγιά.</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1 - Τίτλος"/>
          <p:cNvSpPr>
            <a:spLocks noGrp="1"/>
          </p:cNvSpPr>
          <p:nvPr>
            <p:ph type="title"/>
          </p:nvPr>
        </p:nvSpPr>
        <p:spPr>
          <a:xfrm>
            <a:off x="360000" y="274638"/>
            <a:ext cx="8388464" cy="922114"/>
          </a:xfrm>
        </p:spPr>
        <p:txBody>
          <a:bodyPr>
            <a:normAutofit fontScale="90000"/>
          </a:bodyPr>
          <a:lstStyle/>
          <a:p>
            <a:r>
              <a:rPr lang="el-GR" sz="2800" b="1" dirty="0" smtClean="0">
                <a:solidFill>
                  <a:srgbClr val="0070C0"/>
                </a:solidFill>
                <a:latin typeface="Comic Sans MS" pitchFamily="66" charset="0"/>
              </a:rPr>
              <a:t>Τι μπορούν να κάνουν τα παιδιά με τους υπολογιστές;</a:t>
            </a:r>
            <a:endParaRPr lang="el-GR" sz="2800" b="1" dirty="0">
              <a:solidFill>
                <a:srgbClr val="0070C0"/>
              </a:solidFill>
              <a:latin typeface="Comic Sans MS" pitchFamily="66" charset="0"/>
            </a:endParaRPr>
          </a:p>
        </p:txBody>
      </p:sp>
      <p:pic>
        <p:nvPicPr>
          <p:cNvPr id="5" name="4 - Εικόνα" descr="Greeting card.png"/>
          <p:cNvPicPr>
            <a:picLocks noChangeAspect="1"/>
          </p:cNvPicPr>
          <p:nvPr/>
        </p:nvPicPr>
        <p:blipFill>
          <a:blip r:embed="rId2" cstate="print"/>
          <a:stretch>
            <a:fillRect/>
          </a:stretch>
        </p:blipFill>
        <p:spPr>
          <a:xfrm>
            <a:off x="611560" y="1124744"/>
            <a:ext cx="7793194" cy="2448272"/>
          </a:xfrm>
          <a:prstGeom prst="rect">
            <a:avLst/>
          </a:prstGeom>
        </p:spPr>
      </p:pic>
      <p:sp>
        <p:nvSpPr>
          <p:cNvPr id="9" name="8 - TextBox"/>
          <p:cNvSpPr txBox="1"/>
          <p:nvPr/>
        </p:nvSpPr>
        <p:spPr>
          <a:xfrm>
            <a:off x="3635896" y="1916832"/>
            <a:ext cx="4176464" cy="646331"/>
          </a:xfrm>
          <a:prstGeom prst="rect">
            <a:avLst/>
          </a:prstGeom>
          <a:noFill/>
        </p:spPr>
        <p:txBody>
          <a:bodyPr wrap="square" rtlCol="0">
            <a:spAutoFit/>
          </a:bodyPr>
          <a:lstStyle/>
          <a:p>
            <a:r>
              <a:rPr lang="el-GR" dirty="0" smtClean="0"/>
              <a:t>Να φτιάξουν μια ευχητήρια κάρτα για τα γενέθλια ενός φίλου τους.</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766</Words>
  <Application>Microsoft Office PowerPoint</Application>
  <PresentationFormat>Προβολή στην οθόνη (4:3)</PresentationFormat>
  <Paragraphs>68</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Μάθημα 1: Χρήσεις των υπολογιστών</vt:lpstr>
      <vt:lpstr>Ο υπολογιστής είναι μια πολύ χρήσιμη μηχανή! </vt:lpstr>
      <vt:lpstr>Παράδειγμα χρήσης του υπολογιστή σε μια δανειστική βιβλιοθήκη.</vt:lpstr>
      <vt:lpstr>Παράδειγμα χρήσης του υπολογιστή σε μια τράπεζα.</vt:lpstr>
      <vt:lpstr>Παράδειγμα χρήσης του υπολογιστή σε έναν σιδηροδρομικό σταθμό.</vt:lpstr>
      <vt:lpstr>Παράδειγμα χρήσης του υπολογιστή σε ένα super market.</vt:lpstr>
      <vt:lpstr>Τι μπορούν να κάνουν τα παιδιά με τους υπολογιστές;</vt:lpstr>
      <vt:lpstr>Τι μπορούν να κάνουν τα παιδιά με τους υπολογιστές;</vt:lpstr>
      <vt:lpstr>Τι μπορούν να κάνουν τα παιδιά με τους υπολογιστές;</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Amfilochos</dc:creator>
  <cp:lastModifiedBy>Amfilochos</cp:lastModifiedBy>
  <cp:revision>72</cp:revision>
  <dcterms:created xsi:type="dcterms:W3CDTF">2014-09-04T17:48:36Z</dcterms:created>
  <dcterms:modified xsi:type="dcterms:W3CDTF">2014-09-24T16:07:27Z</dcterms:modified>
</cp:coreProperties>
</file>