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745D9DE-FA7C-4B47-B798-27F4004C682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8A7B80-E696-4B14-B015-E7557AAF2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Ψηφιακό </a:t>
            </a:r>
            <a:r>
              <a:rPr lang="el-GR" b="1" dirty="0" err="1"/>
              <a:t>πολύμετρο</a:t>
            </a:r>
            <a:r>
              <a:rPr lang="el-GR" b="1" dirty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Βραχυκύκλωμα – ασφάλεια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Πείραμα επίδειξης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Απαιτούμενα υλικά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l-GR" dirty="0" smtClean="0"/>
              <a:t>Τροφοδοτικό ή 2 μπαταρίες 4,5</a:t>
            </a:r>
            <a:r>
              <a:rPr lang="en-US" dirty="0" smtClean="0"/>
              <a:t>Volt</a:t>
            </a:r>
          </a:p>
          <a:p>
            <a:pPr marL="514350" indent="-514350">
              <a:buAutoNum type="arabicParenR"/>
            </a:pPr>
            <a:r>
              <a:rPr lang="el-GR" dirty="0" err="1" smtClean="0"/>
              <a:t>Πολύμετρο</a:t>
            </a:r>
            <a:r>
              <a:rPr lang="el-GR" dirty="0" smtClean="0"/>
              <a:t> (αμπερόμετρο) στην κλίμακα ισχυρών ρευμάτων</a:t>
            </a:r>
          </a:p>
          <a:p>
            <a:pPr marL="514350" indent="-514350">
              <a:buAutoNum type="arabicParenR"/>
            </a:pPr>
            <a:r>
              <a:rPr lang="el-GR" dirty="0" smtClean="0"/>
              <a:t>Λαμπτήρας</a:t>
            </a:r>
          </a:p>
          <a:p>
            <a:pPr marL="514350" indent="-514350">
              <a:buAutoNum type="arabicParenR"/>
            </a:pPr>
            <a:r>
              <a:rPr lang="el-GR" dirty="0" err="1" smtClean="0"/>
              <a:t>Μαχαιρωτός</a:t>
            </a:r>
            <a:r>
              <a:rPr lang="el-GR" dirty="0" smtClean="0"/>
              <a:t> διακόπτης</a:t>
            </a:r>
          </a:p>
          <a:p>
            <a:pPr marL="514350" indent="-514350">
              <a:buAutoNum type="arabicParenR"/>
            </a:pPr>
            <a:r>
              <a:rPr lang="el-GR" dirty="0" err="1" smtClean="0"/>
              <a:t>Μπουτόν</a:t>
            </a:r>
            <a:endParaRPr lang="el-GR" dirty="0" smtClean="0"/>
          </a:p>
          <a:p>
            <a:pPr marL="514350" indent="-514350">
              <a:buAutoNum type="arabicParenR"/>
            </a:pPr>
            <a:r>
              <a:rPr lang="el-GR" dirty="0" smtClean="0"/>
              <a:t>Καλώδια σύνδεσης</a:t>
            </a:r>
          </a:p>
          <a:p>
            <a:pPr marL="514350" indent="-514350">
              <a:buAutoNum type="arabicParenR"/>
            </a:pPr>
            <a:r>
              <a:rPr lang="el-GR" dirty="0" smtClean="0"/>
              <a:t>Λεπτό σύρμα για κατσαρόλες</a:t>
            </a:r>
            <a:endParaRPr lang="el-GR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κύκλωμα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45657"/>
            <a:ext cx="6429420" cy="397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6"/>
            <a:ext cx="7286676" cy="54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Μορφή ενός τυπικού </a:t>
            </a:r>
            <a:r>
              <a:rPr lang="el-GR" b="1" dirty="0" err="1" smtClean="0"/>
              <a:t>πολυμέτρου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Στην </a:t>
            </a:r>
            <a:r>
              <a:rPr lang="el-GR" dirty="0"/>
              <a:t>πάνω επιφάνεια των </a:t>
            </a:r>
            <a:r>
              <a:rPr lang="el-GR" dirty="0" err="1"/>
              <a:t>πολυμέτρων</a:t>
            </a:r>
            <a:r>
              <a:rPr lang="el-GR" dirty="0"/>
              <a:t> συναντάμε</a:t>
            </a:r>
            <a:r>
              <a:rPr lang="el-GR" dirty="0" smtClean="0"/>
              <a:t>:</a:t>
            </a:r>
          </a:p>
          <a:p>
            <a:pPr marL="0" indent="0"/>
            <a:r>
              <a:rPr lang="en-US" dirty="0" smtClean="0"/>
              <a:t>   </a:t>
            </a:r>
            <a:r>
              <a:rPr lang="el-GR" dirty="0" smtClean="0"/>
              <a:t>Κουμπί </a:t>
            </a:r>
            <a:r>
              <a:rPr lang="en-US" dirty="0" smtClean="0"/>
              <a:t>ON/OFF</a:t>
            </a:r>
            <a:endParaRPr lang="en-US" dirty="0"/>
          </a:p>
          <a:p>
            <a:pPr lvl="0"/>
            <a:r>
              <a:rPr lang="el-GR" dirty="0"/>
              <a:t>Ψηφιακή οθόνη</a:t>
            </a:r>
            <a:endParaRPr lang="en-US" dirty="0"/>
          </a:p>
          <a:p>
            <a:pPr lvl="0"/>
            <a:r>
              <a:rPr lang="el-GR" dirty="0"/>
              <a:t>Στρεφόμενο </a:t>
            </a:r>
            <a:r>
              <a:rPr lang="el-GR" dirty="0" err="1"/>
              <a:t>μεταγωγέα</a:t>
            </a:r>
            <a:r>
              <a:rPr lang="el-GR" dirty="0"/>
              <a:t> 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lvl="0"/>
            <a:r>
              <a:rPr lang="el-GR" dirty="0"/>
              <a:t>Τρείς η τέσσερεις θύρες για σύνδεση καλωδίων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774" y="1071546"/>
            <a:ext cx="3790962" cy="5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906892"/>
            <a:ext cx="3143272" cy="555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Τα </a:t>
            </a:r>
            <a:r>
              <a:rPr lang="el-GR" b="1" dirty="0" err="1"/>
              <a:t>πολύμετρα</a:t>
            </a:r>
            <a:r>
              <a:rPr lang="el-GR" b="1" dirty="0"/>
              <a:t> με τρείς θέσεις σύνδεσης </a:t>
            </a:r>
            <a:r>
              <a:rPr lang="el-GR" b="1" dirty="0" smtClean="0"/>
              <a:t>μετρούν: 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l-GR" dirty="0" smtClean="0"/>
              <a:t>Αντίσταση  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Τάση  </a:t>
            </a:r>
            <a:r>
              <a:rPr lang="el-GR" dirty="0"/>
              <a:t>και </a:t>
            </a:r>
            <a:r>
              <a:rPr lang="el-GR" dirty="0" smtClean="0"/>
              <a:t>ένταση ηλεκτρικού </a:t>
            </a:r>
            <a:r>
              <a:rPr lang="el-GR" dirty="0"/>
              <a:t>ρεύματος στο συνεχές ρεύμα (</a:t>
            </a:r>
            <a:r>
              <a:rPr lang="en-US" dirty="0"/>
              <a:t>DC</a:t>
            </a:r>
            <a:r>
              <a:rPr lang="el-GR" dirty="0"/>
              <a:t>) </a:t>
            </a:r>
            <a:endParaRPr lang="el-GR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Τάση  </a:t>
            </a:r>
            <a:r>
              <a:rPr lang="el-GR" dirty="0"/>
              <a:t>στο εναλλασσόμενο ρεύμα (</a:t>
            </a:r>
            <a:r>
              <a:rPr lang="en-US" dirty="0"/>
              <a:t>AC</a:t>
            </a:r>
            <a:r>
              <a:rPr lang="el-GR" dirty="0"/>
              <a:t>) 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857232"/>
            <a:ext cx="2983391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554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Τα </a:t>
            </a:r>
            <a:r>
              <a:rPr lang="el-GR" b="1" dirty="0" err="1"/>
              <a:t>πολύμετρα</a:t>
            </a:r>
            <a:r>
              <a:rPr lang="el-GR" b="1" dirty="0"/>
              <a:t> με τέσσερεις θέσεις </a:t>
            </a:r>
            <a:r>
              <a:rPr lang="el-GR" b="1" dirty="0" smtClean="0"/>
              <a:t>σύνδεσης  μετρούν </a:t>
            </a:r>
            <a:r>
              <a:rPr lang="el-GR" b="1" dirty="0"/>
              <a:t>: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Αντίσταση </a:t>
            </a:r>
            <a:endParaRPr lang="en-US" dirty="0"/>
          </a:p>
          <a:p>
            <a:pPr marL="0" indent="0">
              <a:buNone/>
            </a:pPr>
            <a:r>
              <a:rPr lang="el-GR" dirty="0" smtClean="0"/>
              <a:t>Τάση  </a:t>
            </a:r>
            <a:r>
              <a:rPr lang="el-GR" dirty="0"/>
              <a:t>και </a:t>
            </a:r>
            <a:r>
              <a:rPr lang="el-GR" dirty="0" smtClean="0"/>
              <a:t>έντασης ηλεκτρικού </a:t>
            </a:r>
            <a:r>
              <a:rPr lang="el-GR" dirty="0"/>
              <a:t>ρεύματος στο συνεχές ρεύμα (</a:t>
            </a:r>
            <a:r>
              <a:rPr lang="en-US" dirty="0"/>
              <a:t>DC</a:t>
            </a:r>
            <a:r>
              <a:rPr lang="el-GR" dirty="0"/>
              <a:t>) </a:t>
            </a:r>
            <a:endParaRPr lang="en-US" dirty="0"/>
          </a:p>
          <a:p>
            <a:pPr marL="0" indent="0">
              <a:buNone/>
            </a:pPr>
            <a:r>
              <a:rPr lang="el-GR" dirty="0" smtClean="0"/>
              <a:t>Τάση  </a:t>
            </a:r>
            <a:r>
              <a:rPr lang="el-GR" dirty="0"/>
              <a:t>και </a:t>
            </a:r>
            <a:r>
              <a:rPr lang="el-GR" dirty="0" smtClean="0"/>
              <a:t>ένταση </a:t>
            </a:r>
            <a:r>
              <a:rPr lang="el-GR" dirty="0"/>
              <a:t>ηλεκτρικού ρεύματος στο εναλλασσόμενο ρεύμα (</a:t>
            </a:r>
            <a:r>
              <a:rPr lang="en-US" dirty="0"/>
              <a:t>AC</a:t>
            </a:r>
            <a:r>
              <a:rPr lang="el-GR" dirty="0"/>
              <a:t>) </a:t>
            </a:r>
            <a:endParaRPr lang="en-US" dirty="0"/>
          </a:p>
          <a:p>
            <a:pPr marL="0" indent="0">
              <a:buNone/>
            </a:pPr>
            <a:r>
              <a:rPr lang="el-GR" sz="2200" i="1" dirty="0"/>
              <a:t>Ορισμένα </a:t>
            </a:r>
            <a:r>
              <a:rPr lang="el-GR" sz="2200" i="1" dirty="0" err="1"/>
              <a:t>πολύμετρα</a:t>
            </a:r>
            <a:r>
              <a:rPr lang="el-GR" sz="2200" i="1" dirty="0"/>
              <a:t> μετρούν και άλλα μεγέθη: θερμοκρασία, χωρητικότητα  </a:t>
            </a:r>
            <a:r>
              <a:rPr lang="el-GR" sz="2200" i="1" dirty="0" err="1"/>
              <a:t>κ.α</a:t>
            </a:r>
            <a:endParaRPr lang="en-US" sz="2200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92150"/>
            <a:ext cx="40386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el-GR" sz="2400" b="1" u="sng" dirty="0"/>
              <a:t>Ποιες θύρες του </a:t>
            </a:r>
            <a:r>
              <a:rPr lang="el-GR" sz="2400" b="1" u="sng" dirty="0" err="1"/>
              <a:t>πολυμέτρου</a:t>
            </a:r>
            <a:r>
              <a:rPr lang="el-GR" sz="2400" b="1" u="sng" dirty="0"/>
              <a:t>  συνδέουμε σε ένα κύκλωμα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l-GR" sz="2400" b="1" dirty="0"/>
              <a:t>Ότι και αν μετράμε η μία θέση σύνδεσης είναι η θύρα </a:t>
            </a:r>
            <a:r>
              <a:rPr lang="en-US" sz="2400" b="1" u="sng" dirty="0" smtClean="0"/>
              <a:t>COM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5000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Στα </a:t>
            </a:r>
            <a:r>
              <a:rPr lang="el-GR" sz="2400" dirty="0" err="1"/>
              <a:t>πολυμετρα</a:t>
            </a:r>
            <a:r>
              <a:rPr lang="el-GR" sz="2400" dirty="0"/>
              <a:t> με </a:t>
            </a:r>
            <a:r>
              <a:rPr lang="el-GR" sz="2400" b="1" u="sng" dirty="0"/>
              <a:t>τρείς θύρες</a:t>
            </a:r>
            <a:r>
              <a:rPr lang="el-GR" sz="2400" dirty="0"/>
              <a:t>  οι άλλες δύο (εκτός από την </a:t>
            </a:r>
            <a:r>
              <a:rPr lang="en-US" sz="2400" dirty="0"/>
              <a:t>COM</a:t>
            </a:r>
            <a:r>
              <a:rPr lang="el-GR" sz="2400" dirty="0"/>
              <a:t>) </a:t>
            </a:r>
            <a:r>
              <a:rPr lang="el-GR" sz="2400" dirty="0" smtClean="0"/>
              <a:t>αντιστοιχούν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l-GR" sz="2400" dirty="0"/>
              <a:t>α) Η μια για ισχυρά </a:t>
            </a:r>
            <a:r>
              <a:rPr lang="el-GR" sz="2400" dirty="0" smtClean="0"/>
              <a:t>ρεύματα </a:t>
            </a:r>
            <a:r>
              <a:rPr lang="el-GR" sz="2400" dirty="0"/>
              <a:t>(μέχρι 5 ή 10 ή 20 Α</a:t>
            </a:r>
            <a:r>
              <a:rPr lang="el-GR" sz="2400" dirty="0" smtClean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l-GR" sz="2400" dirty="0"/>
              <a:t>β) Η άλλη για όλες τις άλλες μετρήσεις (ασθενή ρεύματα, τάση, αντίσταση)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00200"/>
            <a:ext cx="2948229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Ότι και αν μετράμε η μία θέση σύνδεσης είναι η θύρα </a:t>
            </a:r>
            <a:r>
              <a:rPr lang="en-US" sz="2800" b="1" u="sng" dirty="0" smtClean="0"/>
              <a:t>COM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Στα </a:t>
            </a:r>
            <a:r>
              <a:rPr lang="el-GR" dirty="0" err="1" smtClean="0"/>
              <a:t>πολύμετρα</a:t>
            </a:r>
            <a:r>
              <a:rPr lang="el-GR" dirty="0" smtClean="0"/>
              <a:t> </a:t>
            </a:r>
            <a:r>
              <a:rPr lang="el-GR" dirty="0"/>
              <a:t>με </a:t>
            </a:r>
            <a:r>
              <a:rPr lang="el-GR" b="1" u="sng" dirty="0" smtClean="0"/>
              <a:t>τέσσερεις </a:t>
            </a:r>
            <a:r>
              <a:rPr lang="el-GR" b="1" u="sng" dirty="0"/>
              <a:t>θύρες</a:t>
            </a:r>
            <a:r>
              <a:rPr lang="el-GR" dirty="0"/>
              <a:t>  οι άλλες τρείς (εκτός από την </a:t>
            </a:r>
            <a:r>
              <a:rPr lang="en-US" dirty="0"/>
              <a:t>COM</a:t>
            </a:r>
            <a:r>
              <a:rPr lang="el-GR" dirty="0"/>
              <a:t>) </a:t>
            </a:r>
            <a:r>
              <a:rPr lang="el-GR" dirty="0" smtClean="0"/>
              <a:t>αντιστοιχούν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α) Η μια για ισχυρά </a:t>
            </a:r>
            <a:r>
              <a:rPr lang="el-GR" dirty="0" smtClean="0"/>
              <a:t>ρεύματα </a:t>
            </a:r>
            <a:r>
              <a:rPr lang="el-GR" dirty="0"/>
              <a:t>(μέχρι 5 ή 10 ή 20 Α</a:t>
            </a:r>
            <a:r>
              <a:rPr lang="el-GR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β)Οι άλλες δύο για τις άλλες μετρήσεις  (ασθενή ρεύματα, τάση, αντίσταση) με τρόπο που ορίζει ο κατασκευαστής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450184"/>
            <a:ext cx="4357718" cy="467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u="sng" dirty="0"/>
              <a:t>Κλίμακα  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Η χρήση της κατάλληλης κλίμακας του οργάνου μας δίνει μετρήσεις με μεγαλύτερη ακρίβεια</a:t>
            </a:r>
            <a:endParaRPr lang="en-US" dirty="0"/>
          </a:p>
          <a:p>
            <a:pPr marL="0" indent="0">
              <a:buNone/>
            </a:pPr>
            <a:r>
              <a:rPr lang="el-GR" b="1" u="sng" dirty="0"/>
              <a:t>Κουμπί </a:t>
            </a:r>
            <a:r>
              <a:rPr lang="en-US" b="1" u="sng" dirty="0"/>
              <a:t>HOLD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Σε κυκλώματα που τροφοδοτούνται από μπαταρία λόγω της πτώσης τάσης της μπαταρίας  καθώς η ενέργεια της εξαντλείται μπορεί να παρατηρηθεί η ένδειξη του οργάνου να «παίζει». Το κουμπί </a:t>
            </a:r>
            <a:r>
              <a:rPr lang="en-US" dirty="0"/>
              <a:t>HOLD</a:t>
            </a:r>
            <a:r>
              <a:rPr lang="el-GR" dirty="0"/>
              <a:t> σταθεροποιεί την ένδειξη στην τιμή που δείχνει όταν το πατάμε</a:t>
            </a:r>
            <a:endParaRPr lang="en-US" dirty="0"/>
          </a:p>
          <a:p>
            <a:pPr marL="0" indent="0">
              <a:buNone/>
            </a:pPr>
            <a:r>
              <a:rPr lang="el-GR" b="1" u="sng" dirty="0"/>
              <a:t>Στρεφόμενος </a:t>
            </a:r>
            <a:r>
              <a:rPr lang="el-GR" b="1" u="sng" dirty="0" err="1"/>
              <a:t>μεταγωγέας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Η επιλογή της κλίμακας μέτρησης γίνεται με περιστροφή του στρεφόμενου </a:t>
            </a:r>
            <a:r>
              <a:rPr lang="el-GR" dirty="0" err="1"/>
              <a:t>μεταγωγέα</a:t>
            </a:r>
            <a:r>
              <a:rPr lang="el-GR" dirty="0"/>
              <a:t>. Η περιστροφή του </a:t>
            </a:r>
            <a:r>
              <a:rPr lang="el-GR" dirty="0" err="1"/>
              <a:t>μεταγωγέα</a:t>
            </a:r>
            <a:r>
              <a:rPr lang="el-GR" dirty="0"/>
              <a:t> είναι καλό να γίνεται με το </a:t>
            </a:r>
            <a:r>
              <a:rPr lang="el-GR" dirty="0" err="1"/>
              <a:t>πολύμετρο</a:t>
            </a:r>
            <a:r>
              <a:rPr lang="el-GR" dirty="0"/>
              <a:t> στη θέση </a:t>
            </a:r>
            <a:r>
              <a:rPr lang="en-US" dirty="0"/>
              <a:t>OFF</a:t>
            </a:r>
            <a:r>
              <a:rPr lang="el-GR" dirty="0"/>
              <a:t> γιατί μπορεί αν περιστρέφουμε το </a:t>
            </a:r>
            <a:r>
              <a:rPr lang="el-GR" dirty="0" err="1"/>
              <a:t>μεταγωγέα</a:t>
            </a:r>
            <a:r>
              <a:rPr lang="el-GR" dirty="0"/>
              <a:t> με το όργανο σε λειτουργία να </a:t>
            </a:r>
            <a:r>
              <a:rPr lang="el-GR" dirty="0" err="1"/>
              <a:t>τακεί</a:t>
            </a:r>
            <a:r>
              <a:rPr lang="el-GR" dirty="0"/>
              <a:t> η ασφάλεια του.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u="sng" dirty="0"/>
              <a:t>Τηκόμενη ασφάλεια </a:t>
            </a:r>
            <a:r>
              <a:rPr lang="el-GR" b="1" u="sng" dirty="0" err="1"/>
              <a:t>πολυμέτρων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Τα </a:t>
            </a:r>
            <a:r>
              <a:rPr lang="el-GR" dirty="0" err="1"/>
              <a:t>πολύμετρα</a:t>
            </a:r>
            <a:r>
              <a:rPr lang="el-GR" dirty="0"/>
              <a:t> για προστασία έχουν 2 τηκόμενες ασφάλειες. Μία για τα ισχυρά ρεύματα (μέχρι 5 ή 10 ή 20 Α) και μια για τα ασθενή ρεύματα (μέχρι 2Α ή 200</a:t>
            </a:r>
            <a:r>
              <a:rPr lang="en-US" dirty="0" err="1"/>
              <a:t>mA</a:t>
            </a:r>
            <a:r>
              <a:rPr lang="el-GR" dirty="0"/>
              <a:t> ).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Προσοχή: Μερικά πολύ φτηνά </a:t>
            </a:r>
            <a:r>
              <a:rPr lang="el-GR" dirty="0" err="1"/>
              <a:t>πολύμετρα</a:t>
            </a:r>
            <a:r>
              <a:rPr lang="el-GR" dirty="0"/>
              <a:t> δεν έχουν ασφάλεια για τα ισχυρά ρεύματα.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Οι ασφάλειες </a:t>
            </a:r>
            <a:r>
              <a:rPr lang="el-GR" dirty="0" smtClean="0"/>
              <a:t>μπορεί να </a:t>
            </a:r>
            <a:r>
              <a:rPr lang="el-GR" dirty="0" err="1" smtClean="0"/>
              <a:t>τακούν</a:t>
            </a:r>
            <a:r>
              <a:rPr lang="el-GR" dirty="0" smtClean="0"/>
              <a:t> </a:t>
            </a:r>
            <a:r>
              <a:rPr lang="el-GR" dirty="0"/>
              <a:t>όταν τα χρησιμοποιούμε σαν </a:t>
            </a:r>
            <a:r>
              <a:rPr lang="el-GR" dirty="0" smtClean="0"/>
              <a:t>αμπερόμετρα.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u="sng" dirty="0"/>
              <a:t>Τροφοδοσία του </a:t>
            </a:r>
            <a:r>
              <a:rPr lang="el-GR" b="1" u="sng" dirty="0" err="1"/>
              <a:t>πολυμέτρου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Τα </a:t>
            </a:r>
            <a:r>
              <a:rPr lang="el-GR" dirty="0" err="1"/>
              <a:t>πολύμετρα</a:t>
            </a:r>
            <a:r>
              <a:rPr lang="el-GR" dirty="0"/>
              <a:t> έχουν μπαταρία 9</a:t>
            </a:r>
            <a:r>
              <a:rPr lang="en-US" dirty="0"/>
              <a:t>V </a:t>
            </a:r>
            <a:r>
              <a:rPr lang="el-GR" dirty="0"/>
              <a:t>μέσα τους. Στα περισσότερα όταν η μπαταρία είναι «εξαντλημένη» ανάβει ένδειξη στην οθόνη. Αλλαγή της μπαταρίας ή της τηκόμενης ασφάλειας γίνεται με αφαίρεση του πίσω καπακιού (χρειάζεται κατσαβίδι)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</TotalTime>
  <Words>461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Concourse</vt:lpstr>
      <vt:lpstr>Ψηφιακό πολύμετρο </vt:lpstr>
      <vt:lpstr>Μορφή ενός τυπικού πολυμέτρου</vt:lpstr>
      <vt:lpstr>Slide 3</vt:lpstr>
      <vt:lpstr>Slide 4</vt:lpstr>
      <vt:lpstr>Slide 5</vt:lpstr>
      <vt:lpstr>Ποιες θύρες του πολυμέτρου  συνδέουμε σε ένα κύκλωμα Ότι και αν μετράμε η μία θέση σύνδεσης είναι η θύρα COM</vt:lpstr>
      <vt:lpstr>Ότι και αν μετράμε η μία θέση σύνδεσης είναι η θύρα COM</vt:lpstr>
      <vt:lpstr>Slide 8</vt:lpstr>
      <vt:lpstr>Slide 9</vt:lpstr>
      <vt:lpstr>Βραχυκύκλωμα – ασφάλεια </vt:lpstr>
      <vt:lpstr>Απαιτούμενα υλικά </vt:lpstr>
      <vt:lpstr>Ηλεκτρικό κύκλωμα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Ψηφιακό πολύμετρο</dc:title>
  <dc:creator>CH</dc:creator>
  <cp:lastModifiedBy>CH</cp:lastModifiedBy>
  <cp:revision>8</cp:revision>
  <dcterms:created xsi:type="dcterms:W3CDTF">2016-11-03T17:39:30Z</dcterms:created>
  <dcterms:modified xsi:type="dcterms:W3CDTF">2016-11-04T15:00:49Z</dcterms:modified>
</cp:coreProperties>
</file>