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99"/>
    <a:srgbClr val="009900"/>
    <a:srgbClr val="FF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B466B-8CE1-4BAE-91E1-9EEE6B71F087}" type="datetimeFigureOut">
              <a:rPr lang="el-GR" smtClean="0"/>
              <a:pPr/>
              <a:t>5/2/2011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2FD6C-A63B-4419-9B5F-2BC13EF585F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B466B-8CE1-4BAE-91E1-9EEE6B71F087}" type="datetimeFigureOut">
              <a:rPr lang="el-GR" smtClean="0"/>
              <a:pPr/>
              <a:t>5/2/2011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2FD6C-A63B-4419-9B5F-2BC13EF585F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B466B-8CE1-4BAE-91E1-9EEE6B71F087}" type="datetimeFigureOut">
              <a:rPr lang="el-GR" smtClean="0"/>
              <a:pPr/>
              <a:t>5/2/2011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2FD6C-A63B-4419-9B5F-2BC13EF585F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B466B-8CE1-4BAE-91E1-9EEE6B71F087}" type="datetimeFigureOut">
              <a:rPr lang="el-GR" smtClean="0"/>
              <a:pPr/>
              <a:t>5/2/2011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2FD6C-A63B-4419-9B5F-2BC13EF585F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B466B-8CE1-4BAE-91E1-9EEE6B71F087}" type="datetimeFigureOut">
              <a:rPr lang="el-GR" smtClean="0"/>
              <a:pPr/>
              <a:t>5/2/2011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2FD6C-A63B-4419-9B5F-2BC13EF585F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B466B-8CE1-4BAE-91E1-9EEE6B71F087}" type="datetimeFigureOut">
              <a:rPr lang="el-GR" smtClean="0"/>
              <a:pPr/>
              <a:t>5/2/2011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2FD6C-A63B-4419-9B5F-2BC13EF585F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B466B-8CE1-4BAE-91E1-9EEE6B71F087}" type="datetimeFigureOut">
              <a:rPr lang="el-GR" smtClean="0"/>
              <a:pPr/>
              <a:t>5/2/2011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2FD6C-A63B-4419-9B5F-2BC13EF585F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B466B-8CE1-4BAE-91E1-9EEE6B71F087}" type="datetimeFigureOut">
              <a:rPr lang="el-GR" smtClean="0"/>
              <a:pPr/>
              <a:t>5/2/2011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2FD6C-A63B-4419-9B5F-2BC13EF585F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B466B-8CE1-4BAE-91E1-9EEE6B71F087}" type="datetimeFigureOut">
              <a:rPr lang="el-GR" smtClean="0"/>
              <a:pPr/>
              <a:t>5/2/2011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2FD6C-A63B-4419-9B5F-2BC13EF585F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B466B-8CE1-4BAE-91E1-9EEE6B71F087}" type="datetimeFigureOut">
              <a:rPr lang="el-GR" smtClean="0"/>
              <a:pPr/>
              <a:t>5/2/2011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2FD6C-A63B-4419-9B5F-2BC13EF585F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B466B-8CE1-4BAE-91E1-9EEE6B71F087}" type="datetimeFigureOut">
              <a:rPr lang="el-GR" smtClean="0"/>
              <a:pPr/>
              <a:t>5/2/2011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2FD6C-A63B-4419-9B5F-2BC13EF585F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DB466B-8CE1-4BAE-91E1-9EEE6B71F087}" type="datetimeFigureOut">
              <a:rPr lang="el-GR" smtClean="0"/>
              <a:pPr/>
              <a:t>5/2/2011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2FD6C-A63B-4419-9B5F-2BC13EF585F7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6000" dirty="0" smtClean="0">
                <a:solidFill>
                  <a:schemeClr val="tx2">
                    <a:lumMod val="50000"/>
                  </a:schemeClr>
                </a:solidFill>
              </a:rPr>
              <a:t>WEIL</a:t>
            </a:r>
            <a:endParaRPr lang="el-GR" sz="60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0000"/>
                </a:solidFill>
              </a:rPr>
              <a:t>ΚΥΡΙΑ ΠΡΟΤΑΣΗ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4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Andreas  </a:t>
            </a:r>
            <a:r>
              <a:rPr lang="en-US" sz="48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bestellt</a:t>
            </a:r>
            <a:r>
              <a:rPr lang="en-US" sz="4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</a:t>
            </a:r>
            <a:r>
              <a:rPr lang="en-US" sz="48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ein</a:t>
            </a:r>
            <a:r>
              <a:rPr lang="en-US" sz="4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48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Jägerschnitzel</a:t>
            </a:r>
            <a:endParaRPr lang="en-US" sz="4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en-US" sz="48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Er</a:t>
            </a:r>
            <a:r>
              <a:rPr lang="en-US" sz="4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48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mag</a:t>
            </a:r>
            <a:r>
              <a:rPr lang="en-US" sz="4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Schnitzel.</a:t>
            </a:r>
            <a:endParaRPr lang="el-GR" sz="4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0000"/>
                </a:solidFill>
              </a:rPr>
              <a:t>Δευτερεύουσα  πρόταση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r>
              <a:rPr lang="en-US" sz="4800" dirty="0" smtClean="0">
                <a:solidFill>
                  <a:schemeClr val="accent4">
                    <a:lumMod val="50000"/>
                  </a:schemeClr>
                </a:solidFill>
              </a:rPr>
              <a:t>Andreas </a:t>
            </a:r>
            <a:r>
              <a:rPr lang="en-US" sz="4800" dirty="0" err="1" smtClean="0">
                <a:solidFill>
                  <a:schemeClr val="accent4">
                    <a:lumMod val="50000"/>
                  </a:schemeClr>
                </a:solidFill>
              </a:rPr>
              <a:t>bestellt</a:t>
            </a:r>
            <a:r>
              <a:rPr lang="en-US" sz="48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4800" dirty="0" err="1" smtClean="0">
                <a:solidFill>
                  <a:schemeClr val="accent4">
                    <a:lumMod val="50000"/>
                  </a:schemeClr>
                </a:solidFill>
              </a:rPr>
              <a:t>ein</a:t>
            </a:r>
            <a:r>
              <a:rPr lang="en-US" sz="48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4800" dirty="0" err="1" smtClean="0">
                <a:solidFill>
                  <a:schemeClr val="accent4">
                    <a:lumMod val="50000"/>
                  </a:schemeClr>
                </a:solidFill>
              </a:rPr>
              <a:t>Jägerschnitzel,weil</a:t>
            </a:r>
            <a:r>
              <a:rPr lang="en-US" sz="48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4800" dirty="0" err="1" smtClean="0">
                <a:solidFill>
                  <a:schemeClr val="accent4">
                    <a:lumMod val="50000"/>
                  </a:schemeClr>
                </a:solidFill>
              </a:rPr>
              <a:t>er</a:t>
            </a:r>
            <a:r>
              <a:rPr lang="en-US" sz="4800" dirty="0" smtClean="0">
                <a:solidFill>
                  <a:schemeClr val="accent4">
                    <a:lumMod val="50000"/>
                  </a:schemeClr>
                </a:solidFill>
              </a:rPr>
              <a:t> Schnitzel </a:t>
            </a:r>
            <a:r>
              <a:rPr lang="en-US" sz="4800" b="1" u="sng" dirty="0" smtClean="0">
                <a:solidFill>
                  <a:schemeClr val="accent4">
                    <a:lumMod val="50000"/>
                  </a:schemeClr>
                </a:solidFill>
              </a:rPr>
              <a:t>mag.</a:t>
            </a:r>
            <a:endParaRPr lang="el-GR" sz="4800" b="1" u="sng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3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3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3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3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3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3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3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3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build="p"/>
      <p:bldP spid="6" grpId="0" build="p" animBg="1"/>
      <p:bldP spid="7" grpId="0" build="p"/>
      <p:bldP spid="8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W E I L</a:t>
            </a:r>
            <a:endParaRPr lang="el-GR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928794" y="2285992"/>
            <a:ext cx="714380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Snip Same Side Corner Rectangle 9"/>
          <p:cNvSpPr/>
          <p:nvPr/>
        </p:nvSpPr>
        <p:spPr>
          <a:xfrm>
            <a:off x="3071802" y="2357430"/>
            <a:ext cx="1571636" cy="285752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Oval 10"/>
          <p:cNvSpPr/>
          <p:nvPr/>
        </p:nvSpPr>
        <p:spPr>
          <a:xfrm>
            <a:off x="5072066" y="2143116"/>
            <a:ext cx="1357322" cy="7143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Oval 11"/>
          <p:cNvSpPr/>
          <p:nvPr/>
        </p:nvSpPr>
        <p:spPr>
          <a:xfrm>
            <a:off x="1714480" y="4786322"/>
            <a:ext cx="1643074" cy="12001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6000" dirty="0" smtClean="0">
                <a:solidFill>
                  <a:srgbClr val="FF00FF"/>
                </a:solidFill>
              </a:rPr>
              <a:t>Andreas  </a:t>
            </a:r>
            <a:r>
              <a:rPr lang="en-US" sz="6000" dirty="0" err="1" smtClean="0">
                <a:solidFill>
                  <a:srgbClr val="FF00FF"/>
                </a:solidFill>
              </a:rPr>
              <a:t>bestellt</a:t>
            </a:r>
            <a:r>
              <a:rPr lang="en-US" sz="6000" dirty="0" smtClean="0">
                <a:solidFill>
                  <a:srgbClr val="FF00FF"/>
                </a:solidFill>
              </a:rPr>
              <a:t>  </a:t>
            </a:r>
            <a:r>
              <a:rPr lang="en-US" sz="6000" dirty="0" err="1" smtClean="0">
                <a:solidFill>
                  <a:srgbClr val="FF00FF"/>
                </a:solidFill>
              </a:rPr>
              <a:t>ein</a:t>
            </a:r>
            <a:r>
              <a:rPr lang="en-US" sz="6000" dirty="0" smtClean="0">
                <a:solidFill>
                  <a:srgbClr val="FF00FF"/>
                </a:solidFill>
              </a:rPr>
              <a:t> </a:t>
            </a:r>
            <a:r>
              <a:rPr lang="en-US" sz="6000" dirty="0" err="1" smtClean="0">
                <a:solidFill>
                  <a:srgbClr val="FF00FF"/>
                </a:solidFill>
              </a:rPr>
              <a:t>Jägerschnitzel</a:t>
            </a:r>
            <a:r>
              <a:rPr lang="en-US" sz="6000" dirty="0" smtClean="0">
                <a:solidFill>
                  <a:srgbClr val="FF00FF"/>
                </a:solidFill>
              </a:rPr>
              <a:t>,</a:t>
            </a:r>
          </a:p>
          <a:p>
            <a:pPr>
              <a:buFont typeface="Wingdings" pitchFamily="2" charset="2"/>
              <a:buChar char="ü"/>
            </a:pPr>
            <a:r>
              <a:rPr lang="en-US" sz="6000" dirty="0">
                <a:solidFill>
                  <a:srgbClr val="FF00FF"/>
                </a:solidFill>
              </a:rPr>
              <a:t> </a:t>
            </a:r>
            <a:r>
              <a:rPr lang="en-US" sz="6000" dirty="0" smtClean="0">
                <a:solidFill>
                  <a:srgbClr val="FF00FF"/>
                </a:solidFill>
              </a:rPr>
              <a:t>   </a:t>
            </a:r>
            <a:r>
              <a:rPr lang="en-US" sz="6000" dirty="0" err="1" smtClean="0">
                <a:solidFill>
                  <a:schemeClr val="accent3">
                    <a:lumMod val="50000"/>
                  </a:schemeClr>
                </a:solidFill>
              </a:rPr>
              <a:t>weil</a:t>
            </a:r>
            <a:r>
              <a:rPr lang="en-US" sz="6000" dirty="0" smtClean="0">
                <a:solidFill>
                  <a:schemeClr val="accent3">
                    <a:lumMod val="50000"/>
                  </a:schemeClr>
                </a:solidFill>
              </a:rPr>
              <a:t>   </a:t>
            </a:r>
            <a:r>
              <a:rPr lang="en-US" sz="6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er</a:t>
            </a:r>
            <a:r>
              <a:rPr lang="en-US" sz="6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Schnitzel            </a:t>
            </a:r>
          </a:p>
          <a:p>
            <a:pPr>
              <a:buNone/>
            </a:pPr>
            <a:r>
              <a:rPr lang="en-US" sz="6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</a:t>
            </a:r>
            <a:r>
              <a:rPr lang="en-US" sz="6000" b="1" u="sng" dirty="0" err="1" smtClean="0">
                <a:solidFill>
                  <a:srgbClr val="FF0000"/>
                </a:solidFill>
              </a:rPr>
              <a:t>mag</a:t>
            </a:r>
            <a:endParaRPr lang="el-GR" sz="6000" b="1" u="sng" dirty="0">
              <a:solidFill>
                <a:srgbClr val="FF00FF"/>
              </a:solidFill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3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3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3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3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3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6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37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8" dur="3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" dur="3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40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4" dur="2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</a:rPr>
              <a:t>Übungen</a:t>
            </a:r>
            <a:endParaRPr lang="el-GR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4800" dirty="0" err="1" smtClean="0">
                <a:solidFill>
                  <a:srgbClr val="00B050"/>
                </a:solidFill>
              </a:rPr>
              <a:t>Ich</a:t>
            </a:r>
            <a:r>
              <a:rPr lang="en-US" sz="4800" dirty="0" smtClean="0">
                <a:solidFill>
                  <a:srgbClr val="00B050"/>
                </a:solidFill>
              </a:rPr>
              <a:t> </a:t>
            </a:r>
            <a:r>
              <a:rPr lang="en-US" sz="4800" dirty="0" err="1" smtClean="0">
                <a:solidFill>
                  <a:srgbClr val="00B050"/>
                </a:solidFill>
              </a:rPr>
              <a:t>esse</a:t>
            </a:r>
            <a:r>
              <a:rPr lang="en-US" sz="4800" dirty="0" smtClean="0">
                <a:solidFill>
                  <a:srgbClr val="00B050"/>
                </a:solidFill>
              </a:rPr>
              <a:t> </a:t>
            </a:r>
            <a:r>
              <a:rPr lang="en-US" sz="4800" dirty="0" err="1" smtClean="0">
                <a:solidFill>
                  <a:srgbClr val="00B050"/>
                </a:solidFill>
              </a:rPr>
              <a:t>nicht</a:t>
            </a:r>
            <a:r>
              <a:rPr lang="en-US" sz="4800" dirty="0" smtClean="0">
                <a:solidFill>
                  <a:srgbClr val="00B050"/>
                </a:solidFill>
              </a:rPr>
              <a:t> </a:t>
            </a:r>
            <a:r>
              <a:rPr lang="en-US" sz="4800" dirty="0" err="1" smtClean="0">
                <a:solidFill>
                  <a:srgbClr val="00B050"/>
                </a:solidFill>
              </a:rPr>
              <a:t>gern</a:t>
            </a:r>
            <a:r>
              <a:rPr lang="en-US" sz="4800" dirty="0" smtClean="0">
                <a:solidFill>
                  <a:srgbClr val="00B050"/>
                </a:solidFill>
              </a:rPr>
              <a:t> Chips.</a:t>
            </a:r>
          </a:p>
          <a:p>
            <a:r>
              <a:rPr lang="en-US" sz="4800" dirty="0" smtClean="0">
                <a:solidFill>
                  <a:srgbClr val="00B050"/>
                </a:solidFill>
              </a:rPr>
              <a:t>Die </a:t>
            </a:r>
            <a:r>
              <a:rPr lang="en-US" sz="4800" dirty="0" err="1" smtClean="0">
                <a:solidFill>
                  <a:srgbClr val="00B050"/>
                </a:solidFill>
              </a:rPr>
              <a:t>sind</a:t>
            </a:r>
            <a:r>
              <a:rPr lang="en-US" sz="4800" dirty="0" smtClean="0">
                <a:solidFill>
                  <a:srgbClr val="00B050"/>
                </a:solidFill>
              </a:rPr>
              <a:t> </a:t>
            </a:r>
            <a:r>
              <a:rPr lang="en-US" sz="4800" dirty="0" err="1" smtClean="0">
                <a:solidFill>
                  <a:srgbClr val="00B050"/>
                </a:solidFill>
              </a:rPr>
              <a:t>zu</a:t>
            </a:r>
            <a:r>
              <a:rPr lang="en-US" sz="4800" dirty="0" smtClean="0">
                <a:solidFill>
                  <a:srgbClr val="00B050"/>
                </a:solidFill>
              </a:rPr>
              <a:t> </a:t>
            </a:r>
            <a:r>
              <a:rPr lang="en-US" sz="4800" dirty="0" err="1" smtClean="0">
                <a:solidFill>
                  <a:srgbClr val="00B050"/>
                </a:solidFill>
              </a:rPr>
              <a:t>salzig</a:t>
            </a:r>
            <a:r>
              <a:rPr lang="en-US" sz="4800" dirty="0" smtClean="0">
                <a:solidFill>
                  <a:srgbClr val="00B050"/>
                </a:solidFill>
              </a:rPr>
              <a:t>.</a:t>
            </a:r>
            <a:endParaRPr lang="el-GR" sz="4800" dirty="0">
              <a:solidFill>
                <a:srgbClr val="00B050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4800" dirty="0" err="1" smtClean="0">
                <a:solidFill>
                  <a:srgbClr val="00B0F0"/>
                </a:solidFill>
              </a:rPr>
              <a:t>Ich</a:t>
            </a:r>
            <a:r>
              <a:rPr lang="en-US" sz="4800" dirty="0" smtClean="0">
                <a:solidFill>
                  <a:srgbClr val="00B0F0"/>
                </a:solidFill>
              </a:rPr>
              <a:t> </a:t>
            </a:r>
            <a:r>
              <a:rPr lang="en-US" sz="4800" dirty="0" err="1" smtClean="0">
                <a:solidFill>
                  <a:srgbClr val="00B0F0"/>
                </a:solidFill>
              </a:rPr>
              <a:t>esse</a:t>
            </a:r>
            <a:r>
              <a:rPr lang="en-US" sz="4800" dirty="0" smtClean="0">
                <a:solidFill>
                  <a:srgbClr val="00B0F0"/>
                </a:solidFill>
              </a:rPr>
              <a:t> </a:t>
            </a:r>
            <a:r>
              <a:rPr lang="en-US" sz="4800" dirty="0" err="1" smtClean="0">
                <a:solidFill>
                  <a:srgbClr val="00B0F0"/>
                </a:solidFill>
              </a:rPr>
              <a:t>nicht</a:t>
            </a:r>
            <a:r>
              <a:rPr lang="en-US" sz="4800" dirty="0" smtClean="0">
                <a:solidFill>
                  <a:srgbClr val="00B0F0"/>
                </a:solidFill>
              </a:rPr>
              <a:t> </a:t>
            </a:r>
            <a:r>
              <a:rPr lang="en-US" sz="4800" dirty="0" err="1" smtClean="0">
                <a:solidFill>
                  <a:srgbClr val="00B0F0"/>
                </a:solidFill>
              </a:rPr>
              <a:t>gern</a:t>
            </a:r>
            <a:r>
              <a:rPr lang="en-US" sz="4800" dirty="0" smtClean="0">
                <a:solidFill>
                  <a:srgbClr val="00B0F0"/>
                </a:solidFill>
              </a:rPr>
              <a:t> Chips, </a:t>
            </a:r>
            <a:r>
              <a:rPr lang="en-US" sz="4800" dirty="0" err="1" smtClean="0">
                <a:solidFill>
                  <a:srgbClr val="00B0F0"/>
                </a:solidFill>
              </a:rPr>
              <a:t>weil</a:t>
            </a:r>
            <a:r>
              <a:rPr lang="en-US" sz="4800" dirty="0" smtClean="0">
                <a:solidFill>
                  <a:srgbClr val="00B0F0"/>
                </a:solidFill>
              </a:rPr>
              <a:t> die </a:t>
            </a:r>
            <a:r>
              <a:rPr lang="en-US" sz="4800" dirty="0" err="1" smtClean="0">
                <a:solidFill>
                  <a:srgbClr val="00B0F0"/>
                </a:solidFill>
              </a:rPr>
              <a:t>zu</a:t>
            </a:r>
            <a:r>
              <a:rPr lang="en-US" sz="4800" dirty="0" smtClean="0">
                <a:solidFill>
                  <a:srgbClr val="00B0F0"/>
                </a:solidFill>
              </a:rPr>
              <a:t> </a:t>
            </a:r>
            <a:r>
              <a:rPr lang="en-US" sz="4800" dirty="0" err="1" smtClean="0">
                <a:solidFill>
                  <a:srgbClr val="00B0F0"/>
                </a:solidFill>
              </a:rPr>
              <a:t>salzig</a:t>
            </a:r>
            <a:r>
              <a:rPr lang="en-US" sz="4800" dirty="0" smtClean="0">
                <a:solidFill>
                  <a:srgbClr val="00B0F0"/>
                </a:solidFill>
              </a:rPr>
              <a:t> </a:t>
            </a:r>
            <a:r>
              <a:rPr lang="en-US" sz="4800" b="1" u="sng" dirty="0" err="1" smtClean="0">
                <a:solidFill>
                  <a:srgbClr val="00B0F0"/>
                </a:solidFill>
              </a:rPr>
              <a:t>sind</a:t>
            </a:r>
            <a:r>
              <a:rPr lang="en-US" sz="4800" b="1" u="sng" dirty="0" smtClean="0">
                <a:solidFill>
                  <a:srgbClr val="00B0F0"/>
                </a:solidFill>
              </a:rPr>
              <a:t>.</a:t>
            </a:r>
            <a:endParaRPr lang="el-GR" sz="4800" b="1" u="sng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3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3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3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3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3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3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build="p" animBg="1"/>
      <p:bldP spid="8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Trennbare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Verben</a:t>
            </a:r>
            <a:endParaRPr lang="el-GR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l-GR" sz="4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Αφού μας βαφτίσανε χωριζόμενα ρήματα, τι πρέπει να μας κάνετε πάντα?</a:t>
            </a:r>
          </a:p>
          <a:p>
            <a:r>
              <a:rPr lang="el-GR" sz="4400" dirty="0" smtClean="0">
                <a:solidFill>
                  <a:srgbClr val="FF0000"/>
                </a:solidFill>
              </a:rPr>
              <a:t>Μπράβο, σωστά! Πρέπει να μας χωρίσετε.</a:t>
            </a:r>
          </a:p>
          <a:p>
            <a:r>
              <a:rPr lang="el-GR" sz="4400" dirty="0" smtClean="0">
                <a:solidFill>
                  <a:srgbClr val="009900"/>
                </a:solidFill>
              </a:rPr>
              <a:t>Μα πως?</a:t>
            </a:r>
          </a:p>
          <a:p>
            <a:r>
              <a:rPr lang="el-GR" sz="4400" dirty="0" smtClean="0">
                <a:solidFill>
                  <a:srgbClr val="990099"/>
                </a:solidFill>
              </a:rPr>
              <a:t>Πανεύκολο! </a:t>
            </a:r>
            <a:endParaRPr lang="el-GR" sz="4400" dirty="0">
              <a:solidFill>
                <a:srgbClr val="990099"/>
              </a:solidFill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1" dur="2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5" dur="2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9" dur="2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3" dur="2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7" dur="2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build="p" animBg="1"/>
      <p:bldP spid="8" grpId="1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Beispiel</a:t>
            </a:r>
            <a:r>
              <a:rPr lang="en-US" dirty="0" smtClean="0"/>
              <a:t> 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r>
              <a:rPr lang="en-US" sz="5800" dirty="0" err="1" smtClean="0"/>
              <a:t>einkaufen</a:t>
            </a:r>
            <a:r>
              <a:rPr lang="en-US" sz="5800" dirty="0" smtClean="0"/>
              <a:t>=</a:t>
            </a:r>
            <a:r>
              <a:rPr lang="el-GR" sz="5800" dirty="0" smtClean="0"/>
              <a:t>ψωνίζω</a:t>
            </a:r>
            <a:endParaRPr lang="en-US" sz="5800" dirty="0" smtClean="0"/>
          </a:p>
          <a:p>
            <a:r>
              <a:rPr lang="en-US" sz="5800" dirty="0" err="1" smtClean="0"/>
              <a:t>Wir</a:t>
            </a:r>
            <a:r>
              <a:rPr lang="en-US" sz="5800" dirty="0" smtClean="0"/>
              <a:t> </a:t>
            </a:r>
            <a:r>
              <a:rPr lang="en-US" sz="5800" dirty="0" err="1" smtClean="0">
                <a:solidFill>
                  <a:srgbClr val="FF0000"/>
                </a:solidFill>
              </a:rPr>
              <a:t>kaufen</a:t>
            </a:r>
            <a:r>
              <a:rPr lang="en-US" sz="5800" dirty="0" smtClean="0">
                <a:solidFill>
                  <a:srgbClr val="FF0000"/>
                </a:solidFill>
              </a:rPr>
              <a:t> </a:t>
            </a:r>
            <a:r>
              <a:rPr lang="en-US" sz="5800" dirty="0" err="1" smtClean="0"/>
              <a:t>samstags</a:t>
            </a:r>
            <a:r>
              <a:rPr lang="en-US" sz="5800" dirty="0" smtClean="0"/>
              <a:t> </a:t>
            </a:r>
            <a:r>
              <a:rPr lang="en-US" sz="5800" dirty="0" err="1" smtClean="0">
                <a:solidFill>
                  <a:srgbClr val="FF0000"/>
                </a:solidFill>
              </a:rPr>
              <a:t>ein</a:t>
            </a:r>
            <a:r>
              <a:rPr lang="en-US" sz="5800" dirty="0" smtClean="0">
                <a:solidFill>
                  <a:srgbClr val="FF0000"/>
                </a:solidFill>
              </a:rPr>
              <a:t>.</a:t>
            </a:r>
          </a:p>
          <a:p>
            <a:r>
              <a:rPr lang="el-GR" sz="5800" dirty="0" smtClean="0"/>
              <a:t>Ωχ! Τι έγινε πάλι</a:t>
            </a:r>
            <a:r>
              <a:rPr lang="el-GR" sz="5800" dirty="0" smtClean="0"/>
              <a:t>?</a:t>
            </a:r>
            <a:endParaRPr lang="en-US" sz="5800" dirty="0" smtClean="0"/>
          </a:p>
          <a:p>
            <a:r>
              <a:rPr lang="en-US" sz="5800" dirty="0" err="1" smtClean="0"/>
              <a:t>Ich</a:t>
            </a:r>
            <a:r>
              <a:rPr lang="en-US" sz="5800" dirty="0" smtClean="0"/>
              <a:t> </a:t>
            </a:r>
            <a:r>
              <a:rPr lang="en-US" sz="5800" dirty="0" err="1" smtClean="0">
                <a:solidFill>
                  <a:srgbClr val="002060"/>
                </a:solidFill>
              </a:rPr>
              <a:t>möchte</a:t>
            </a:r>
            <a:r>
              <a:rPr lang="en-US" sz="5800" dirty="0" smtClean="0">
                <a:solidFill>
                  <a:srgbClr val="002060"/>
                </a:solidFill>
              </a:rPr>
              <a:t> </a:t>
            </a:r>
            <a:r>
              <a:rPr lang="en-US" sz="5800" dirty="0" err="1" smtClean="0"/>
              <a:t>Obst</a:t>
            </a:r>
            <a:r>
              <a:rPr lang="en-US" sz="5800" dirty="0" smtClean="0"/>
              <a:t> </a:t>
            </a:r>
            <a:r>
              <a:rPr lang="en-US" sz="5800" dirty="0" err="1" smtClean="0">
                <a:solidFill>
                  <a:srgbClr val="002060"/>
                </a:solidFill>
              </a:rPr>
              <a:t>einkaufen</a:t>
            </a:r>
            <a:r>
              <a:rPr lang="en-US" sz="5800" dirty="0" smtClean="0">
                <a:solidFill>
                  <a:srgbClr val="002060"/>
                </a:solidFill>
              </a:rPr>
              <a:t>.</a:t>
            </a:r>
          </a:p>
          <a:p>
            <a:r>
              <a:rPr lang="el-GR" sz="5800" dirty="0" smtClean="0"/>
              <a:t>Τωρα μαλιστα!</a:t>
            </a:r>
            <a:endParaRPr lang="el-GR" sz="5800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err="1" smtClean="0">
                <a:solidFill>
                  <a:srgbClr val="002060"/>
                </a:solidFill>
              </a:rPr>
              <a:t>Komparativ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endParaRPr lang="el-GR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6000" dirty="0" smtClean="0">
                <a:solidFill>
                  <a:srgbClr val="002060"/>
                </a:solidFill>
              </a:rPr>
              <a:t>In </a:t>
            </a:r>
            <a:r>
              <a:rPr lang="en-US" sz="6000" dirty="0" err="1" smtClean="0">
                <a:solidFill>
                  <a:srgbClr val="002060"/>
                </a:solidFill>
              </a:rPr>
              <a:t>Griechenland</a:t>
            </a:r>
            <a:r>
              <a:rPr lang="en-US" sz="6000" dirty="0" smtClean="0">
                <a:solidFill>
                  <a:srgbClr val="002060"/>
                </a:solidFill>
              </a:rPr>
              <a:t> </a:t>
            </a:r>
            <a:r>
              <a:rPr lang="en-US" sz="6000" dirty="0" err="1" smtClean="0">
                <a:solidFill>
                  <a:srgbClr val="002060"/>
                </a:solidFill>
              </a:rPr>
              <a:t>ist</a:t>
            </a:r>
            <a:r>
              <a:rPr lang="en-US" sz="6000" dirty="0" smtClean="0">
                <a:solidFill>
                  <a:srgbClr val="002060"/>
                </a:solidFill>
              </a:rPr>
              <a:t> das </a:t>
            </a:r>
            <a:r>
              <a:rPr lang="en-US" sz="6000" dirty="0" err="1" smtClean="0">
                <a:solidFill>
                  <a:srgbClr val="002060"/>
                </a:solidFill>
              </a:rPr>
              <a:t>Obst</a:t>
            </a:r>
            <a:r>
              <a:rPr lang="en-US" sz="6000" dirty="0" smtClean="0">
                <a:solidFill>
                  <a:srgbClr val="002060"/>
                </a:solidFill>
              </a:rPr>
              <a:t> </a:t>
            </a:r>
            <a:r>
              <a:rPr lang="en-US" sz="6000" dirty="0" err="1" smtClean="0">
                <a:solidFill>
                  <a:srgbClr val="FF0000"/>
                </a:solidFill>
              </a:rPr>
              <a:t>frischer</a:t>
            </a:r>
            <a:r>
              <a:rPr lang="en-US" sz="6000" dirty="0" smtClean="0">
                <a:solidFill>
                  <a:srgbClr val="FF0000"/>
                </a:solidFill>
              </a:rPr>
              <a:t> </a:t>
            </a:r>
            <a:r>
              <a:rPr lang="en-US" sz="6000" dirty="0" err="1" smtClean="0">
                <a:solidFill>
                  <a:srgbClr val="FF0000"/>
                </a:solidFill>
              </a:rPr>
              <a:t>als</a:t>
            </a:r>
            <a:r>
              <a:rPr lang="en-US" sz="6000" dirty="0" smtClean="0">
                <a:solidFill>
                  <a:srgbClr val="FF0000"/>
                </a:solidFill>
              </a:rPr>
              <a:t> </a:t>
            </a:r>
            <a:r>
              <a:rPr lang="en-US" sz="6000" dirty="0" smtClean="0">
                <a:solidFill>
                  <a:srgbClr val="002060"/>
                </a:solidFill>
              </a:rPr>
              <a:t>in Deutschland.</a:t>
            </a:r>
            <a:endParaRPr lang="el-GR" sz="6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4800" dirty="0" err="1" smtClean="0">
                <a:solidFill>
                  <a:srgbClr val="002060"/>
                </a:solidFill>
              </a:rPr>
              <a:t>teuer</a:t>
            </a:r>
            <a:r>
              <a:rPr lang="en-US" sz="4800" dirty="0" smtClean="0">
                <a:solidFill>
                  <a:srgbClr val="002060"/>
                </a:solidFill>
              </a:rPr>
              <a:t>       </a:t>
            </a:r>
            <a:r>
              <a:rPr lang="en-US" sz="4800" dirty="0" err="1" smtClean="0">
                <a:solidFill>
                  <a:srgbClr val="002060"/>
                </a:solidFill>
              </a:rPr>
              <a:t>teurer</a:t>
            </a:r>
            <a:endParaRPr lang="en-US" sz="4800" dirty="0" smtClean="0">
              <a:solidFill>
                <a:srgbClr val="002060"/>
              </a:solidFill>
            </a:endParaRPr>
          </a:p>
          <a:p>
            <a:r>
              <a:rPr lang="en-US" sz="4800" dirty="0" err="1" smtClean="0">
                <a:solidFill>
                  <a:srgbClr val="002060"/>
                </a:solidFill>
                <a:latin typeface="Corbel"/>
              </a:rPr>
              <a:t>s</a:t>
            </a:r>
            <a:r>
              <a:rPr lang="en-US" sz="4800" dirty="0" err="1" smtClean="0">
                <a:solidFill>
                  <a:srgbClr val="002060"/>
                </a:solidFill>
                <a:latin typeface="Corbel"/>
              </a:rPr>
              <a:t>ü</a:t>
            </a:r>
            <a:r>
              <a:rPr lang="el-GR" sz="4800" dirty="0" smtClean="0">
                <a:solidFill>
                  <a:srgbClr val="002060"/>
                </a:solidFill>
                <a:latin typeface="Corbel"/>
              </a:rPr>
              <a:t>β</a:t>
            </a:r>
            <a:r>
              <a:rPr lang="en-US" sz="4800" dirty="0" smtClean="0">
                <a:solidFill>
                  <a:srgbClr val="002060"/>
                </a:solidFill>
                <a:latin typeface="Corbel"/>
              </a:rPr>
              <a:t>           </a:t>
            </a:r>
            <a:r>
              <a:rPr lang="en-US" sz="4800" dirty="0" err="1" smtClean="0">
                <a:solidFill>
                  <a:srgbClr val="002060"/>
                </a:solidFill>
                <a:latin typeface="Corbel"/>
              </a:rPr>
              <a:t>sü</a:t>
            </a:r>
            <a:r>
              <a:rPr lang="el-GR" sz="4800" dirty="0" smtClean="0">
                <a:solidFill>
                  <a:srgbClr val="002060"/>
                </a:solidFill>
                <a:latin typeface="Corbel"/>
              </a:rPr>
              <a:t>β</a:t>
            </a:r>
            <a:r>
              <a:rPr lang="en-US" sz="4800" dirty="0" err="1" smtClean="0">
                <a:solidFill>
                  <a:srgbClr val="002060"/>
                </a:solidFill>
                <a:latin typeface="Corbel"/>
              </a:rPr>
              <a:t>er</a:t>
            </a:r>
            <a:endParaRPr lang="en-US" sz="4800" dirty="0" smtClean="0">
              <a:solidFill>
                <a:srgbClr val="002060"/>
              </a:solidFill>
              <a:latin typeface="Corbel"/>
            </a:endParaRPr>
          </a:p>
          <a:p>
            <a:r>
              <a:rPr lang="en-US" sz="4800" dirty="0" smtClean="0">
                <a:solidFill>
                  <a:srgbClr val="002060"/>
                </a:solidFill>
                <a:latin typeface="Corbel"/>
              </a:rPr>
              <a:t>w</a:t>
            </a:r>
            <a:r>
              <a:rPr lang="en-US" sz="4800" dirty="0" smtClean="0">
                <a:solidFill>
                  <a:srgbClr val="002060"/>
                </a:solidFill>
                <a:latin typeface="Corbel"/>
              </a:rPr>
              <a:t>arm      </a:t>
            </a:r>
            <a:r>
              <a:rPr lang="en-US" sz="4800" smtClean="0">
                <a:solidFill>
                  <a:srgbClr val="002060"/>
                </a:solidFill>
                <a:latin typeface="Corbel"/>
              </a:rPr>
              <a:t>wärmer</a:t>
            </a:r>
            <a:r>
              <a:rPr lang="en-US" sz="4800" dirty="0" smtClean="0">
                <a:solidFill>
                  <a:srgbClr val="002060"/>
                </a:solidFill>
                <a:latin typeface="Corbel"/>
              </a:rPr>
              <a:t> </a:t>
            </a:r>
            <a:r>
              <a:rPr lang="en-US" sz="4800" dirty="0" smtClean="0">
                <a:solidFill>
                  <a:srgbClr val="002060"/>
                </a:solidFill>
              </a:rPr>
              <a:t>  </a:t>
            </a:r>
          </a:p>
          <a:p>
            <a:r>
              <a:rPr lang="en-US" sz="4800" dirty="0" smtClean="0">
                <a:solidFill>
                  <a:srgbClr val="002060"/>
                </a:solidFill>
              </a:rPr>
              <a:t>g</a:t>
            </a:r>
            <a:r>
              <a:rPr lang="en-US" sz="4800" dirty="0" smtClean="0">
                <a:solidFill>
                  <a:srgbClr val="002060"/>
                </a:solidFill>
              </a:rPr>
              <a:t>ut          </a:t>
            </a:r>
            <a:r>
              <a:rPr lang="en-US" sz="4800" dirty="0" err="1" smtClean="0">
                <a:solidFill>
                  <a:srgbClr val="002060"/>
                </a:solidFill>
              </a:rPr>
              <a:t>besser</a:t>
            </a:r>
            <a:endParaRPr lang="en-US" sz="4800" dirty="0" smtClean="0">
              <a:solidFill>
                <a:srgbClr val="002060"/>
              </a:solidFill>
            </a:endParaRPr>
          </a:p>
          <a:p>
            <a:endParaRPr lang="el-GR" sz="48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133</Words>
  <Application>Microsoft Office PowerPoint</Application>
  <PresentationFormat>On-screen Show (4:3)</PresentationFormat>
  <Paragraphs>31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WEIL</vt:lpstr>
      <vt:lpstr>W E I L</vt:lpstr>
      <vt:lpstr>Übungen</vt:lpstr>
      <vt:lpstr>Trennbare Verben</vt:lpstr>
      <vt:lpstr>Beispiel </vt:lpstr>
      <vt:lpstr>Komparativ </vt:lpstr>
      <vt:lpstr>Slide 7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WEIL</dc:title>
  <dc:creator>έφη</dc:creator>
  <cp:lastModifiedBy>έφη</cp:lastModifiedBy>
  <cp:revision>10</cp:revision>
  <dcterms:created xsi:type="dcterms:W3CDTF">2011-02-04T10:38:46Z</dcterms:created>
  <dcterms:modified xsi:type="dcterms:W3CDTF">2011-02-05T21:11:32Z</dcterms:modified>
</cp:coreProperties>
</file>