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99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B466B-8CE1-4BAE-91E1-9EEE6B71F087}" type="datetimeFigureOut">
              <a:rPr lang="el-GR" smtClean="0"/>
              <a:pPr/>
              <a:t>5/2/2011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FD6C-A63B-4419-9B5F-2BC13EF585F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</a:rPr>
              <a:t>WEIL</a:t>
            </a:r>
            <a:endParaRPr lang="el-GR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ΚΥΡΙΑ ΠΡΟΤΑΣΗ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Andreas 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bestellt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ein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Jägerschnitzel</a:t>
            </a:r>
            <a:endParaRPr lang="en-US" sz="4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mag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Schnitzel.</a:t>
            </a:r>
            <a:endParaRPr lang="el-GR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Δευτερεύουσα  πρόταση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</a:rPr>
              <a:t>Andreas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</a:rPr>
              <a:t>bestellt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</a:rPr>
              <a:t>ein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</a:rPr>
              <a:t>Jägerschnitzel,weil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</a:rPr>
              <a:t>er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</a:rPr>
              <a:t> Schnitzel </a:t>
            </a:r>
            <a:r>
              <a:rPr lang="en-US" sz="4800" b="1" u="sng" dirty="0" smtClean="0">
                <a:solidFill>
                  <a:schemeClr val="accent4">
                    <a:lumMod val="50000"/>
                  </a:schemeClr>
                </a:solidFill>
              </a:rPr>
              <a:t>mag.</a:t>
            </a:r>
            <a:endParaRPr lang="el-GR" sz="48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 build="p" animBg="1"/>
      <p:bldP spid="7" grpId="0" build="p"/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 E I L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28794" y="2285992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Snip Same Side Corner Rectangle 9"/>
          <p:cNvSpPr/>
          <p:nvPr/>
        </p:nvSpPr>
        <p:spPr>
          <a:xfrm>
            <a:off x="3071802" y="2357430"/>
            <a:ext cx="1571636" cy="28575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Oval 10"/>
          <p:cNvSpPr/>
          <p:nvPr/>
        </p:nvSpPr>
        <p:spPr>
          <a:xfrm>
            <a:off x="5072066" y="2143116"/>
            <a:ext cx="135732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Oval 11"/>
          <p:cNvSpPr/>
          <p:nvPr/>
        </p:nvSpPr>
        <p:spPr>
          <a:xfrm>
            <a:off x="1714480" y="4786322"/>
            <a:ext cx="1643074" cy="1200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FF"/>
                </a:solidFill>
              </a:rPr>
              <a:t>Andreas  </a:t>
            </a:r>
            <a:r>
              <a:rPr lang="en-US" sz="6000" dirty="0" err="1" smtClean="0">
                <a:solidFill>
                  <a:srgbClr val="FF00FF"/>
                </a:solidFill>
              </a:rPr>
              <a:t>bestellt</a:t>
            </a:r>
            <a:r>
              <a:rPr lang="en-US" sz="6000" dirty="0" smtClean="0">
                <a:solidFill>
                  <a:srgbClr val="FF00FF"/>
                </a:solidFill>
              </a:rPr>
              <a:t>  </a:t>
            </a:r>
            <a:r>
              <a:rPr lang="en-US" sz="6000" dirty="0" err="1" smtClean="0">
                <a:solidFill>
                  <a:srgbClr val="FF00FF"/>
                </a:solidFill>
              </a:rPr>
              <a:t>ein</a:t>
            </a:r>
            <a:r>
              <a:rPr lang="en-US" sz="6000" dirty="0" smtClean="0">
                <a:solidFill>
                  <a:srgbClr val="FF00FF"/>
                </a:solidFill>
              </a:rPr>
              <a:t> </a:t>
            </a:r>
            <a:r>
              <a:rPr lang="en-US" sz="6000" dirty="0" err="1" smtClean="0">
                <a:solidFill>
                  <a:srgbClr val="FF00FF"/>
                </a:solidFill>
              </a:rPr>
              <a:t>Jägerschnitzel</a:t>
            </a:r>
            <a:r>
              <a:rPr lang="en-US" sz="6000" dirty="0" smtClean="0">
                <a:solidFill>
                  <a:srgbClr val="FF00FF"/>
                </a:solidFill>
              </a:rPr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sz="6000" dirty="0">
                <a:solidFill>
                  <a:srgbClr val="FF00FF"/>
                </a:solidFill>
              </a:rPr>
              <a:t> </a:t>
            </a:r>
            <a:r>
              <a:rPr lang="en-US" sz="6000" dirty="0" smtClean="0">
                <a:solidFill>
                  <a:srgbClr val="FF00FF"/>
                </a:solidFill>
              </a:rPr>
              <a:t>  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</a:rPr>
              <a:t>weil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Schnitzel            </a:t>
            </a:r>
          </a:p>
          <a:p>
            <a:pPr>
              <a:buNone/>
            </a:pP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en-US" sz="6000" b="1" u="sng" dirty="0" err="1" smtClean="0">
                <a:solidFill>
                  <a:srgbClr val="FF0000"/>
                </a:solidFill>
              </a:rPr>
              <a:t>mag</a:t>
            </a:r>
            <a:endParaRPr lang="el-GR" sz="6000" b="1" u="sng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Übungen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Ich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esse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nicht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gern</a:t>
            </a:r>
            <a:r>
              <a:rPr lang="en-US" sz="4800" dirty="0" smtClean="0">
                <a:solidFill>
                  <a:srgbClr val="00B050"/>
                </a:solidFill>
              </a:rPr>
              <a:t> Chips.</a:t>
            </a:r>
          </a:p>
          <a:p>
            <a:r>
              <a:rPr lang="en-US" sz="4800" dirty="0" smtClean="0">
                <a:solidFill>
                  <a:srgbClr val="00B050"/>
                </a:solidFill>
              </a:rPr>
              <a:t>Die </a:t>
            </a:r>
            <a:r>
              <a:rPr lang="en-US" sz="4800" dirty="0" err="1" smtClean="0">
                <a:solidFill>
                  <a:srgbClr val="00B050"/>
                </a:solidFill>
              </a:rPr>
              <a:t>sind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zu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salzig</a:t>
            </a:r>
            <a:r>
              <a:rPr lang="en-US" sz="4800" dirty="0" smtClean="0">
                <a:solidFill>
                  <a:srgbClr val="00B050"/>
                </a:solidFill>
              </a:rPr>
              <a:t>.</a:t>
            </a:r>
            <a:endParaRPr lang="el-GR" sz="4800" dirty="0">
              <a:solidFill>
                <a:srgbClr val="00B05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</a:rPr>
              <a:t>Ich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esse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nicht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gern</a:t>
            </a:r>
            <a:r>
              <a:rPr lang="en-US" sz="4800" dirty="0" smtClean="0">
                <a:solidFill>
                  <a:srgbClr val="00B0F0"/>
                </a:solidFill>
              </a:rPr>
              <a:t> Chips, </a:t>
            </a:r>
            <a:r>
              <a:rPr lang="en-US" sz="4800" dirty="0" err="1" smtClean="0">
                <a:solidFill>
                  <a:srgbClr val="00B0F0"/>
                </a:solidFill>
              </a:rPr>
              <a:t>weil</a:t>
            </a:r>
            <a:r>
              <a:rPr lang="en-US" sz="4800" dirty="0" smtClean="0">
                <a:solidFill>
                  <a:srgbClr val="00B0F0"/>
                </a:solidFill>
              </a:rPr>
              <a:t> die </a:t>
            </a:r>
            <a:r>
              <a:rPr lang="en-US" sz="4800" dirty="0" err="1" smtClean="0">
                <a:solidFill>
                  <a:srgbClr val="00B0F0"/>
                </a:solidFill>
              </a:rPr>
              <a:t>zu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</a:rPr>
              <a:t>salzig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b="1" u="sng" dirty="0" err="1" smtClean="0">
                <a:solidFill>
                  <a:srgbClr val="00B0F0"/>
                </a:solidFill>
              </a:rPr>
              <a:t>sind</a:t>
            </a:r>
            <a:r>
              <a:rPr lang="en-US" sz="4800" b="1" u="sng" dirty="0" smtClean="0">
                <a:solidFill>
                  <a:srgbClr val="00B0F0"/>
                </a:solidFill>
              </a:rPr>
              <a:t>.</a:t>
            </a:r>
            <a:endParaRPr lang="el-GR" sz="4800" b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Trennbare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Verben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Αφού μας βαφτίσανε χωριζόμενα ρήματα, τι πρέπει να μας κάνετε πάντα?</a:t>
            </a:r>
          </a:p>
          <a:p>
            <a:r>
              <a:rPr lang="el-GR" sz="4400" dirty="0" smtClean="0">
                <a:solidFill>
                  <a:srgbClr val="FF0000"/>
                </a:solidFill>
              </a:rPr>
              <a:t>Μπράβο, σωστά! Πρέπει να μας χωρίσετε.</a:t>
            </a:r>
          </a:p>
          <a:p>
            <a:r>
              <a:rPr lang="el-GR" sz="4400" dirty="0" smtClean="0">
                <a:solidFill>
                  <a:srgbClr val="009900"/>
                </a:solidFill>
              </a:rPr>
              <a:t>Μα πως?</a:t>
            </a:r>
          </a:p>
          <a:p>
            <a:r>
              <a:rPr lang="el-GR" sz="4400" dirty="0" smtClean="0">
                <a:solidFill>
                  <a:srgbClr val="990099"/>
                </a:solidFill>
              </a:rPr>
              <a:t>Πανεύκολο! </a:t>
            </a:r>
            <a:endParaRPr lang="el-GR" sz="4400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animBg="1"/>
      <p:bldP spid="8" grpI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5800" dirty="0" err="1" smtClean="0"/>
              <a:t>einkaufen</a:t>
            </a:r>
            <a:r>
              <a:rPr lang="en-US" sz="5800" dirty="0" smtClean="0"/>
              <a:t>=</a:t>
            </a:r>
            <a:r>
              <a:rPr lang="el-GR" sz="5800" dirty="0" smtClean="0"/>
              <a:t>ψωνίζω</a:t>
            </a:r>
            <a:endParaRPr lang="en-US" sz="5800" dirty="0" smtClean="0"/>
          </a:p>
          <a:p>
            <a:r>
              <a:rPr lang="en-US" sz="5800" dirty="0" err="1" smtClean="0"/>
              <a:t>Wir</a:t>
            </a:r>
            <a:r>
              <a:rPr lang="en-US" sz="5800" dirty="0" smtClean="0"/>
              <a:t> </a:t>
            </a:r>
            <a:r>
              <a:rPr lang="en-US" sz="5800" dirty="0" err="1" smtClean="0">
                <a:solidFill>
                  <a:srgbClr val="FF0000"/>
                </a:solidFill>
              </a:rPr>
              <a:t>kaufen</a:t>
            </a:r>
            <a:r>
              <a:rPr lang="en-US" sz="5800" dirty="0" smtClean="0">
                <a:solidFill>
                  <a:srgbClr val="FF0000"/>
                </a:solidFill>
              </a:rPr>
              <a:t> </a:t>
            </a:r>
            <a:r>
              <a:rPr lang="en-US" sz="5800" dirty="0" err="1" smtClean="0"/>
              <a:t>samstags</a:t>
            </a:r>
            <a:r>
              <a:rPr lang="en-US" sz="5800" dirty="0" smtClean="0"/>
              <a:t> </a:t>
            </a:r>
            <a:r>
              <a:rPr lang="en-US" sz="5800" dirty="0" err="1" smtClean="0">
                <a:solidFill>
                  <a:srgbClr val="FF0000"/>
                </a:solidFill>
              </a:rPr>
              <a:t>ein</a:t>
            </a:r>
            <a:r>
              <a:rPr lang="en-US" sz="5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l-GR" sz="5800" dirty="0" smtClean="0"/>
              <a:t>Ωχ! Τι έγινε πάλι</a:t>
            </a:r>
            <a:r>
              <a:rPr lang="el-GR" sz="5800" dirty="0" smtClean="0"/>
              <a:t>?</a:t>
            </a:r>
            <a:endParaRPr lang="en-US" sz="5800" dirty="0" smtClean="0"/>
          </a:p>
          <a:p>
            <a:r>
              <a:rPr lang="en-US" sz="5800" dirty="0" err="1" smtClean="0"/>
              <a:t>Ich</a:t>
            </a:r>
            <a:r>
              <a:rPr lang="en-US" sz="5800" dirty="0" smtClean="0"/>
              <a:t> </a:t>
            </a:r>
            <a:r>
              <a:rPr lang="en-US" sz="5800" dirty="0" err="1" smtClean="0">
                <a:solidFill>
                  <a:srgbClr val="002060"/>
                </a:solidFill>
              </a:rPr>
              <a:t>möchte</a:t>
            </a:r>
            <a:r>
              <a:rPr lang="en-US" sz="5800" dirty="0" smtClean="0">
                <a:solidFill>
                  <a:srgbClr val="002060"/>
                </a:solidFill>
              </a:rPr>
              <a:t> </a:t>
            </a:r>
            <a:r>
              <a:rPr lang="en-US" sz="5800" dirty="0" err="1" smtClean="0"/>
              <a:t>Obst</a:t>
            </a:r>
            <a:r>
              <a:rPr lang="en-US" sz="5800" dirty="0" smtClean="0"/>
              <a:t> </a:t>
            </a:r>
            <a:r>
              <a:rPr lang="en-US" sz="5800" dirty="0" err="1" smtClean="0">
                <a:solidFill>
                  <a:srgbClr val="002060"/>
                </a:solidFill>
              </a:rPr>
              <a:t>einkaufen</a:t>
            </a:r>
            <a:r>
              <a:rPr lang="en-US" sz="5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5800" dirty="0" smtClean="0"/>
              <a:t>Τωρα μαλιστα!</a:t>
            </a:r>
            <a:endParaRPr lang="el-GR" sz="5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Komparativ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In </a:t>
            </a:r>
            <a:r>
              <a:rPr lang="en-US" sz="6000" dirty="0" err="1" smtClean="0">
                <a:solidFill>
                  <a:srgbClr val="002060"/>
                </a:solidFill>
              </a:rPr>
              <a:t>Griechenland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ist</a:t>
            </a:r>
            <a:r>
              <a:rPr lang="en-US" sz="6000" dirty="0" smtClean="0">
                <a:solidFill>
                  <a:srgbClr val="002060"/>
                </a:solidFill>
              </a:rPr>
              <a:t> das </a:t>
            </a:r>
            <a:r>
              <a:rPr lang="en-US" sz="6000" dirty="0" err="1" smtClean="0">
                <a:solidFill>
                  <a:srgbClr val="002060"/>
                </a:solidFill>
              </a:rPr>
              <a:t>Obst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frischer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als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smtClean="0">
                <a:solidFill>
                  <a:srgbClr val="002060"/>
                </a:solidFill>
              </a:rPr>
              <a:t>in Deutschland.</a:t>
            </a:r>
            <a:endParaRPr lang="el-GR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</a:rPr>
              <a:t>teuer</a:t>
            </a:r>
            <a:r>
              <a:rPr lang="en-US" sz="4800" dirty="0" smtClean="0">
                <a:solidFill>
                  <a:srgbClr val="002060"/>
                </a:solidFill>
              </a:rPr>
              <a:t>       </a:t>
            </a:r>
            <a:r>
              <a:rPr lang="en-US" sz="4800" dirty="0" err="1" smtClean="0">
                <a:solidFill>
                  <a:srgbClr val="002060"/>
                </a:solidFill>
              </a:rPr>
              <a:t>teurer</a:t>
            </a:r>
            <a:endParaRPr lang="en-US" sz="4800" dirty="0" smtClean="0">
              <a:solidFill>
                <a:srgbClr val="002060"/>
              </a:solidFill>
            </a:endParaRPr>
          </a:p>
          <a:p>
            <a:r>
              <a:rPr lang="en-US" sz="4800" dirty="0" err="1" smtClean="0">
                <a:solidFill>
                  <a:srgbClr val="002060"/>
                </a:solidFill>
                <a:latin typeface="Corbel"/>
              </a:rPr>
              <a:t>s</a:t>
            </a:r>
            <a:r>
              <a:rPr lang="en-US" sz="4800" dirty="0" err="1" smtClean="0">
                <a:solidFill>
                  <a:srgbClr val="002060"/>
                </a:solidFill>
                <a:latin typeface="Corbel"/>
              </a:rPr>
              <a:t>ü</a:t>
            </a:r>
            <a:r>
              <a:rPr lang="el-GR" sz="4800" dirty="0" smtClean="0">
                <a:solidFill>
                  <a:srgbClr val="002060"/>
                </a:solidFill>
                <a:latin typeface="Corbel"/>
              </a:rPr>
              <a:t>β</a:t>
            </a:r>
            <a:r>
              <a:rPr lang="en-US" sz="4800" dirty="0" smtClean="0">
                <a:solidFill>
                  <a:srgbClr val="002060"/>
                </a:solidFill>
                <a:latin typeface="Corbel"/>
              </a:rPr>
              <a:t>           </a:t>
            </a:r>
            <a:r>
              <a:rPr lang="en-US" sz="4800" dirty="0" err="1" smtClean="0">
                <a:solidFill>
                  <a:srgbClr val="002060"/>
                </a:solidFill>
                <a:latin typeface="Corbel"/>
              </a:rPr>
              <a:t>sü</a:t>
            </a:r>
            <a:r>
              <a:rPr lang="el-GR" sz="4800" dirty="0" smtClean="0">
                <a:solidFill>
                  <a:srgbClr val="002060"/>
                </a:solidFill>
                <a:latin typeface="Corbel"/>
              </a:rPr>
              <a:t>β</a:t>
            </a:r>
            <a:r>
              <a:rPr lang="en-US" sz="4800" dirty="0" err="1" smtClean="0">
                <a:solidFill>
                  <a:srgbClr val="002060"/>
                </a:solidFill>
                <a:latin typeface="Corbel"/>
              </a:rPr>
              <a:t>er</a:t>
            </a:r>
            <a:endParaRPr lang="en-US" sz="4800" dirty="0" smtClean="0">
              <a:solidFill>
                <a:srgbClr val="002060"/>
              </a:solidFill>
              <a:latin typeface="Corbel"/>
            </a:endParaRPr>
          </a:p>
          <a:p>
            <a:r>
              <a:rPr lang="en-US" sz="4800" dirty="0" smtClean="0">
                <a:solidFill>
                  <a:srgbClr val="002060"/>
                </a:solidFill>
                <a:latin typeface="Corbel"/>
              </a:rPr>
              <a:t>w</a:t>
            </a:r>
            <a:r>
              <a:rPr lang="en-US" sz="4800" dirty="0" smtClean="0">
                <a:solidFill>
                  <a:srgbClr val="002060"/>
                </a:solidFill>
                <a:latin typeface="Corbel"/>
              </a:rPr>
              <a:t>arm      </a:t>
            </a:r>
            <a:r>
              <a:rPr lang="en-US" sz="4800" smtClean="0">
                <a:solidFill>
                  <a:srgbClr val="002060"/>
                </a:solidFill>
                <a:latin typeface="Corbel"/>
              </a:rPr>
              <a:t>wärmer</a:t>
            </a:r>
            <a:r>
              <a:rPr lang="en-US" sz="4800" dirty="0" smtClean="0">
                <a:solidFill>
                  <a:srgbClr val="002060"/>
                </a:solidFill>
                <a:latin typeface="Corbel"/>
              </a:rPr>
              <a:t> </a:t>
            </a:r>
            <a:r>
              <a:rPr lang="en-US" sz="4800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002060"/>
                </a:solidFill>
              </a:rPr>
              <a:t>g</a:t>
            </a:r>
            <a:r>
              <a:rPr lang="en-US" sz="4800" dirty="0" smtClean="0">
                <a:solidFill>
                  <a:srgbClr val="002060"/>
                </a:solidFill>
              </a:rPr>
              <a:t>ut          </a:t>
            </a:r>
            <a:r>
              <a:rPr lang="en-US" sz="4800" dirty="0" err="1" smtClean="0">
                <a:solidFill>
                  <a:srgbClr val="002060"/>
                </a:solidFill>
              </a:rPr>
              <a:t>besser</a:t>
            </a:r>
            <a:endParaRPr lang="en-US" sz="4800" dirty="0" smtClean="0">
              <a:solidFill>
                <a:srgbClr val="002060"/>
              </a:solidFill>
            </a:endParaRPr>
          </a:p>
          <a:p>
            <a:endParaRPr lang="el-GR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WEIL</vt:lpstr>
      <vt:lpstr>W E I L</vt:lpstr>
      <vt:lpstr>Übungen</vt:lpstr>
      <vt:lpstr>Trennbare Verben</vt:lpstr>
      <vt:lpstr>Beispiel </vt:lpstr>
      <vt:lpstr>Komparativ 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WEIL</dc:title>
  <dc:creator>έφη</dc:creator>
  <cp:lastModifiedBy>έφη</cp:lastModifiedBy>
  <cp:revision>10</cp:revision>
  <dcterms:created xsi:type="dcterms:W3CDTF">2011-02-04T10:38:46Z</dcterms:created>
  <dcterms:modified xsi:type="dcterms:W3CDTF">2011-02-05T21:11:32Z</dcterms:modified>
</cp:coreProperties>
</file>