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3"/>
  </p:notesMasterIdLst>
  <p:sldIdLst>
    <p:sldId id="256" r:id="rId2"/>
    <p:sldId id="259" r:id="rId3"/>
    <p:sldId id="258" r:id="rId4"/>
    <p:sldId id="260" r:id="rId5"/>
    <p:sldId id="261" r:id="rId6"/>
    <p:sldId id="262" r:id="rId7"/>
    <p:sldId id="263" r:id="rId8"/>
    <p:sldId id="264" r:id="rId9"/>
    <p:sldId id="265" r:id="rId10"/>
    <p:sldId id="266" r:id="rId11"/>
    <p:sldId id="271" r:id="rId12"/>
    <p:sldId id="267" r:id="rId13"/>
    <p:sldId id="270" r:id="rId14"/>
    <p:sldId id="268" r:id="rId15"/>
    <p:sldId id="269" r:id="rId16"/>
    <p:sldId id="272" r:id="rId17"/>
    <p:sldId id="273" r:id="rId18"/>
    <p:sldId id="274" r:id="rId19"/>
    <p:sldId id="275" r:id="rId20"/>
    <p:sldId id="276" r:id="rId21"/>
    <p:sldId id="277" r:id="rId22"/>
    <p:sldId id="278" r:id="rId23"/>
    <p:sldId id="281" r:id="rId24"/>
    <p:sldId id="280" r:id="rId25"/>
    <p:sldId id="282" r:id="rId26"/>
    <p:sldId id="285" r:id="rId27"/>
    <p:sldId id="286" r:id="rId28"/>
    <p:sldId id="287" r:id="rId29"/>
    <p:sldId id="288" r:id="rId30"/>
    <p:sldId id="289" r:id="rId31"/>
    <p:sldId id="290"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36" autoAdjust="0"/>
    <p:restoredTop sz="94660"/>
  </p:normalViewPr>
  <p:slideViewPr>
    <p:cSldViewPr>
      <p:cViewPr varScale="1">
        <p:scale>
          <a:sx n="69" d="100"/>
          <a:sy n="69" d="100"/>
        </p:scale>
        <p:origin x="-9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583646-2F6C-4FDC-A6A0-CE229E658DAD}" type="datetimeFigureOut">
              <a:rPr lang="el-GR" smtClean="0"/>
              <a:t>23/9/2020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57DDD-341F-4AA4-984A-F5A57A8F238C}"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659F995-AFAE-4CEA-AE48-88E3BB182685}" type="datetime1">
              <a:rPr lang="el-GR" smtClean="0"/>
              <a:t>23/9/2020</a:t>
            </a:fld>
            <a:endParaRPr lang="el-GR"/>
          </a:p>
        </p:txBody>
      </p:sp>
      <p:sp>
        <p:nvSpPr>
          <p:cNvPr id="19" name="18 - Θέση υποσέλιδου"/>
          <p:cNvSpPr>
            <a:spLocks noGrp="1"/>
          </p:cNvSpPr>
          <p:nvPr>
            <p:ph type="ftr" sz="quarter" idx="11"/>
          </p:nvPr>
        </p:nvSpPr>
        <p:spPr/>
        <p:txBody>
          <a:bodyPr/>
          <a:lstStyle/>
          <a:p>
            <a:r>
              <a:rPr lang="el-GR" smtClean="0"/>
              <a:t>ΓΟΥΜΕΝΟΥ ΕΥΘΑΛΙΑ</a:t>
            </a:r>
            <a:endParaRPr lang="el-GR"/>
          </a:p>
        </p:txBody>
      </p:sp>
      <p:sp>
        <p:nvSpPr>
          <p:cNvPr id="27" name="26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BBC7F3-E2A6-4605-A00D-6DD802B4EF26}" type="datetime1">
              <a:rPr lang="el-GR" smtClean="0"/>
              <a:t>23/9/2020</a:t>
            </a:fld>
            <a:endParaRPr lang="el-GR"/>
          </a:p>
        </p:txBody>
      </p:sp>
      <p:sp>
        <p:nvSpPr>
          <p:cNvPr id="5" name="4 - Θέση υποσέλιδου"/>
          <p:cNvSpPr>
            <a:spLocks noGrp="1"/>
          </p:cNvSpPr>
          <p:nvPr>
            <p:ph type="ftr" sz="quarter" idx="11"/>
          </p:nvPr>
        </p:nvSpPr>
        <p:spPr/>
        <p:txBody>
          <a:bodyPr/>
          <a:lstStyle/>
          <a:p>
            <a:r>
              <a:rPr lang="el-GR" smtClean="0"/>
              <a:t>ΓΟΥΜΕΝΟΥ ΕΥΘΑΛΙΑ</a:t>
            </a:r>
            <a:endParaRPr lang="el-GR"/>
          </a:p>
        </p:txBody>
      </p:sp>
      <p:sp>
        <p:nvSpPr>
          <p:cNvPr id="6" name="5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AC129EB-ED14-46B4-8221-1A12187DD501}" type="datetime1">
              <a:rPr lang="el-GR" smtClean="0"/>
              <a:t>23/9/2020</a:t>
            </a:fld>
            <a:endParaRPr lang="el-GR"/>
          </a:p>
        </p:txBody>
      </p:sp>
      <p:sp>
        <p:nvSpPr>
          <p:cNvPr id="5" name="4 - Θέση υποσέλιδου"/>
          <p:cNvSpPr>
            <a:spLocks noGrp="1"/>
          </p:cNvSpPr>
          <p:nvPr>
            <p:ph type="ftr" sz="quarter" idx="11"/>
          </p:nvPr>
        </p:nvSpPr>
        <p:spPr/>
        <p:txBody>
          <a:bodyPr/>
          <a:lstStyle/>
          <a:p>
            <a:r>
              <a:rPr lang="el-GR" smtClean="0"/>
              <a:t>ΓΟΥΜΕΝΟΥ ΕΥΘΑΛΙΑ</a:t>
            </a:r>
            <a:endParaRPr lang="el-GR"/>
          </a:p>
        </p:txBody>
      </p:sp>
      <p:sp>
        <p:nvSpPr>
          <p:cNvPr id="6" name="5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254FA7D-FE2E-46CD-8B04-5BB63F22D94B}" type="datetime1">
              <a:rPr lang="el-GR" smtClean="0"/>
              <a:t>23/9/2020</a:t>
            </a:fld>
            <a:endParaRPr lang="el-GR"/>
          </a:p>
        </p:txBody>
      </p:sp>
      <p:sp>
        <p:nvSpPr>
          <p:cNvPr id="5" name="4 - Θέση υποσέλιδου"/>
          <p:cNvSpPr>
            <a:spLocks noGrp="1"/>
          </p:cNvSpPr>
          <p:nvPr>
            <p:ph type="ftr" sz="quarter" idx="11"/>
          </p:nvPr>
        </p:nvSpPr>
        <p:spPr/>
        <p:txBody>
          <a:bodyPr/>
          <a:lstStyle/>
          <a:p>
            <a:r>
              <a:rPr lang="el-GR" smtClean="0"/>
              <a:t>ΓΟΥΜΕΝΟΥ ΕΥΘΑΛΙΑ</a:t>
            </a:r>
            <a:endParaRPr lang="el-GR"/>
          </a:p>
        </p:txBody>
      </p:sp>
      <p:sp>
        <p:nvSpPr>
          <p:cNvPr id="6" name="5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8D63FBA-DE30-4F71-BC54-ABEDEBC08CC7}" type="datetime1">
              <a:rPr lang="el-GR" smtClean="0"/>
              <a:t>23/9/2020</a:t>
            </a:fld>
            <a:endParaRPr lang="el-GR"/>
          </a:p>
        </p:txBody>
      </p:sp>
      <p:sp>
        <p:nvSpPr>
          <p:cNvPr id="5" name="4 - Θέση υποσέλιδου"/>
          <p:cNvSpPr>
            <a:spLocks noGrp="1"/>
          </p:cNvSpPr>
          <p:nvPr>
            <p:ph type="ftr" sz="quarter" idx="11"/>
          </p:nvPr>
        </p:nvSpPr>
        <p:spPr/>
        <p:txBody>
          <a:bodyPr/>
          <a:lstStyle/>
          <a:p>
            <a:r>
              <a:rPr lang="el-GR" smtClean="0"/>
              <a:t>ΓΟΥΜΕΝΟΥ ΕΥΘΑΛΙΑ</a:t>
            </a:r>
            <a:endParaRPr lang="el-GR"/>
          </a:p>
        </p:txBody>
      </p:sp>
      <p:sp>
        <p:nvSpPr>
          <p:cNvPr id="6" name="5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11E3D4E-2037-4EE6-AE9E-FF7B674917E8}" type="datetime1">
              <a:rPr lang="el-GR" smtClean="0"/>
              <a:t>23/9/2020</a:t>
            </a:fld>
            <a:endParaRPr lang="el-GR"/>
          </a:p>
        </p:txBody>
      </p:sp>
      <p:sp>
        <p:nvSpPr>
          <p:cNvPr id="6" name="5 - Θέση υποσέλιδου"/>
          <p:cNvSpPr>
            <a:spLocks noGrp="1"/>
          </p:cNvSpPr>
          <p:nvPr>
            <p:ph type="ftr" sz="quarter" idx="11"/>
          </p:nvPr>
        </p:nvSpPr>
        <p:spPr/>
        <p:txBody>
          <a:bodyPr/>
          <a:lstStyle/>
          <a:p>
            <a:r>
              <a:rPr lang="el-GR" smtClean="0"/>
              <a:t>ΓΟΥΜΕΝΟΥ ΕΥΘΑΛΙΑ</a:t>
            </a:r>
            <a:endParaRPr lang="el-GR"/>
          </a:p>
        </p:txBody>
      </p:sp>
      <p:sp>
        <p:nvSpPr>
          <p:cNvPr id="7" name="6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34FC535-DDB2-435A-869C-5A801F5A7840}" type="datetime1">
              <a:rPr lang="el-GR" smtClean="0"/>
              <a:t>23/9/2020</a:t>
            </a:fld>
            <a:endParaRPr lang="el-GR"/>
          </a:p>
        </p:txBody>
      </p:sp>
      <p:sp>
        <p:nvSpPr>
          <p:cNvPr id="8" name="7 - Θέση υποσέλιδου"/>
          <p:cNvSpPr>
            <a:spLocks noGrp="1"/>
          </p:cNvSpPr>
          <p:nvPr>
            <p:ph type="ftr" sz="quarter" idx="11"/>
          </p:nvPr>
        </p:nvSpPr>
        <p:spPr/>
        <p:txBody>
          <a:bodyPr/>
          <a:lstStyle/>
          <a:p>
            <a:r>
              <a:rPr lang="el-GR" smtClean="0"/>
              <a:t>ΓΟΥΜΕΝΟΥ ΕΥΘΑΛΙΑ</a:t>
            </a:r>
            <a:endParaRPr lang="el-GR"/>
          </a:p>
        </p:txBody>
      </p:sp>
      <p:sp>
        <p:nvSpPr>
          <p:cNvPr id="9" name="8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84D5D02-1796-4FFD-82D3-8A8D23D343CA}" type="datetime1">
              <a:rPr lang="el-GR" smtClean="0"/>
              <a:t>23/9/2020</a:t>
            </a:fld>
            <a:endParaRPr lang="el-G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BB6F71C-7EB4-4CE4-8182-668CE26D217F}" type="datetime1">
              <a:rPr lang="el-GR" smtClean="0"/>
              <a:t>23/9/2020</a:t>
            </a:fld>
            <a:endParaRPr lang="el-GR"/>
          </a:p>
        </p:txBody>
      </p:sp>
      <p:sp>
        <p:nvSpPr>
          <p:cNvPr id="3" name="2 - Θέση υποσέλιδου"/>
          <p:cNvSpPr>
            <a:spLocks noGrp="1"/>
          </p:cNvSpPr>
          <p:nvPr>
            <p:ph type="ftr" sz="quarter" idx="11"/>
          </p:nvPr>
        </p:nvSpPr>
        <p:spPr/>
        <p:txBody>
          <a:bodyPr/>
          <a:lstStyle/>
          <a:p>
            <a:r>
              <a:rPr lang="el-GR" smtClean="0"/>
              <a:t>ΓΟΥΜΕΝΟΥ ΕΥΘΑΛΙΑ</a:t>
            </a:r>
            <a:endParaRPr lang="el-GR"/>
          </a:p>
        </p:txBody>
      </p:sp>
      <p:sp>
        <p:nvSpPr>
          <p:cNvPr id="4" name="3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42D12A5-895D-495C-8368-6C83A308AC8B}" type="datetime1">
              <a:rPr lang="el-GR" smtClean="0"/>
              <a:t>23/9/2020</a:t>
            </a:fld>
            <a:endParaRPr lang="el-GR"/>
          </a:p>
        </p:txBody>
      </p:sp>
      <p:sp>
        <p:nvSpPr>
          <p:cNvPr id="6" name="5 - Θέση υποσέλιδου"/>
          <p:cNvSpPr>
            <a:spLocks noGrp="1"/>
          </p:cNvSpPr>
          <p:nvPr>
            <p:ph type="ftr" sz="quarter" idx="11"/>
          </p:nvPr>
        </p:nvSpPr>
        <p:spPr/>
        <p:txBody>
          <a:bodyPr/>
          <a:lstStyle/>
          <a:p>
            <a:r>
              <a:rPr lang="el-GR" smtClean="0"/>
              <a:t>ΓΟΥΜΕΝΟΥ ΕΥΘΑΛΙΑ</a:t>
            </a:r>
            <a:endParaRPr lang="el-GR"/>
          </a:p>
        </p:txBody>
      </p:sp>
      <p:sp>
        <p:nvSpPr>
          <p:cNvPr id="7" name="6 - Θέση αριθμού διαφάνειας"/>
          <p:cNvSpPr>
            <a:spLocks noGrp="1"/>
          </p:cNvSpPr>
          <p:nvPr>
            <p:ph type="sldNum" sz="quarter" idx="12"/>
          </p:nvPr>
        </p:nvSpPr>
        <p:spPr/>
        <p:txBody>
          <a:bodyPr/>
          <a:lstStyle/>
          <a:p>
            <a:fld id="{E2C4FEB1-6815-4746-87FD-51727707DF7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6F2EFD9-93D7-4C22-BA73-D3D9F3BF71B7}" type="datetime1">
              <a:rPr lang="el-GR" smtClean="0"/>
              <a:t>23/9/2020</a:t>
            </a:fld>
            <a:endParaRPr lang="el-GR"/>
          </a:p>
        </p:txBody>
      </p:sp>
      <p:sp>
        <p:nvSpPr>
          <p:cNvPr id="6" name="5 - Θέση υποσέλιδου"/>
          <p:cNvSpPr>
            <a:spLocks noGrp="1"/>
          </p:cNvSpPr>
          <p:nvPr>
            <p:ph type="ftr" sz="quarter" idx="11"/>
          </p:nvPr>
        </p:nvSpPr>
        <p:spPr/>
        <p:txBody>
          <a:bodyPr/>
          <a:lstStyle/>
          <a:p>
            <a:r>
              <a:rPr lang="el-GR" smtClean="0"/>
              <a:t>ΓΟΥΜΕΝΟΥ ΕΥΘΑΛΙΑ</a:t>
            </a:r>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E2C4FEB1-6815-4746-87FD-51727707DF7F}" type="slidenum">
              <a:rPr lang="el-GR" smtClean="0"/>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C4E388-31E7-4AA4-8964-D794E2D013B0}" type="datetime1">
              <a:rPr lang="el-GR" smtClean="0"/>
              <a:t>23/9/2020</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l-GR" smtClean="0"/>
              <a:t>ΓΟΥΜΕΝΟΥ ΕΥΘΑΛΙΑ</a:t>
            </a:r>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C4FEB1-6815-4746-87FD-51727707DF7F}" type="slidenum">
              <a:rPr lang="el-GR" smtClean="0"/>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dirty="0" smtClean="0"/>
              <a:t>ΗΛΟΣ</a:t>
            </a:r>
            <a:br>
              <a:rPr lang="el-GR" dirty="0" smtClean="0"/>
            </a:br>
            <a:r>
              <a:rPr lang="el-GR" dirty="0" smtClean="0"/>
              <a:t>ΗΛΩΣΕΙΣ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146104" cy="1770472"/>
          </a:xfrm>
        </p:spPr>
        <p:txBody>
          <a:bodyPr/>
          <a:lstStyle/>
          <a:p>
            <a:pPr lvl="0" algn="ctr"/>
            <a:r>
              <a:rPr lang="el-GR" sz="3600" dirty="0" smtClean="0">
                <a:latin typeface="Times New Roman" pitchFamily="18" charset="0"/>
                <a:cs typeface="Times New Roman" pitchFamily="18" charset="0"/>
              </a:rPr>
              <a:t>Σε ποιες κατηγορίες-τύπους διακρίνονται οι ήλοι με κριτήριο τη μορφή της κεφαλής τους</a:t>
            </a:r>
            <a:r>
              <a:rPr lang="el-GR" sz="3600" dirty="0" smtClean="0">
                <a:latin typeface="Times New Roman" pitchFamily="18" charset="0"/>
                <a:cs typeface="Times New Roman" pitchFamily="18" charset="0"/>
              </a:rPr>
              <a:t>.</a:t>
            </a:r>
            <a:endParaRPr lang="el-GR" sz="36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467544" y="2132856"/>
            <a:ext cx="8208912" cy="3960440"/>
          </a:xfrm>
        </p:spPr>
        <p:txBody>
          <a:bodyPr>
            <a:normAutofit fontScale="62500" lnSpcReduction="20000"/>
          </a:bodyPr>
          <a:lstStyle/>
          <a:p>
            <a:r>
              <a:rPr lang="el-GR" sz="4000" dirty="0" smtClean="0">
                <a:latin typeface="Times New Roman" pitchFamily="18" charset="0"/>
                <a:cs typeface="Times New Roman" pitchFamily="18" charset="0"/>
              </a:rPr>
              <a:t>Οι </a:t>
            </a:r>
            <a:r>
              <a:rPr lang="el-GR" sz="4000" dirty="0" smtClean="0">
                <a:latin typeface="Times New Roman" pitchFamily="18" charset="0"/>
                <a:cs typeface="Times New Roman" pitchFamily="18" charset="0"/>
              </a:rPr>
              <a:t>ήλοι ανάλογα με τη μορφή της κεφαλής τους διακρίνονται σε:</a:t>
            </a:r>
          </a:p>
          <a:p>
            <a:pPr lvl="0">
              <a:buFont typeface="Wingdings" pitchFamily="2" charset="2"/>
              <a:buChar char="Ø"/>
            </a:pPr>
            <a:r>
              <a:rPr lang="el-GR" sz="4000" b="1" dirty="0" err="1" smtClean="0">
                <a:latin typeface="Times New Roman" pitchFamily="18" charset="0"/>
                <a:cs typeface="Times New Roman" pitchFamily="18" charset="0"/>
              </a:rPr>
              <a:t>Ημιστρόγγυλους</a:t>
            </a:r>
            <a:r>
              <a:rPr lang="el-GR" sz="4000" b="1" dirty="0" smtClean="0">
                <a:latin typeface="Times New Roman" pitchFamily="18" charset="0"/>
                <a:cs typeface="Times New Roman" pitchFamily="18" charset="0"/>
              </a:rPr>
              <a:t> </a:t>
            </a:r>
            <a:endParaRPr lang="el-GR" sz="4000" dirty="0" smtClean="0">
              <a:latin typeface="Times New Roman" pitchFamily="18" charset="0"/>
              <a:cs typeface="Times New Roman" pitchFamily="18" charset="0"/>
            </a:endParaRPr>
          </a:p>
          <a:p>
            <a:pPr lvl="0">
              <a:buFont typeface="Wingdings" pitchFamily="2" charset="2"/>
              <a:buChar char="Ø"/>
            </a:pPr>
            <a:r>
              <a:rPr lang="el-GR" sz="4000" b="1" dirty="0" smtClean="0">
                <a:latin typeface="Times New Roman" pitchFamily="18" charset="0"/>
                <a:cs typeface="Times New Roman" pitchFamily="18" charset="0"/>
              </a:rPr>
              <a:t>Φακοειδείς</a:t>
            </a:r>
            <a:r>
              <a:rPr lang="el-GR" sz="4000" dirty="0" smtClean="0">
                <a:latin typeface="Times New Roman" pitchFamily="18" charset="0"/>
                <a:cs typeface="Times New Roman" pitchFamily="18" charset="0"/>
              </a:rPr>
              <a:t>. Η κεφαλή τους είναι λιγότερο καμπυλωτή από αυτή των </a:t>
            </a:r>
            <a:r>
              <a:rPr lang="el-GR" sz="4000" dirty="0" err="1" smtClean="0">
                <a:latin typeface="Times New Roman" pitchFamily="18" charset="0"/>
                <a:cs typeface="Times New Roman" pitchFamily="18" charset="0"/>
              </a:rPr>
              <a:t>ημιστρόγγυλων</a:t>
            </a:r>
            <a:r>
              <a:rPr lang="el-GR" sz="4000" dirty="0" smtClean="0">
                <a:latin typeface="Times New Roman" pitchFamily="18" charset="0"/>
                <a:cs typeface="Times New Roman" pitchFamily="18" charset="0"/>
              </a:rPr>
              <a:t> και μοιάζει με φακό. Η κεφαλή των φακοειδών ήλων μπορεί να είναι βυθισμένη στα κομμάτια ή ημιβυθισμένη. Στην πρώτη περίπτωση ο ήλος λέγεται βυθισμένος, ενώ στη δεύτερη ημιβυθισμένος. </a:t>
            </a:r>
          </a:p>
          <a:p>
            <a:pPr lvl="0">
              <a:buFont typeface="Wingdings" pitchFamily="2" charset="2"/>
              <a:buChar char="Ø"/>
            </a:pPr>
            <a:r>
              <a:rPr lang="el-GR" sz="4000" b="1" dirty="0" err="1" smtClean="0">
                <a:latin typeface="Times New Roman" pitchFamily="18" charset="0"/>
                <a:cs typeface="Times New Roman" pitchFamily="18" charset="0"/>
              </a:rPr>
              <a:t>Επιπεδοκαμπύλιους</a:t>
            </a:r>
            <a:r>
              <a:rPr lang="el-GR" sz="4000" b="1" dirty="0" smtClean="0">
                <a:latin typeface="Times New Roman" pitchFamily="18" charset="0"/>
                <a:cs typeface="Times New Roman" pitchFamily="18" charset="0"/>
              </a:rPr>
              <a:t> ή πλατυκέφαλους. </a:t>
            </a:r>
            <a:r>
              <a:rPr lang="el-GR" sz="4000" dirty="0" smtClean="0">
                <a:latin typeface="Times New Roman" pitchFamily="18" charset="0"/>
                <a:cs typeface="Times New Roman" pitchFamily="18" charset="0"/>
              </a:rPr>
              <a:t>Η κεφαλή τους είναι μεγάλη και καμπυλωτή. </a:t>
            </a:r>
          </a:p>
          <a:p>
            <a:endParaRPr lang="el-GR"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pPr algn="ctr"/>
            <a:r>
              <a:rPr lang="el-GR" dirty="0" smtClean="0"/>
              <a:t>ΓΟΥΜΕΝΟΥ ΕΥΘΑΛΙΑ</a:t>
            </a:r>
            <a:endParaRPr lang="el-GR" dirty="0"/>
          </a:p>
        </p:txBody>
      </p:sp>
      <p:sp>
        <p:nvSpPr>
          <p:cNvPr id="3" name="2 - Θέση αριθμού διαφάνειας"/>
          <p:cNvSpPr>
            <a:spLocks noGrp="1"/>
          </p:cNvSpPr>
          <p:nvPr>
            <p:ph type="sldNum" sz="quarter" idx="12"/>
          </p:nvPr>
        </p:nvSpPr>
        <p:spPr/>
        <p:txBody>
          <a:bodyPr/>
          <a:lstStyle/>
          <a:p>
            <a:fld id="{E2C4FEB1-6815-4746-87FD-51727707DF7F}" type="slidenum">
              <a:rPr lang="el-GR" smtClean="0"/>
              <a:t>11</a:t>
            </a:fld>
            <a:endParaRPr lang="el-GR"/>
          </a:p>
        </p:txBody>
      </p:sp>
      <p:pic>
        <p:nvPicPr>
          <p:cNvPr id="5" name="4 - Εικόνα"/>
          <p:cNvPicPr/>
          <p:nvPr/>
        </p:nvPicPr>
        <p:blipFill>
          <a:blip r:embed="rId2" cstate="print"/>
          <a:srcRect/>
          <a:stretch>
            <a:fillRect/>
          </a:stretch>
        </p:blipFill>
        <p:spPr bwMode="auto">
          <a:xfrm rot="16200000">
            <a:off x="3297378" y="2903422"/>
            <a:ext cx="2520280" cy="1123164"/>
          </a:xfrm>
          <a:prstGeom prst="rect">
            <a:avLst/>
          </a:prstGeom>
          <a:noFill/>
          <a:ln w="9525">
            <a:noFill/>
            <a:miter lim="800000"/>
            <a:headEnd/>
            <a:tailEnd/>
          </a:ln>
        </p:spPr>
      </p:pic>
      <p:pic>
        <p:nvPicPr>
          <p:cNvPr id="6" name="5 - Εικόνα"/>
          <p:cNvPicPr/>
          <p:nvPr/>
        </p:nvPicPr>
        <p:blipFill>
          <a:blip r:embed="rId3" cstate="print"/>
          <a:srcRect/>
          <a:stretch>
            <a:fillRect/>
          </a:stretch>
        </p:blipFill>
        <p:spPr bwMode="auto">
          <a:xfrm rot="16200000">
            <a:off x="1899351" y="2861291"/>
            <a:ext cx="2304256" cy="991403"/>
          </a:xfrm>
          <a:prstGeom prst="rect">
            <a:avLst/>
          </a:prstGeom>
          <a:noFill/>
          <a:ln w="9525">
            <a:noFill/>
            <a:miter lim="800000"/>
            <a:headEnd/>
            <a:tailEnd/>
          </a:ln>
        </p:spPr>
      </p:pic>
      <p:pic>
        <p:nvPicPr>
          <p:cNvPr id="7" name="6 - Εικόνα"/>
          <p:cNvPicPr/>
          <p:nvPr/>
        </p:nvPicPr>
        <p:blipFill>
          <a:blip r:embed="rId4" cstate="print"/>
          <a:srcRect/>
          <a:stretch>
            <a:fillRect/>
          </a:stretch>
        </p:blipFill>
        <p:spPr bwMode="auto">
          <a:xfrm rot="16200000">
            <a:off x="71499" y="2024844"/>
            <a:ext cx="2448275" cy="1224136"/>
          </a:xfrm>
          <a:prstGeom prst="rect">
            <a:avLst/>
          </a:prstGeom>
          <a:noFill/>
          <a:ln w="9525">
            <a:noFill/>
            <a:miter lim="800000"/>
            <a:headEnd/>
            <a:tailEnd/>
          </a:ln>
        </p:spPr>
      </p:pic>
      <p:pic>
        <p:nvPicPr>
          <p:cNvPr id="8" name="7 - Εικόνα"/>
          <p:cNvPicPr/>
          <p:nvPr/>
        </p:nvPicPr>
        <p:blipFill>
          <a:blip r:embed="rId5" cstate="print"/>
          <a:srcRect/>
          <a:stretch>
            <a:fillRect/>
          </a:stretch>
        </p:blipFill>
        <p:spPr bwMode="auto">
          <a:xfrm rot="16200000">
            <a:off x="6415177" y="2233895"/>
            <a:ext cx="2434327" cy="1080121"/>
          </a:xfrm>
          <a:prstGeom prst="rect">
            <a:avLst/>
          </a:prstGeom>
          <a:noFill/>
          <a:ln w="9525">
            <a:noFill/>
            <a:miter lim="800000"/>
            <a:headEnd/>
            <a:tailEnd/>
          </a:ln>
        </p:spPr>
      </p:pic>
      <p:pic>
        <p:nvPicPr>
          <p:cNvPr id="9" name="8 - Εικόνα"/>
          <p:cNvPicPr/>
          <p:nvPr/>
        </p:nvPicPr>
        <p:blipFill>
          <a:blip r:embed="rId6" cstate="print"/>
          <a:srcRect/>
          <a:stretch>
            <a:fillRect/>
          </a:stretch>
        </p:blipFill>
        <p:spPr bwMode="auto">
          <a:xfrm rot="16200000">
            <a:off x="4624968" y="2367923"/>
            <a:ext cx="2664295" cy="1330066"/>
          </a:xfrm>
          <a:prstGeom prst="rect">
            <a:avLst/>
          </a:prstGeom>
          <a:noFill/>
          <a:ln w="9525">
            <a:noFill/>
            <a:miter lim="800000"/>
            <a:headEnd/>
            <a:tailEnd/>
          </a:ln>
        </p:spPr>
      </p:pic>
      <p:sp>
        <p:nvSpPr>
          <p:cNvPr id="10" name="9 - Ορθογώνιο"/>
          <p:cNvSpPr/>
          <p:nvPr/>
        </p:nvSpPr>
        <p:spPr>
          <a:xfrm>
            <a:off x="179512" y="4149080"/>
            <a:ext cx="2435795" cy="400110"/>
          </a:xfrm>
          <a:prstGeom prst="rect">
            <a:avLst/>
          </a:prstGeom>
        </p:spPr>
        <p:txBody>
          <a:bodyPr wrap="none">
            <a:spAutoFit/>
          </a:bodyPr>
          <a:lstStyle/>
          <a:p>
            <a:r>
              <a:rPr lang="el-GR" sz="2000" b="1" dirty="0">
                <a:solidFill>
                  <a:schemeClr val="accent1">
                    <a:lumMod val="75000"/>
                  </a:schemeClr>
                </a:solidFill>
                <a:latin typeface="Times New Roman" pitchFamily="18" charset="0"/>
                <a:cs typeface="Times New Roman" pitchFamily="18" charset="0"/>
              </a:rPr>
              <a:t>ΗΜΙΣΤΡΟΓΓΥΛΟΣ</a:t>
            </a:r>
          </a:p>
        </p:txBody>
      </p:sp>
      <p:sp>
        <p:nvSpPr>
          <p:cNvPr id="11" name="10 - Ορθογώνιο"/>
          <p:cNvSpPr/>
          <p:nvPr/>
        </p:nvSpPr>
        <p:spPr>
          <a:xfrm>
            <a:off x="1691680" y="5589240"/>
            <a:ext cx="4148893" cy="400110"/>
          </a:xfrm>
          <a:prstGeom prst="rect">
            <a:avLst/>
          </a:prstGeom>
        </p:spPr>
        <p:txBody>
          <a:bodyPr wrap="none">
            <a:spAutoFit/>
          </a:bodyPr>
          <a:lstStyle/>
          <a:p>
            <a:r>
              <a:rPr lang="el-GR" sz="2000" b="1" dirty="0">
                <a:solidFill>
                  <a:srgbClr val="C00000"/>
                </a:solidFill>
              </a:rPr>
              <a:t>ΦΑΚΟΕΙΔΗΣ ΗΜΙΒΥΘΙΣΜΕΝΟΣ </a:t>
            </a:r>
          </a:p>
        </p:txBody>
      </p:sp>
      <p:sp>
        <p:nvSpPr>
          <p:cNvPr id="12" name="11 - Ορθογώνιο"/>
          <p:cNvSpPr/>
          <p:nvPr/>
        </p:nvSpPr>
        <p:spPr>
          <a:xfrm>
            <a:off x="179512" y="4941168"/>
            <a:ext cx="3595856" cy="400110"/>
          </a:xfrm>
          <a:prstGeom prst="rect">
            <a:avLst/>
          </a:prstGeom>
        </p:spPr>
        <p:txBody>
          <a:bodyPr wrap="none">
            <a:spAutoFit/>
          </a:bodyPr>
          <a:lstStyle/>
          <a:p>
            <a:r>
              <a:rPr lang="el-GR" sz="2000" b="1" dirty="0">
                <a:solidFill>
                  <a:schemeClr val="accent4">
                    <a:lumMod val="50000"/>
                  </a:schemeClr>
                </a:solidFill>
                <a:latin typeface="Times New Roman" pitchFamily="18" charset="0"/>
                <a:cs typeface="Times New Roman" pitchFamily="18" charset="0"/>
              </a:rPr>
              <a:t>ΦΑΚΟΕΙΔΗΣ</a:t>
            </a:r>
            <a:r>
              <a:rPr lang="el-GR" sz="2000" b="1" dirty="0">
                <a:solidFill>
                  <a:schemeClr val="accent4">
                    <a:lumMod val="50000"/>
                  </a:schemeClr>
                </a:solidFill>
              </a:rPr>
              <a:t> ΒΥΘΙΣΜΕΝΟΣ </a:t>
            </a:r>
          </a:p>
        </p:txBody>
      </p:sp>
      <p:sp>
        <p:nvSpPr>
          <p:cNvPr id="13" name="12 - Ορθογώνιο"/>
          <p:cNvSpPr/>
          <p:nvPr/>
        </p:nvSpPr>
        <p:spPr>
          <a:xfrm>
            <a:off x="5292080" y="5085184"/>
            <a:ext cx="2369944" cy="400110"/>
          </a:xfrm>
          <a:prstGeom prst="rect">
            <a:avLst/>
          </a:prstGeom>
        </p:spPr>
        <p:txBody>
          <a:bodyPr wrap="none">
            <a:spAutoFit/>
          </a:bodyPr>
          <a:lstStyle/>
          <a:p>
            <a:r>
              <a:rPr lang="el-GR" sz="2000" b="1" dirty="0">
                <a:solidFill>
                  <a:schemeClr val="accent4">
                    <a:lumMod val="75000"/>
                  </a:schemeClr>
                </a:solidFill>
                <a:latin typeface="Times New Roman" pitchFamily="18" charset="0"/>
                <a:cs typeface="Times New Roman" pitchFamily="18" charset="0"/>
              </a:rPr>
              <a:t>ΠΛΑΤΥΚΕΦΑΛΟΣ</a:t>
            </a:r>
          </a:p>
        </p:txBody>
      </p:sp>
      <p:sp>
        <p:nvSpPr>
          <p:cNvPr id="14" name="13 - Ορθογώνιο"/>
          <p:cNvSpPr/>
          <p:nvPr/>
        </p:nvSpPr>
        <p:spPr>
          <a:xfrm>
            <a:off x="6804248" y="4581128"/>
            <a:ext cx="1912896" cy="400110"/>
          </a:xfrm>
          <a:prstGeom prst="rect">
            <a:avLst/>
          </a:prstGeom>
        </p:spPr>
        <p:txBody>
          <a:bodyPr wrap="none">
            <a:spAutoFit/>
          </a:bodyPr>
          <a:lstStyle/>
          <a:p>
            <a:r>
              <a:rPr lang="el-GR" sz="2000" b="1" dirty="0">
                <a:solidFill>
                  <a:schemeClr val="bg2">
                    <a:lumMod val="25000"/>
                  </a:schemeClr>
                </a:solidFill>
                <a:latin typeface="Times New Roman" pitchFamily="18" charset="0"/>
                <a:cs typeface="Times New Roman" pitchFamily="18" charset="0"/>
              </a:rPr>
              <a:t>ΣΩΛΗΝΩΤΟΣ</a:t>
            </a:r>
            <a:r>
              <a:rPr lang="el-GR" sz="2000" b="1" dirty="0">
                <a:solidFill>
                  <a:schemeClr val="bg2">
                    <a:lumMod val="25000"/>
                  </a:schemeClr>
                </a:solidFill>
              </a:rPr>
              <a:t> </a:t>
            </a:r>
          </a:p>
        </p:txBody>
      </p:sp>
      <p:sp>
        <p:nvSpPr>
          <p:cNvPr id="3073" name="Rectangle 1"/>
          <p:cNvSpPr>
            <a:spLocks noChangeArrowheads="1"/>
          </p:cNvSpPr>
          <p:nvPr/>
        </p:nvSpPr>
        <p:spPr bwMode="auto">
          <a:xfrm>
            <a:off x="539552" y="369531"/>
            <a:ext cx="8028384" cy="95410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28600" algn="l"/>
                <a:tab pos="457200" algn="l"/>
              </a:tabLst>
            </a:pPr>
            <a:r>
              <a:rPr kumimoji="0" lang="el-GR" sz="2800" b="1" i="0" u="none" strike="noStrike" cap="none" normalizeH="0" baseline="0" dirty="0" smtClean="0">
                <a:ln>
                  <a:noFill/>
                </a:ln>
                <a:solidFill>
                  <a:schemeClr val="tx1"/>
                </a:solidFill>
                <a:effectLst/>
                <a:latin typeface="Times New Roman" pitchFamily="18" charset="0"/>
                <a:cs typeface="Times New Roman" pitchFamily="18" charset="0"/>
              </a:rPr>
              <a:t>Κατηγορίες-τύπους</a:t>
            </a:r>
            <a:r>
              <a:rPr kumimoji="0" lang="el-GR" sz="2800" b="1" i="0" u="none" strike="noStrike" cap="none" normalizeH="0" baseline="0" dirty="0" smtClean="0">
                <a:ln>
                  <a:noFill/>
                </a:ln>
                <a:solidFill>
                  <a:schemeClr val="tx1"/>
                </a:solidFill>
                <a:effectLst/>
                <a:latin typeface="Arial" pitchFamily="34" charset="0"/>
                <a:cs typeface="Arial" pitchFamily="34" charset="0"/>
              </a:rPr>
              <a:t> διακρίνονται οι ήλοι με κριτήριο τη μορφή της κεφαλής τους</a:t>
            </a:r>
          </a:p>
        </p:txBody>
      </p:sp>
      <p:cxnSp>
        <p:nvCxnSpPr>
          <p:cNvPr id="17" name="16 - Ευθύγραμμο βέλος σύνδεσης"/>
          <p:cNvCxnSpPr/>
          <p:nvPr/>
        </p:nvCxnSpPr>
        <p:spPr>
          <a:xfrm flipV="1">
            <a:off x="611560" y="3429000"/>
            <a:ext cx="504056" cy="72008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flipV="1">
            <a:off x="2123728" y="4077072"/>
            <a:ext cx="792088" cy="864096"/>
          </a:xfrm>
          <a:prstGeom prst="straightConnector1">
            <a:avLst/>
          </a:prstGeom>
          <a:ln w="5715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flipV="1">
            <a:off x="4139952" y="4365104"/>
            <a:ext cx="288032" cy="1224136"/>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flipV="1">
            <a:off x="5796136" y="4221088"/>
            <a:ext cx="72008" cy="936104"/>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p:nvPr/>
        </p:nvCxnSpPr>
        <p:spPr>
          <a:xfrm flipV="1">
            <a:off x="7452320" y="3501008"/>
            <a:ext cx="216024" cy="1152128"/>
          </a:xfrm>
          <a:prstGeom prst="straightConnector1">
            <a:avLst/>
          </a:prstGeom>
          <a:ln w="5715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3"/>
                                        </p:tgtEl>
                                        <p:attrNameLst>
                                          <p:attrName>style.visibility</p:attrName>
                                        </p:attrNameLst>
                                      </p:cBhvr>
                                      <p:to>
                                        <p:strVal val="visible"/>
                                      </p:to>
                                    </p:set>
                                    <p:anim calcmode="lin" valueType="num">
                                      <p:cBhvr additive="base">
                                        <p:cTn id="7" dur="500" fill="hold"/>
                                        <p:tgtEl>
                                          <p:spTgt spid="3073"/>
                                        </p:tgtEl>
                                        <p:attrNameLst>
                                          <p:attrName>ppt_x</p:attrName>
                                        </p:attrNameLst>
                                      </p:cBhvr>
                                      <p:tavLst>
                                        <p:tav tm="0">
                                          <p:val>
                                            <p:strVal val="#ppt_x"/>
                                          </p:val>
                                        </p:tav>
                                        <p:tav tm="100000">
                                          <p:val>
                                            <p:strVal val="#ppt_x"/>
                                          </p:val>
                                        </p:tav>
                                      </p:tavLst>
                                    </p:anim>
                                    <p:anim calcmode="lin" valueType="num">
                                      <p:cBhvr additive="base">
                                        <p:cTn id="8" dur="500" fill="hold"/>
                                        <p:tgtEl>
                                          <p:spTgt spid="307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ppt_x"/>
                                          </p:val>
                                        </p:tav>
                                        <p:tav tm="100000">
                                          <p:val>
                                            <p:strVal val="#ppt_x"/>
                                          </p:val>
                                        </p:tav>
                                      </p:tavLst>
                                    </p:anim>
                                    <p:anim calcmode="lin" valueType="num">
                                      <p:cBhvr additive="base">
                                        <p:cTn id="19" dur="500" fill="hold"/>
                                        <p:tgtEl>
                                          <p:spTgt spid="17"/>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par>
                          <p:cTn id="31" fill="hold">
                            <p:stCondLst>
                              <p:cond delay="500"/>
                            </p:stCondLst>
                            <p:childTnLst>
                              <p:par>
                                <p:cTn id="32" presetID="2" presetClass="entr" presetSubtype="4" fill="hold" nodeType="after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ppt_x"/>
                                          </p:val>
                                        </p:tav>
                                        <p:tav tm="100000">
                                          <p:val>
                                            <p:strVal val="#ppt_x"/>
                                          </p:val>
                                        </p:tav>
                                      </p:tavLst>
                                    </p:anim>
                                    <p:anim calcmode="lin" valueType="num">
                                      <p:cBhvr additive="base">
                                        <p:cTn id="35" dur="500" fill="hold"/>
                                        <p:tgtEl>
                                          <p:spTgt spid="19"/>
                                        </p:tgtEl>
                                        <p:attrNameLst>
                                          <p:attrName>ppt_y</p:attrName>
                                        </p:attrNameLst>
                                      </p:cBhvr>
                                      <p:tavLst>
                                        <p:tav tm="0">
                                          <p:val>
                                            <p:strVal val="1+#ppt_h/2"/>
                                          </p:val>
                                        </p:tav>
                                        <p:tav tm="100000">
                                          <p:val>
                                            <p:strVal val="#ppt_y"/>
                                          </p:val>
                                        </p:tav>
                                      </p:tavLst>
                                    </p:anim>
                                  </p:childTnLst>
                                </p:cTn>
                              </p:par>
                            </p:childTnLst>
                          </p:cTn>
                        </p:par>
                        <p:par>
                          <p:cTn id="36" fill="hold">
                            <p:stCondLst>
                              <p:cond delay="1000"/>
                            </p:stCondLst>
                            <p:childTnLst>
                              <p:par>
                                <p:cTn id="37" presetID="2" presetClass="entr" presetSubtype="4"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par>
                          <p:cTn id="47" fill="hold">
                            <p:stCondLst>
                              <p:cond delay="500"/>
                            </p:stCondLst>
                            <p:childTnLst>
                              <p:par>
                                <p:cTn id="48" presetID="2" presetClass="entr" presetSubtype="4" fill="hold"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ppt_x"/>
                                          </p:val>
                                        </p:tav>
                                        <p:tav tm="100000">
                                          <p:val>
                                            <p:strVal val="#ppt_x"/>
                                          </p:val>
                                        </p:tav>
                                      </p:tavLst>
                                    </p:anim>
                                    <p:anim calcmode="lin" valueType="num">
                                      <p:cBhvr additive="base">
                                        <p:cTn id="51" dur="500" fill="hold"/>
                                        <p:tgtEl>
                                          <p:spTgt spid="23"/>
                                        </p:tgtEl>
                                        <p:attrNameLst>
                                          <p:attrName>ppt_y</p:attrName>
                                        </p:attrNameLst>
                                      </p:cBhvr>
                                      <p:tavLst>
                                        <p:tav tm="0">
                                          <p:val>
                                            <p:strVal val="1+#ppt_h/2"/>
                                          </p:val>
                                        </p:tav>
                                        <p:tav tm="100000">
                                          <p:val>
                                            <p:strVal val="#ppt_y"/>
                                          </p:val>
                                        </p:tav>
                                      </p:tavLst>
                                    </p:anim>
                                  </p:childTnLst>
                                </p:cTn>
                              </p:par>
                            </p:childTnLst>
                          </p:cTn>
                        </p:par>
                        <p:par>
                          <p:cTn id="52" fill="hold">
                            <p:stCondLst>
                              <p:cond delay="1000"/>
                            </p:stCondLst>
                            <p:childTnLst>
                              <p:par>
                                <p:cTn id="53" presetID="2" presetClass="entr" presetSubtype="4"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par>
                          <p:cTn id="63" fill="hold">
                            <p:stCondLst>
                              <p:cond delay="500"/>
                            </p:stCondLst>
                            <p:childTnLst>
                              <p:par>
                                <p:cTn id="64" presetID="2" presetClass="entr" presetSubtype="4" fill="hold" nodeType="afterEffect">
                                  <p:stCondLst>
                                    <p:cond delay="0"/>
                                  </p:stCondLst>
                                  <p:childTnLst>
                                    <p:set>
                                      <p:cBhvr>
                                        <p:cTn id="65" dur="1" fill="hold">
                                          <p:stCondLst>
                                            <p:cond delay="0"/>
                                          </p:stCondLst>
                                        </p:cTn>
                                        <p:tgtEl>
                                          <p:spTgt spid="26"/>
                                        </p:tgtEl>
                                        <p:attrNameLst>
                                          <p:attrName>style.visibility</p:attrName>
                                        </p:attrNameLst>
                                      </p:cBhvr>
                                      <p:to>
                                        <p:strVal val="visible"/>
                                      </p:to>
                                    </p:set>
                                    <p:anim calcmode="lin" valueType="num">
                                      <p:cBhvr additive="base">
                                        <p:cTn id="66" dur="500" fill="hold"/>
                                        <p:tgtEl>
                                          <p:spTgt spid="26"/>
                                        </p:tgtEl>
                                        <p:attrNameLst>
                                          <p:attrName>ppt_x</p:attrName>
                                        </p:attrNameLst>
                                      </p:cBhvr>
                                      <p:tavLst>
                                        <p:tav tm="0">
                                          <p:val>
                                            <p:strVal val="#ppt_x"/>
                                          </p:val>
                                        </p:tav>
                                        <p:tav tm="100000">
                                          <p:val>
                                            <p:strVal val="#ppt_x"/>
                                          </p:val>
                                        </p:tav>
                                      </p:tavLst>
                                    </p:anim>
                                    <p:anim calcmode="lin" valueType="num">
                                      <p:cBhvr additive="base">
                                        <p:cTn id="67" dur="500" fill="hold"/>
                                        <p:tgtEl>
                                          <p:spTgt spid="26"/>
                                        </p:tgtEl>
                                        <p:attrNameLst>
                                          <p:attrName>ppt_y</p:attrName>
                                        </p:attrNameLst>
                                      </p:cBhvr>
                                      <p:tavLst>
                                        <p:tav tm="0">
                                          <p:val>
                                            <p:strVal val="1+#ppt_h/2"/>
                                          </p:val>
                                        </p:tav>
                                        <p:tav tm="100000">
                                          <p:val>
                                            <p:strVal val="#ppt_y"/>
                                          </p:val>
                                        </p:tav>
                                      </p:tavLst>
                                    </p:anim>
                                  </p:childTnLst>
                                </p:cTn>
                              </p:par>
                            </p:childTnLst>
                          </p:cTn>
                        </p:par>
                        <p:par>
                          <p:cTn id="68" fill="hold">
                            <p:stCondLst>
                              <p:cond delay="1000"/>
                            </p:stCondLst>
                            <p:childTnLst>
                              <p:par>
                                <p:cTn id="69" presetID="2" presetClass="entr" presetSubtype="4"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additive="base">
                                        <p:cTn id="71" dur="500" fill="hold"/>
                                        <p:tgtEl>
                                          <p:spTgt spid="13"/>
                                        </p:tgtEl>
                                        <p:attrNameLst>
                                          <p:attrName>ppt_x</p:attrName>
                                        </p:attrNameLst>
                                      </p:cBhvr>
                                      <p:tavLst>
                                        <p:tav tm="0">
                                          <p:val>
                                            <p:strVal val="#ppt_x"/>
                                          </p:val>
                                        </p:tav>
                                        <p:tav tm="100000">
                                          <p:val>
                                            <p:strVal val="#ppt_x"/>
                                          </p:val>
                                        </p:tav>
                                      </p:tavLst>
                                    </p:anim>
                                    <p:anim calcmode="lin" valueType="num">
                                      <p:cBhvr additive="base">
                                        <p:cTn id="7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 calcmode="lin" valueType="num">
                                      <p:cBhvr additive="base">
                                        <p:cTn id="77" dur="500" fill="hold"/>
                                        <p:tgtEl>
                                          <p:spTgt spid="8"/>
                                        </p:tgtEl>
                                        <p:attrNameLst>
                                          <p:attrName>ppt_x</p:attrName>
                                        </p:attrNameLst>
                                      </p:cBhvr>
                                      <p:tavLst>
                                        <p:tav tm="0">
                                          <p:val>
                                            <p:strVal val="#ppt_x"/>
                                          </p:val>
                                        </p:tav>
                                        <p:tav tm="100000">
                                          <p:val>
                                            <p:strVal val="#ppt_x"/>
                                          </p:val>
                                        </p:tav>
                                      </p:tavLst>
                                    </p:anim>
                                    <p:anim calcmode="lin" valueType="num">
                                      <p:cBhvr additive="base">
                                        <p:cTn id="78" dur="500" fill="hold"/>
                                        <p:tgtEl>
                                          <p:spTgt spid="8"/>
                                        </p:tgtEl>
                                        <p:attrNameLst>
                                          <p:attrName>ppt_y</p:attrName>
                                        </p:attrNameLst>
                                      </p:cBhvr>
                                      <p:tavLst>
                                        <p:tav tm="0">
                                          <p:val>
                                            <p:strVal val="1+#ppt_h/2"/>
                                          </p:val>
                                        </p:tav>
                                        <p:tav tm="100000">
                                          <p:val>
                                            <p:strVal val="#ppt_y"/>
                                          </p:val>
                                        </p:tav>
                                      </p:tavLst>
                                    </p:anim>
                                  </p:childTnLst>
                                </p:cTn>
                              </p:par>
                            </p:childTnLst>
                          </p:cTn>
                        </p:par>
                        <p:par>
                          <p:cTn id="79" fill="hold">
                            <p:stCondLst>
                              <p:cond delay="500"/>
                            </p:stCondLst>
                            <p:childTnLst>
                              <p:par>
                                <p:cTn id="80" presetID="2" presetClass="entr" presetSubtype="4" fill="hold" nodeType="after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500" fill="hold"/>
                                        <p:tgtEl>
                                          <p:spTgt spid="28"/>
                                        </p:tgtEl>
                                        <p:attrNameLst>
                                          <p:attrName>ppt_x</p:attrName>
                                        </p:attrNameLst>
                                      </p:cBhvr>
                                      <p:tavLst>
                                        <p:tav tm="0">
                                          <p:val>
                                            <p:strVal val="#ppt_x"/>
                                          </p:val>
                                        </p:tav>
                                        <p:tav tm="100000">
                                          <p:val>
                                            <p:strVal val="#ppt_x"/>
                                          </p:val>
                                        </p:tav>
                                      </p:tavLst>
                                    </p:anim>
                                    <p:anim calcmode="lin" valueType="num">
                                      <p:cBhvr additive="base">
                                        <p:cTn id="83" dur="500" fill="hold"/>
                                        <p:tgtEl>
                                          <p:spTgt spid="28"/>
                                        </p:tgtEl>
                                        <p:attrNameLst>
                                          <p:attrName>ppt_y</p:attrName>
                                        </p:attrNameLst>
                                      </p:cBhvr>
                                      <p:tavLst>
                                        <p:tav tm="0">
                                          <p:val>
                                            <p:strVal val="1+#ppt_h/2"/>
                                          </p:val>
                                        </p:tav>
                                        <p:tav tm="100000">
                                          <p:val>
                                            <p:strVal val="#ppt_y"/>
                                          </p:val>
                                        </p:tav>
                                      </p:tavLst>
                                    </p:anim>
                                  </p:childTnLst>
                                </p:cTn>
                              </p:par>
                            </p:childTnLst>
                          </p:cTn>
                        </p:par>
                        <p:par>
                          <p:cTn id="84" fill="hold">
                            <p:stCondLst>
                              <p:cond delay="1000"/>
                            </p:stCondLst>
                            <p:childTnLst>
                              <p:par>
                                <p:cTn id="85" presetID="2" presetClass="entr" presetSubtype="4"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cBhvr additive="base">
                                        <p:cTn id="87" dur="500" fill="hold"/>
                                        <p:tgtEl>
                                          <p:spTgt spid="14"/>
                                        </p:tgtEl>
                                        <p:attrNameLst>
                                          <p:attrName>ppt_x</p:attrName>
                                        </p:attrNameLst>
                                      </p:cBhvr>
                                      <p:tavLst>
                                        <p:tav tm="0">
                                          <p:val>
                                            <p:strVal val="#ppt_x"/>
                                          </p:val>
                                        </p:tav>
                                        <p:tav tm="100000">
                                          <p:val>
                                            <p:strVal val="#ppt_x"/>
                                          </p:val>
                                        </p:tav>
                                      </p:tavLst>
                                    </p:anim>
                                    <p:anim calcmode="lin" valueType="num">
                                      <p:cBhvr additive="base">
                                        <p:cTn id="8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307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7992888" cy="2130512"/>
          </a:xfrm>
        </p:spPr>
        <p:txBody>
          <a:bodyPr/>
          <a:lstStyle/>
          <a:p>
            <a:pPr lvl="0"/>
            <a:r>
              <a:rPr lang="el-GR" sz="4400" dirty="0" smtClean="0"/>
              <a:t>Σε ποιες κατηγορίες-τύπους διακρίνονται οι ήλοι με κριτήριο τη διάμετρο του κορμού </a:t>
            </a:r>
            <a:r>
              <a:rPr lang="el-GR" sz="4400" dirty="0" smtClean="0"/>
              <a:t>τους</a:t>
            </a:r>
            <a:endParaRPr lang="el-GR" sz="4400" dirty="0"/>
          </a:p>
        </p:txBody>
      </p:sp>
      <p:sp>
        <p:nvSpPr>
          <p:cNvPr id="3" name="2 - Θέση κειμένου"/>
          <p:cNvSpPr>
            <a:spLocks noGrp="1"/>
          </p:cNvSpPr>
          <p:nvPr>
            <p:ph type="body" idx="1"/>
          </p:nvPr>
        </p:nvSpPr>
        <p:spPr>
          <a:xfrm>
            <a:off x="530352" y="2704664"/>
            <a:ext cx="8074096" cy="3388632"/>
          </a:xfrm>
        </p:spPr>
        <p:txBody>
          <a:bodyPr/>
          <a:lstStyle/>
          <a:p>
            <a:r>
              <a:rPr lang="el-GR" sz="3200" dirty="0" smtClean="0"/>
              <a:t>Ανάλογα με τη διάμετρο του κορμού τους οι ήλοι </a:t>
            </a:r>
            <a:r>
              <a:rPr lang="el-GR" sz="3200" dirty="0" smtClean="0">
                <a:latin typeface="Times New Roman" pitchFamily="18" charset="0"/>
                <a:cs typeface="Times New Roman" pitchFamily="18" charset="0"/>
              </a:rPr>
              <a:t>διακρίνονται</a:t>
            </a:r>
            <a:r>
              <a:rPr lang="el-GR" sz="3200" dirty="0" smtClean="0"/>
              <a:t> σε </a:t>
            </a:r>
          </a:p>
          <a:p>
            <a:pPr lvl="0">
              <a:buFont typeface="Wingdings" pitchFamily="2" charset="2"/>
              <a:buChar char="Ø"/>
            </a:pPr>
            <a:r>
              <a:rPr lang="el-GR" sz="3200" dirty="0" smtClean="0"/>
              <a:t>Ήλους με διάμετρο μικρότερη από 10</a:t>
            </a:r>
            <a:r>
              <a:rPr lang="en-US" sz="3200" dirty="0" smtClean="0"/>
              <a:t>mm</a:t>
            </a:r>
            <a:r>
              <a:rPr lang="el-GR" sz="3200" dirty="0" smtClean="0"/>
              <a:t>.</a:t>
            </a:r>
          </a:p>
          <a:p>
            <a:pPr lvl="0">
              <a:buFont typeface="Wingdings" pitchFamily="2" charset="2"/>
              <a:buChar char="Ø"/>
            </a:pPr>
            <a:r>
              <a:rPr lang="el-GR" sz="3200" dirty="0" smtClean="0"/>
              <a:t>Ήλους με διάμετρο μεγαλύτερη από 10</a:t>
            </a:r>
            <a:r>
              <a:rPr lang="en-US" sz="3200" dirty="0" smtClean="0"/>
              <a:t>mm</a:t>
            </a:r>
            <a:r>
              <a:rPr lang="el-GR" sz="3200" dirty="0" smtClean="0"/>
              <a:t>. Οι ήλοι αυτοί ονομάζονται </a:t>
            </a:r>
            <a:r>
              <a:rPr lang="el-GR" sz="3200" dirty="0" err="1" smtClean="0"/>
              <a:t>λεβητόκαρφα</a:t>
            </a:r>
            <a:r>
              <a:rPr lang="el-GR" sz="3200" dirty="0" smtClean="0"/>
              <a:t>. </a:t>
            </a:r>
          </a:p>
          <a:p>
            <a:endParaRPr lang="el-GR" dirty="0"/>
          </a:p>
        </p:txBody>
      </p:sp>
      <p:sp>
        <p:nvSpPr>
          <p:cNvPr id="4" name="3 - Θέση υποσέλιδου"/>
          <p:cNvSpPr>
            <a:spLocks noGrp="1"/>
          </p:cNvSpPr>
          <p:nvPr>
            <p:ph type="ftr" sz="quarter" idx="11"/>
          </p:nvPr>
        </p:nvSpPr>
        <p:spPr/>
        <p:txBody>
          <a:bodyPr/>
          <a:lstStyle/>
          <a:p>
            <a:pPr algn="ctr"/>
            <a:r>
              <a:rPr lang="el-GR" dirty="0" smtClean="0"/>
              <a:t>ΓΟΥΜΕΝΟΥ ΕΥΘΑΛΙΑ</a:t>
            </a:r>
            <a:endParaRPr lang="el-GR" dirty="0"/>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332656"/>
            <a:ext cx="7851648" cy="779512"/>
          </a:xfrm>
        </p:spPr>
        <p:txBody>
          <a:bodyPr>
            <a:normAutofit/>
          </a:bodyPr>
          <a:lstStyle/>
          <a:p>
            <a:pPr lvl="0" algn="l"/>
            <a:r>
              <a:rPr lang="el-GR" sz="4400" dirty="0" smtClean="0"/>
              <a:t>Υλικά </a:t>
            </a:r>
            <a:r>
              <a:rPr lang="el-GR" sz="4400" dirty="0" smtClean="0">
                <a:latin typeface="Times New Roman" pitchFamily="18" charset="0"/>
                <a:cs typeface="Times New Roman" pitchFamily="18" charset="0"/>
              </a:rPr>
              <a:t>κατασκευής</a:t>
            </a:r>
            <a:r>
              <a:rPr lang="el-GR" sz="4400" dirty="0" smtClean="0"/>
              <a:t> </a:t>
            </a:r>
            <a:r>
              <a:rPr lang="el-GR" sz="4400" dirty="0" smtClean="0"/>
              <a:t>των </a:t>
            </a:r>
            <a:r>
              <a:rPr lang="el-GR" sz="4400" dirty="0" smtClean="0"/>
              <a:t>ήλων</a:t>
            </a:r>
            <a:endParaRPr lang="el-GR" dirty="0"/>
          </a:p>
        </p:txBody>
      </p:sp>
      <p:sp>
        <p:nvSpPr>
          <p:cNvPr id="3" name="2 - Υπότιτλος"/>
          <p:cNvSpPr>
            <a:spLocks noGrp="1"/>
          </p:cNvSpPr>
          <p:nvPr>
            <p:ph type="subTitle" idx="1"/>
          </p:nvPr>
        </p:nvSpPr>
        <p:spPr>
          <a:xfrm>
            <a:off x="533400" y="1628800"/>
            <a:ext cx="7854696" cy="3352336"/>
          </a:xfrm>
        </p:spPr>
        <p:txBody>
          <a:bodyPr>
            <a:normAutofit lnSpcReduction="10000"/>
          </a:bodyPr>
          <a:lstStyle/>
          <a:p>
            <a:pPr algn="l"/>
            <a:r>
              <a:rPr lang="el-GR" sz="3600" dirty="0" smtClean="0">
                <a:latin typeface="Times New Roman" pitchFamily="18" charset="0"/>
                <a:cs typeface="Times New Roman" pitchFamily="18" charset="0"/>
              </a:rPr>
              <a:t>Οι </a:t>
            </a:r>
            <a:r>
              <a:rPr lang="el-GR" sz="3600" dirty="0" smtClean="0">
                <a:latin typeface="Times New Roman" pitchFamily="18" charset="0"/>
                <a:cs typeface="Times New Roman" pitchFamily="18" charset="0"/>
              </a:rPr>
              <a:t>ήλοι κατασκευάζονται από ανθρακούχο χάλυβα, χαλκό ή αλουμίνιο. Κατασκευάζονται από χάλυβα </a:t>
            </a:r>
            <a:r>
              <a:rPr lang="en-US" sz="3600" dirty="0" err="1" smtClean="0">
                <a:latin typeface="Times New Roman" pitchFamily="18" charset="0"/>
                <a:cs typeface="Times New Roman" pitchFamily="18" charset="0"/>
              </a:rPr>
              <a:t>st</a:t>
            </a:r>
            <a:r>
              <a:rPr lang="el-GR" sz="3600" dirty="0" smtClean="0">
                <a:latin typeface="Times New Roman" pitchFamily="18" charset="0"/>
                <a:cs typeface="Times New Roman" pitchFamily="18" charset="0"/>
              </a:rPr>
              <a:t> 34 και </a:t>
            </a:r>
            <a:r>
              <a:rPr lang="en-US" sz="3600" dirty="0" err="1" smtClean="0">
                <a:latin typeface="Times New Roman" pitchFamily="18" charset="0"/>
                <a:cs typeface="Times New Roman" pitchFamily="18" charset="0"/>
              </a:rPr>
              <a:t>st</a:t>
            </a:r>
            <a:r>
              <a:rPr lang="el-GR" sz="3600" dirty="0" smtClean="0">
                <a:latin typeface="Times New Roman" pitchFamily="18" charset="0"/>
                <a:cs typeface="Times New Roman" pitchFamily="18" charset="0"/>
              </a:rPr>
              <a:t>38 με αντοχή </a:t>
            </a:r>
            <a:r>
              <a:rPr lang="el-GR" sz="3600" dirty="0" smtClean="0">
                <a:latin typeface="Times New Roman" pitchFamily="18" charset="0"/>
                <a:cs typeface="Times New Roman" pitchFamily="18" charset="0"/>
              </a:rPr>
              <a:t>34 έως </a:t>
            </a:r>
            <a:r>
              <a:rPr lang="el-GR" sz="3600" dirty="0" smtClean="0">
                <a:latin typeface="Times New Roman" pitchFamily="18" charset="0"/>
                <a:cs typeface="Times New Roman" pitchFamily="18" charset="0"/>
              </a:rPr>
              <a:t>41 </a:t>
            </a:r>
            <a:r>
              <a:rPr lang="en-US" sz="3600" dirty="0" err="1" smtClean="0">
                <a:latin typeface="Times New Roman" pitchFamily="18" charset="0"/>
                <a:cs typeface="Times New Roman" pitchFamily="18" charset="0"/>
              </a:rPr>
              <a:t>Kp</a:t>
            </a:r>
            <a:r>
              <a:rPr lang="el-GR"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mm</a:t>
            </a:r>
            <a:r>
              <a:rPr lang="el-GR" sz="3600" baseline="30000" dirty="0" smtClean="0">
                <a:latin typeface="Times New Roman" pitchFamily="18" charset="0"/>
                <a:cs typeface="Times New Roman" pitchFamily="18" charset="0"/>
              </a:rPr>
              <a:t>2</a:t>
            </a:r>
            <a:r>
              <a:rPr lang="el-GR" sz="3600" dirty="0" smtClean="0">
                <a:latin typeface="Times New Roman" pitchFamily="18" charset="0"/>
                <a:cs typeface="Times New Roman" pitchFamily="18" charset="0"/>
              </a:rPr>
              <a:t> και σε εξαιρετικές περιπτώσεις </a:t>
            </a:r>
            <a:r>
              <a:rPr lang="en-US" sz="3600" dirty="0" err="1" smtClean="0">
                <a:latin typeface="Times New Roman" pitchFamily="18" charset="0"/>
                <a:cs typeface="Times New Roman" pitchFamily="18" charset="0"/>
              </a:rPr>
              <a:t>st</a:t>
            </a:r>
            <a:r>
              <a:rPr lang="el-GR" sz="3600" dirty="0" smtClean="0">
                <a:latin typeface="Times New Roman" pitchFamily="18" charset="0"/>
                <a:cs typeface="Times New Roman" pitchFamily="18" charset="0"/>
              </a:rPr>
              <a:t> 44 με αντοχή μεγαλύτερη από 44 </a:t>
            </a:r>
            <a:r>
              <a:rPr lang="en-US" sz="3600" dirty="0" err="1" smtClean="0">
                <a:latin typeface="Times New Roman" pitchFamily="18" charset="0"/>
                <a:cs typeface="Times New Roman" pitchFamily="18" charset="0"/>
              </a:rPr>
              <a:t>Kp</a:t>
            </a:r>
            <a:r>
              <a:rPr lang="el-GR"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mm</a:t>
            </a:r>
            <a:r>
              <a:rPr lang="el-GR" sz="3600" baseline="30000" dirty="0" smtClean="0">
                <a:latin typeface="Times New Roman" pitchFamily="18" charset="0"/>
                <a:cs typeface="Times New Roman" pitchFamily="18" charset="0"/>
              </a:rPr>
              <a:t>2 </a:t>
            </a:r>
            <a:r>
              <a:rPr lang="el-GR" sz="3600" dirty="0" smtClean="0">
                <a:latin typeface="Times New Roman" pitchFamily="18" charset="0"/>
                <a:cs typeface="Times New Roman" pitchFamily="18" charset="0"/>
              </a:rPr>
              <a:t>. </a:t>
            </a:r>
          </a:p>
          <a:p>
            <a:pPr algn="l"/>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772400" cy="1410432"/>
          </a:xfrm>
        </p:spPr>
        <p:txBody>
          <a:bodyPr/>
          <a:lstStyle/>
          <a:p>
            <a:r>
              <a:rPr lang="el-GR" sz="4400" dirty="0" smtClean="0"/>
              <a:t>Από τι </a:t>
            </a:r>
            <a:r>
              <a:rPr lang="el-GR" sz="4400" dirty="0" smtClean="0">
                <a:latin typeface="Times New Roman" pitchFamily="18" charset="0"/>
                <a:cs typeface="Times New Roman" pitchFamily="18" charset="0"/>
              </a:rPr>
              <a:t>εξαρτάται</a:t>
            </a:r>
            <a:r>
              <a:rPr lang="el-GR" sz="4400" dirty="0" smtClean="0"/>
              <a:t> η επιλογή </a:t>
            </a:r>
            <a:r>
              <a:rPr lang="el-GR" sz="4400" dirty="0" smtClean="0"/>
              <a:t>των υλικών των ήλων</a:t>
            </a:r>
            <a:endParaRPr lang="el-GR" sz="4400" dirty="0"/>
          </a:p>
        </p:txBody>
      </p:sp>
      <p:sp>
        <p:nvSpPr>
          <p:cNvPr id="3" name="2 - Θέση κειμένου"/>
          <p:cNvSpPr>
            <a:spLocks noGrp="1"/>
          </p:cNvSpPr>
          <p:nvPr>
            <p:ph type="body" idx="1"/>
          </p:nvPr>
        </p:nvSpPr>
        <p:spPr>
          <a:xfrm>
            <a:off x="395536" y="2348880"/>
            <a:ext cx="7772400" cy="2513568"/>
          </a:xfrm>
        </p:spPr>
        <p:txBody>
          <a:bodyPr>
            <a:noAutofit/>
          </a:bodyPr>
          <a:lstStyle/>
          <a:p>
            <a:r>
              <a:rPr lang="el-GR" sz="2800" dirty="0" smtClean="0">
                <a:latin typeface="Times New Roman" pitchFamily="18" charset="0"/>
                <a:cs typeface="Times New Roman" pitchFamily="18" charset="0"/>
              </a:rPr>
              <a:t>Η επιλογή του υλικού των ήλων εξαρτάται από </a:t>
            </a:r>
            <a:endParaRPr lang="el-GR" sz="2800" dirty="0" smtClean="0">
              <a:latin typeface="Times New Roman" pitchFamily="18" charset="0"/>
              <a:cs typeface="Times New Roman" pitchFamily="18" charset="0"/>
            </a:endParaRPr>
          </a:p>
          <a:p>
            <a:pPr>
              <a:buFont typeface="Wingdings" pitchFamily="2" charset="2"/>
              <a:buChar char="Ø"/>
            </a:pPr>
            <a:r>
              <a:rPr lang="el-GR" sz="2800" dirty="0" smtClean="0">
                <a:latin typeface="Times New Roman" pitchFamily="18" charset="0"/>
                <a:cs typeface="Times New Roman" pitchFamily="18" charset="0"/>
              </a:rPr>
              <a:t>το </a:t>
            </a:r>
            <a:r>
              <a:rPr lang="el-GR" sz="2800" dirty="0" smtClean="0">
                <a:latin typeface="Times New Roman" pitchFamily="18" charset="0"/>
                <a:cs typeface="Times New Roman" pitchFamily="18" charset="0"/>
              </a:rPr>
              <a:t>σκοπό της σύνδεσης και </a:t>
            </a:r>
            <a:endParaRPr lang="el-GR" sz="2800" dirty="0" smtClean="0">
              <a:latin typeface="Times New Roman" pitchFamily="18" charset="0"/>
              <a:cs typeface="Times New Roman" pitchFamily="18" charset="0"/>
            </a:endParaRPr>
          </a:p>
          <a:p>
            <a:pPr>
              <a:buFont typeface="Wingdings" pitchFamily="2" charset="2"/>
              <a:buChar char="Ø"/>
            </a:pPr>
            <a:r>
              <a:rPr lang="el-GR" sz="2800" dirty="0" smtClean="0">
                <a:latin typeface="Times New Roman" pitchFamily="18" charset="0"/>
                <a:cs typeface="Times New Roman" pitchFamily="18" charset="0"/>
              </a:rPr>
              <a:t>από </a:t>
            </a:r>
            <a:r>
              <a:rPr lang="el-GR" sz="2800" dirty="0" smtClean="0">
                <a:latin typeface="Times New Roman" pitchFamily="18" charset="0"/>
                <a:cs typeface="Times New Roman" pitchFamily="18" charset="0"/>
              </a:rPr>
              <a:t>το υλικό των συνδεόμενων κομματιών. </a:t>
            </a:r>
            <a:endParaRPr lang="el-GR" sz="2800" dirty="0" smtClean="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pPr algn="ctr"/>
            <a:r>
              <a:rPr lang="el-GR" dirty="0" smtClean="0"/>
              <a:t>ΓΟΥΜΕΝΟΥ ΕΥΘΑΛΙΑ</a:t>
            </a:r>
            <a:endParaRPr lang="el-GR" dirty="0"/>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14</a:t>
            </a:fld>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0"/>
            <a:ext cx="8218112" cy="2679192"/>
          </a:xfrm>
        </p:spPr>
        <p:txBody>
          <a:bodyPr/>
          <a:lstStyle/>
          <a:p>
            <a:pPr lvl="0"/>
            <a:r>
              <a:rPr lang="el-GR" sz="4000" dirty="0" smtClean="0">
                <a:latin typeface="Times New Roman" pitchFamily="18" charset="0"/>
                <a:cs typeface="Times New Roman" pitchFamily="18" charset="0"/>
              </a:rPr>
              <a:t>Ποια απαίτηση πρέπει να ικανοποιείται για το υλικό των συνδεόμενων ελασμάτων και των ήλων και γιατί</a:t>
            </a:r>
            <a:r>
              <a:rPr lang="el-GR" sz="4000" dirty="0" smtClean="0">
                <a:latin typeface="Times New Roman" pitchFamily="18" charset="0"/>
                <a:cs typeface="Times New Roman" pitchFamily="18" charset="0"/>
              </a:rPr>
              <a:t>;</a:t>
            </a:r>
            <a:endParaRPr lang="el-GR" sz="40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30352" y="2704664"/>
            <a:ext cx="7772400" cy="3172608"/>
          </a:xfrm>
        </p:spPr>
        <p:txBody>
          <a:bodyPr>
            <a:normAutofit/>
          </a:bodyPr>
          <a:lstStyle/>
          <a:p>
            <a:r>
              <a:rPr lang="el-GR" sz="3200" dirty="0" smtClean="0">
                <a:latin typeface="Times New Roman" pitchFamily="18" charset="0"/>
                <a:cs typeface="Times New Roman" pitchFamily="18" charset="0"/>
              </a:rPr>
              <a:t>Το  </a:t>
            </a:r>
            <a:r>
              <a:rPr lang="el-GR" sz="3200" dirty="0" smtClean="0">
                <a:latin typeface="Times New Roman" pitchFamily="18" charset="0"/>
                <a:cs typeface="Times New Roman" pitchFamily="18" charset="0"/>
              </a:rPr>
              <a:t>υλικό των συνδεόμενων κομματιών και των ήλων πρέπει να είναι απαραίτητα το ίδιο. Γιατί υπάρχει κίνδυνος να δημιουργηθεί σκουριά και φθορά των μετάλλων από την εμφάνιση διμεταλλικών τάσεων στα σημεία επαφής ήλου και ελασμάτων.</a:t>
            </a:r>
          </a:p>
          <a:p>
            <a:endParaRPr lang="el-GR" sz="3200"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15</a:t>
            </a:fld>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772400" cy="1914488"/>
          </a:xfrm>
        </p:spPr>
        <p:txBody>
          <a:bodyPr/>
          <a:lstStyle/>
          <a:p>
            <a:pPr lvl="0"/>
            <a:r>
              <a:rPr lang="el-GR" sz="4000" dirty="0" smtClean="0">
                <a:latin typeface="Times New Roman" pitchFamily="18" charset="0"/>
                <a:cs typeface="Times New Roman" pitchFamily="18" charset="0"/>
              </a:rPr>
              <a:t>Ποιες είναι οι βασικές διαστάσεις των ήλων; Ποια είναι η ιδιαιτερότητα με τους βυθισμένους</a:t>
            </a:r>
            <a:r>
              <a:rPr lang="el-GR" sz="4000" dirty="0" smtClean="0">
                <a:latin typeface="Times New Roman" pitchFamily="18" charset="0"/>
                <a:cs typeface="Times New Roman" pitchFamily="18" charset="0"/>
              </a:rPr>
              <a:t>;</a:t>
            </a:r>
            <a:endParaRPr lang="el-GR" sz="40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30352" y="2276872"/>
            <a:ext cx="7772400" cy="3456384"/>
          </a:xfrm>
        </p:spPr>
        <p:txBody>
          <a:bodyPr>
            <a:normAutofit/>
          </a:bodyPr>
          <a:lstStyle/>
          <a:p>
            <a:r>
              <a:rPr lang="el-GR" sz="2800" dirty="0" smtClean="0">
                <a:latin typeface="Times New Roman" pitchFamily="18" charset="0"/>
                <a:cs typeface="Times New Roman" pitchFamily="18" charset="0"/>
              </a:rPr>
              <a:t>Οι </a:t>
            </a:r>
            <a:r>
              <a:rPr lang="el-GR" sz="2800" dirty="0" smtClean="0">
                <a:latin typeface="Times New Roman" pitchFamily="18" charset="0"/>
                <a:cs typeface="Times New Roman" pitchFamily="18" charset="0"/>
              </a:rPr>
              <a:t>βασικές διαστάσεις των ήλων είναι:</a:t>
            </a:r>
          </a:p>
          <a:p>
            <a:pPr lvl="0">
              <a:buFont typeface="Wingdings" pitchFamily="2" charset="2"/>
              <a:buChar char="Ø"/>
            </a:pPr>
            <a:r>
              <a:rPr lang="el-GR" sz="2800" dirty="0" smtClean="0">
                <a:latin typeface="Times New Roman" pitchFamily="18" charset="0"/>
                <a:cs typeface="Times New Roman" pitchFamily="18" charset="0"/>
              </a:rPr>
              <a:t>Η διάμετρος του κορμού </a:t>
            </a:r>
            <a:r>
              <a:rPr lang="en-US" sz="2800" dirty="0" smtClean="0">
                <a:latin typeface="Times New Roman" pitchFamily="18" charset="0"/>
                <a:cs typeface="Times New Roman" pitchFamily="18" charset="0"/>
              </a:rPr>
              <a:t>d</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mm</a:t>
            </a:r>
            <a:r>
              <a:rPr lang="el-GR" sz="2800" dirty="0" smtClean="0">
                <a:latin typeface="Times New Roman" pitchFamily="18" charset="0"/>
                <a:cs typeface="Times New Roman" pitchFamily="18" charset="0"/>
              </a:rPr>
              <a:t>)</a:t>
            </a:r>
          </a:p>
          <a:p>
            <a:pPr lvl="0">
              <a:buFont typeface="Wingdings" pitchFamily="2" charset="2"/>
              <a:buChar char="Ø"/>
            </a:pPr>
            <a:r>
              <a:rPr lang="el-GR" sz="2800" dirty="0" smtClean="0">
                <a:latin typeface="Times New Roman" pitchFamily="18" charset="0"/>
                <a:cs typeface="Times New Roman" pitchFamily="18" charset="0"/>
              </a:rPr>
              <a:t>Το μήκος του ήλου </a:t>
            </a:r>
            <a:r>
              <a:rPr lang="en-US" sz="2800" dirty="0" smtClean="0">
                <a:latin typeface="Times New Roman" pitchFamily="18" charset="0"/>
                <a:cs typeface="Times New Roman" pitchFamily="18" charset="0"/>
              </a:rPr>
              <a:t>l</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mm</a:t>
            </a:r>
            <a:r>
              <a:rPr lang="el-GR" sz="2800" dirty="0" smtClean="0">
                <a:latin typeface="Times New Roman" pitchFamily="18" charset="0"/>
                <a:cs typeface="Times New Roman" pitchFamily="18" charset="0"/>
              </a:rPr>
              <a:t>)</a:t>
            </a:r>
          </a:p>
          <a:p>
            <a:r>
              <a:rPr lang="el-GR" sz="2800" dirty="0" smtClean="0">
                <a:latin typeface="Times New Roman" pitchFamily="18" charset="0"/>
                <a:cs typeface="Times New Roman" pitchFamily="18" charset="0"/>
              </a:rPr>
              <a:t>Σε περίπτωση βυθισμένης κεφαλής, ως μήκος </a:t>
            </a:r>
            <a:r>
              <a:rPr lang="en-US" sz="2800" dirty="0" smtClean="0">
                <a:latin typeface="Times New Roman" pitchFamily="18" charset="0"/>
                <a:cs typeface="Times New Roman" pitchFamily="18" charset="0"/>
              </a:rPr>
              <a:t>l</a:t>
            </a:r>
            <a:r>
              <a:rPr lang="el-GR" sz="2800" dirty="0" smtClean="0">
                <a:latin typeface="Times New Roman" pitchFamily="18" charset="0"/>
                <a:cs typeface="Times New Roman" pitchFamily="18" charset="0"/>
              </a:rPr>
              <a:t> του ήλου παίρνουμε το μήκος του κορμού συν το ύψος της κεφαλής Κ. Στην περίπτωση αυτή πρέπει να γνωρίζουμε και την γωνία της κωνικής κεφαλής α (</a:t>
            </a:r>
            <a:r>
              <a:rPr lang="el-GR" sz="2800" baseline="30000" dirty="0" smtClean="0">
                <a:latin typeface="Times New Roman" pitchFamily="18" charset="0"/>
                <a:cs typeface="Times New Roman" pitchFamily="18" charset="0"/>
              </a:rPr>
              <a:t>ο</a:t>
            </a:r>
            <a:r>
              <a:rPr lang="el-GR" sz="2800" dirty="0" smtClean="0">
                <a:latin typeface="Times New Roman" pitchFamily="18" charset="0"/>
                <a:cs typeface="Times New Roman" pitchFamily="18" charset="0"/>
              </a:rPr>
              <a:t>).</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7772400" cy="1842480"/>
          </a:xfrm>
        </p:spPr>
        <p:txBody>
          <a:bodyPr/>
          <a:lstStyle/>
          <a:p>
            <a:pPr lvl="0"/>
            <a:r>
              <a:rPr lang="el-GR" sz="4400" dirty="0" smtClean="0">
                <a:latin typeface="Times New Roman" pitchFamily="18" charset="0"/>
                <a:cs typeface="Times New Roman" pitchFamily="18" charset="0"/>
              </a:rPr>
              <a:t>Πώς αποκωδικοποιείται ήλος με τον παρακάτω χαρακτηρισμό: 20*80</a:t>
            </a:r>
            <a:r>
              <a:rPr lang="en-US" sz="4400" dirty="0" smtClean="0">
                <a:latin typeface="Times New Roman" pitchFamily="18" charset="0"/>
                <a:cs typeface="Times New Roman" pitchFamily="18" charset="0"/>
              </a:rPr>
              <a:t>DIN</a:t>
            </a:r>
            <a:r>
              <a:rPr lang="el-GR" sz="4400" dirty="0" smtClean="0">
                <a:latin typeface="Times New Roman" pitchFamily="18" charset="0"/>
                <a:cs typeface="Times New Roman" pitchFamily="18" charset="0"/>
              </a:rPr>
              <a:t>124</a:t>
            </a:r>
            <a:endParaRPr lang="el-GR" sz="4400" dirty="0">
              <a:latin typeface="Times New Roman" pitchFamily="18" charset="0"/>
              <a:cs typeface="Times New Roman" pitchFamily="18" charset="0"/>
            </a:endParaRPr>
          </a:p>
        </p:txBody>
      </p:sp>
      <p:sp>
        <p:nvSpPr>
          <p:cNvPr id="3" name="2 - Θέση κειμένου"/>
          <p:cNvSpPr>
            <a:spLocks noGrp="1"/>
          </p:cNvSpPr>
          <p:nvPr>
            <p:ph type="body" idx="1"/>
          </p:nvPr>
        </p:nvSpPr>
        <p:spPr/>
        <p:txBody>
          <a:bodyPr>
            <a:normAutofit fontScale="92500" lnSpcReduction="10000"/>
          </a:bodyPr>
          <a:lstStyle/>
          <a:p>
            <a:r>
              <a:rPr lang="el-GR" sz="3200" dirty="0" smtClean="0">
                <a:latin typeface="Times New Roman" pitchFamily="18" charset="0"/>
                <a:cs typeface="Times New Roman" pitchFamily="18" charset="0"/>
              </a:rPr>
              <a:t>Το </a:t>
            </a:r>
            <a:r>
              <a:rPr lang="el-GR" sz="3200" dirty="0" smtClean="0">
                <a:latin typeface="Times New Roman" pitchFamily="18" charset="0"/>
                <a:cs typeface="Times New Roman" pitchFamily="18" charset="0"/>
              </a:rPr>
              <a:t>20*80 </a:t>
            </a:r>
            <a:r>
              <a:rPr lang="en-US" sz="3200" dirty="0" smtClean="0">
                <a:latin typeface="Times New Roman" pitchFamily="18" charset="0"/>
                <a:cs typeface="Times New Roman" pitchFamily="18" charset="0"/>
              </a:rPr>
              <a:t>DIN</a:t>
            </a:r>
            <a:r>
              <a:rPr lang="el-GR" sz="3200" dirty="0" smtClean="0">
                <a:latin typeface="Times New Roman" pitchFamily="18" charset="0"/>
                <a:cs typeface="Times New Roman" pitchFamily="18" charset="0"/>
              </a:rPr>
              <a:t>124 σημαίνει: </a:t>
            </a:r>
            <a:endParaRPr lang="el-GR"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DIN</a:t>
            </a:r>
            <a:r>
              <a:rPr lang="el-GR" sz="3200" dirty="0" smtClean="0">
                <a:latin typeface="Times New Roman" pitchFamily="18" charset="0"/>
                <a:cs typeface="Times New Roman" pitchFamily="18" charset="0"/>
              </a:rPr>
              <a:t>124 </a:t>
            </a:r>
            <a:r>
              <a:rPr lang="el-GR" sz="3200" dirty="0" err="1" smtClean="0">
                <a:latin typeface="Times New Roman" pitchFamily="18" charset="0"/>
                <a:cs typeface="Times New Roman" pitchFamily="18" charset="0"/>
              </a:rPr>
              <a:t>ημιστρόγγυλος</a:t>
            </a:r>
            <a:r>
              <a:rPr lang="el-GR" sz="3200" dirty="0" smtClean="0">
                <a:latin typeface="Times New Roman" pitchFamily="18" charset="0"/>
                <a:cs typeface="Times New Roman" pitchFamily="18" charset="0"/>
              </a:rPr>
              <a:t> </a:t>
            </a:r>
            <a:r>
              <a:rPr lang="el-GR" sz="3200" dirty="0" smtClean="0">
                <a:latin typeface="Times New Roman" pitchFamily="18" charset="0"/>
                <a:cs typeface="Times New Roman" pitchFamily="18" charset="0"/>
              </a:rPr>
              <a:t>ήλος </a:t>
            </a:r>
            <a:endParaRPr lang="el-GR" sz="3200" dirty="0" smtClean="0">
              <a:latin typeface="Times New Roman" pitchFamily="18" charset="0"/>
              <a:cs typeface="Times New Roman" pitchFamily="18" charset="0"/>
            </a:endParaRPr>
          </a:p>
          <a:p>
            <a:r>
              <a:rPr lang="el-GR" sz="3200" dirty="0" smtClean="0">
                <a:latin typeface="Times New Roman" pitchFamily="18" charset="0"/>
                <a:cs typeface="Times New Roman" pitchFamily="18" charset="0"/>
              </a:rPr>
              <a:t>με </a:t>
            </a:r>
            <a:r>
              <a:rPr lang="el-GR" sz="3200" dirty="0" smtClean="0">
                <a:latin typeface="Times New Roman" pitchFamily="18" charset="0"/>
                <a:cs typeface="Times New Roman" pitchFamily="18" charset="0"/>
              </a:rPr>
              <a:t>διάμετρο 20</a:t>
            </a:r>
            <a:r>
              <a:rPr lang="en-US" sz="3200" dirty="0" smtClean="0">
                <a:latin typeface="Times New Roman" pitchFamily="18" charset="0"/>
                <a:cs typeface="Times New Roman" pitchFamily="18" charset="0"/>
              </a:rPr>
              <a:t>mm </a:t>
            </a:r>
            <a:r>
              <a:rPr lang="el-GR" sz="3200" dirty="0" smtClean="0">
                <a:latin typeface="Times New Roman" pitchFamily="18" charset="0"/>
                <a:cs typeface="Times New Roman" pitchFamily="18" charset="0"/>
              </a:rPr>
              <a:t>και μήκος 80</a:t>
            </a:r>
            <a:r>
              <a:rPr lang="en-US" sz="3200" dirty="0" smtClean="0">
                <a:latin typeface="Times New Roman" pitchFamily="18" charset="0"/>
                <a:cs typeface="Times New Roman" pitchFamily="18" charset="0"/>
              </a:rPr>
              <a:t>mm</a:t>
            </a:r>
            <a:r>
              <a:rPr lang="el-GR" sz="3200" dirty="0" smtClean="0">
                <a:latin typeface="Times New Roman" pitchFamily="18" charset="0"/>
                <a:cs typeface="Times New Roman" pitchFamily="18" charset="0"/>
              </a:rPr>
              <a:t>.</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17</a:t>
            </a:fld>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260648"/>
            <a:ext cx="7772400" cy="834368"/>
          </a:xfrm>
        </p:spPr>
        <p:txBody>
          <a:bodyPr/>
          <a:lstStyle/>
          <a:p>
            <a:pPr lvl="0"/>
            <a:r>
              <a:rPr lang="el-GR" dirty="0" smtClean="0">
                <a:latin typeface="Times New Roman" pitchFamily="18" charset="0"/>
                <a:cs typeface="Times New Roman" pitchFamily="18" charset="0"/>
              </a:rPr>
              <a:t>Τι είναι οι </a:t>
            </a:r>
            <a:r>
              <a:rPr lang="el-GR" dirty="0" err="1" smtClean="0">
                <a:latin typeface="Times New Roman" pitchFamily="18" charset="0"/>
                <a:cs typeface="Times New Roman" pitchFamily="18" charset="0"/>
              </a:rPr>
              <a:t>ηλώσεις</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30352" y="1268760"/>
            <a:ext cx="7772400" cy="2945616"/>
          </a:xfrm>
        </p:spPr>
        <p:txBody>
          <a:bodyPr/>
          <a:lstStyle/>
          <a:p>
            <a:r>
              <a:rPr lang="el-GR" sz="2800" dirty="0" smtClean="0">
                <a:latin typeface="Times New Roman" pitchFamily="18" charset="0"/>
                <a:cs typeface="Times New Roman" pitchFamily="18" charset="0"/>
              </a:rPr>
              <a:t>Οι </a:t>
            </a:r>
            <a:r>
              <a:rPr lang="el-GR" sz="2800" dirty="0" err="1" smtClean="0">
                <a:latin typeface="Times New Roman" pitchFamily="18" charset="0"/>
                <a:cs typeface="Times New Roman" pitchFamily="18" charset="0"/>
              </a:rPr>
              <a:t>ηλώσεις</a:t>
            </a:r>
            <a:r>
              <a:rPr lang="el-GR" sz="2800" dirty="0" smtClean="0">
                <a:latin typeface="Times New Roman" pitchFamily="18" charset="0"/>
                <a:cs typeface="Times New Roman" pitchFamily="18" charset="0"/>
              </a:rPr>
              <a:t> είναι μόνιμες συνδέσεις με ήλους. Εφαρμόζονται στις συνδέσεις ελασμάτων και ράβδων κανονικών διατομών για την κατασκευή δοχείων και </a:t>
            </a:r>
            <a:r>
              <a:rPr lang="el-GR" sz="2800" dirty="0" err="1" smtClean="0">
                <a:latin typeface="Times New Roman" pitchFamily="18" charset="0"/>
                <a:cs typeface="Times New Roman" pitchFamily="18" charset="0"/>
              </a:rPr>
              <a:t>σιδηροκατασκευών</a:t>
            </a:r>
            <a:r>
              <a:rPr lang="el-GR" sz="2800" dirty="0" smtClean="0">
                <a:latin typeface="Times New Roman" pitchFamily="18" charset="0"/>
                <a:cs typeface="Times New Roman" pitchFamily="18" charset="0"/>
              </a:rPr>
              <a:t>.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7772400" cy="1362456"/>
          </a:xfrm>
        </p:spPr>
        <p:txBody>
          <a:bodyPr/>
          <a:lstStyle/>
          <a:p>
            <a:pPr lvl="0"/>
            <a:r>
              <a:rPr lang="el-GR" sz="4400" dirty="0" smtClean="0">
                <a:latin typeface="Times New Roman" pitchFamily="18" charset="0"/>
                <a:cs typeface="Times New Roman" pitchFamily="18" charset="0"/>
              </a:rPr>
              <a:t>Γιατί προτιμούνται για μόνιμες συνδέσεις οι συγκολλήσεις</a:t>
            </a:r>
            <a:r>
              <a:rPr lang="el-GR" sz="4400" dirty="0" smtClean="0">
                <a:latin typeface="Times New Roman" pitchFamily="18" charset="0"/>
                <a:cs typeface="Times New Roman" pitchFamily="18" charset="0"/>
              </a:rPr>
              <a:t>;</a:t>
            </a:r>
            <a:endParaRPr lang="el-GR" sz="4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39552" y="2276872"/>
            <a:ext cx="7772400" cy="2297544"/>
          </a:xfrm>
        </p:spPr>
        <p:txBody>
          <a:bodyPr>
            <a:normAutofit/>
          </a:bodyPr>
          <a:lstStyle/>
          <a:p>
            <a:r>
              <a:rPr lang="el-GR" sz="3200" dirty="0" smtClean="0">
                <a:latin typeface="Times New Roman" pitchFamily="18" charset="0"/>
                <a:cs typeface="Times New Roman" pitchFamily="18" charset="0"/>
              </a:rPr>
              <a:t>Προτιμούνται για μόνιμες συνδέσεις οι συγκολλήσεις διότι οι </a:t>
            </a:r>
            <a:r>
              <a:rPr lang="el-GR" sz="3200" dirty="0" err="1" smtClean="0">
                <a:latin typeface="Times New Roman" pitchFamily="18" charset="0"/>
                <a:cs typeface="Times New Roman" pitchFamily="18" charset="0"/>
              </a:rPr>
              <a:t>ηλώσεις</a:t>
            </a:r>
            <a:r>
              <a:rPr lang="el-GR" sz="3200" dirty="0" smtClean="0">
                <a:latin typeface="Times New Roman" pitchFamily="18" charset="0"/>
                <a:cs typeface="Times New Roman" pitchFamily="18" charset="0"/>
              </a:rPr>
              <a:t> είναι κατασκευές βαριές, αρκετά δύσκολες στην εκτέλεση τους και χρονοβόρες.</a:t>
            </a:r>
          </a:p>
          <a:p>
            <a:endParaRPr lang="el-GR"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980728"/>
            <a:ext cx="8146104" cy="1362456"/>
          </a:xfrm>
        </p:spPr>
        <p:txBody>
          <a:bodyPr/>
          <a:lstStyle/>
          <a:p>
            <a:r>
              <a:rPr lang="el-GR" sz="4400" dirty="0" smtClean="0"/>
              <a:t>Τι είναι μια μηχανή, μηχανισμός, μεταλλική κατασκευή;</a:t>
            </a:r>
            <a:endParaRPr lang="el-GR" sz="4400" dirty="0"/>
          </a:p>
        </p:txBody>
      </p:sp>
      <p:sp>
        <p:nvSpPr>
          <p:cNvPr id="3" name="2 - Θέση κειμένου"/>
          <p:cNvSpPr>
            <a:spLocks noGrp="1"/>
          </p:cNvSpPr>
          <p:nvPr>
            <p:ph type="body" idx="1"/>
          </p:nvPr>
        </p:nvSpPr>
        <p:spPr>
          <a:xfrm>
            <a:off x="539552" y="2708920"/>
            <a:ext cx="7772400" cy="1941760"/>
          </a:xfrm>
        </p:spPr>
        <p:txBody>
          <a:bodyPr>
            <a:normAutofit/>
          </a:bodyPr>
          <a:lstStyle/>
          <a:p>
            <a:r>
              <a:rPr lang="el-GR" sz="2800" dirty="0" smtClean="0"/>
              <a:t>Μια μηχανή, μηχανισμός, μεταλλική κατασκευή είναι ένα σύνολο συναρμολογημένων στοιχείων. Απλά κομμάτια, δηλαδή, συνδεδεμένα μεταξύ τους  με διάφορους τρόπους.</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772400" cy="1986496"/>
          </a:xfrm>
        </p:spPr>
        <p:txBody>
          <a:bodyPr/>
          <a:lstStyle/>
          <a:p>
            <a:pPr lvl="0"/>
            <a:r>
              <a:rPr lang="el-GR" sz="4000" dirty="0" smtClean="0">
                <a:latin typeface="Times New Roman" pitchFamily="18" charset="0"/>
                <a:cs typeface="Times New Roman" pitchFamily="18" charset="0"/>
              </a:rPr>
              <a:t>Σε ποιες περιπτώσεις οι </a:t>
            </a:r>
            <a:r>
              <a:rPr lang="el-GR" sz="4000" dirty="0" err="1" smtClean="0">
                <a:latin typeface="Times New Roman" pitchFamily="18" charset="0"/>
                <a:cs typeface="Times New Roman" pitchFamily="18" charset="0"/>
              </a:rPr>
              <a:t>ηλώσεις</a:t>
            </a:r>
            <a:r>
              <a:rPr lang="el-GR" sz="4000" dirty="0" smtClean="0">
                <a:latin typeface="Times New Roman" pitchFamily="18" charset="0"/>
                <a:cs typeface="Times New Roman" pitchFamily="18" charset="0"/>
              </a:rPr>
              <a:t> ως μέσο μόνιμης σύνδεσης είναι αναντικατάστατες; </a:t>
            </a:r>
            <a:endParaRPr lang="el-GR" sz="40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323528" y="2204864"/>
            <a:ext cx="8424936" cy="4104456"/>
          </a:xfrm>
        </p:spPr>
        <p:txBody>
          <a:bodyPr>
            <a:noAutofit/>
          </a:bodyPr>
          <a:lstStyle/>
          <a:p>
            <a:r>
              <a:rPr lang="el-GR" sz="2800" dirty="0" smtClean="0">
                <a:latin typeface="Times New Roman" pitchFamily="18" charset="0"/>
                <a:cs typeface="Times New Roman" pitchFamily="18" charset="0"/>
              </a:rPr>
              <a:t>Οι </a:t>
            </a:r>
            <a:r>
              <a:rPr lang="el-GR" sz="2800" dirty="0" err="1" smtClean="0">
                <a:latin typeface="Times New Roman" pitchFamily="18" charset="0"/>
                <a:cs typeface="Times New Roman" pitchFamily="18" charset="0"/>
              </a:rPr>
              <a:t>ηλώσεις</a:t>
            </a:r>
            <a:r>
              <a:rPr lang="el-GR" sz="2800" dirty="0" smtClean="0">
                <a:latin typeface="Times New Roman" pitchFamily="18" charset="0"/>
                <a:cs typeface="Times New Roman" pitchFamily="18" charset="0"/>
              </a:rPr>
              <a:t> ως μέσο μόνιμης σύνδεσης είναι αναντικατάστατες όταν:</a:t>
            </a:r>
          </a:p>
          <a:p>
            <a:pPr lvl="0">
              <a:buFont typeface="Wingdings" pitchFamily="2" charset="2"/>
              <a:buChar char="Ø"/>
            </a:pPr>
            <a:r>
              <a:rPr lang="el-GR" sz="2800" dirty="0" smtClean="0">
                <a:latin typeface="Times New Roman" pitchFamily="18" charset="0"/>
                <a:cs typeface="Times New Roman" pitchFamily="18" charset="0"/>
              </a:rPr>
              <a:t>Τα συνδεόμενα κομμάτια δεν επιδέχονται συγκόλληση</a:t>
            </a:r>
            <a:r>
              <a:rPr lang="el-GR" sz="2800" dirty="0" smtClean="0">
                <a:latin typeface="Times New Roman" pitchFamily="18" charset="0"/>
                <a:cs typeface="Times New Roman" pitchFamily="18" charset="0"/>
              </a:rPr>
              <a:t>.</a:t>
            </a:r>
          </a:p>
          <a:p>
            <a:pPr lvl="0">
              <a:buFont typeface="Wingdings" pitchFamily="2" charset="2"/>
              <a:buChar char="Ø"/>
            </a:pPr>
            <a:r>
              <a:rPr lang="el-GR" sz="2800" dirty="0" smtClean="0">
                <a:latin typeface="Times New Roman" pitchFamily="18" charset="0"/>
                <a:cs typeface="Times New Roman" pitchFamily="18" charset="0"/>
              </a:rPr>
              <a:t>Η </a:t>
            </a:r>
            <a:r>
              <a:rPr lang="el-GR" sz="2800" dirty="0" smtClean="0">
                <a:latin typeface="Times New Roman" pitchFamily="18" charset="0"/>
                <a:cs typeface="Times New Roman" pitchFamily="18" charset="0"/>
              </a:rPr>
              <a:t>σύνδεση καταπονείται σε κρουστικά ή δυναμικά φορτία.</a:t>
            </a:r>
          </a:p>
          <a:p>
            <a:pPr lvl="0">
              <a:buFont typeface="Wingdings" pitchFamily="2" charset="2"/>
              <a:buChar char="Ø"/>
            </a:pPr>
            <a:r>
              <a:rPr lang="el-GR" sz="2800" dirty="0" smtClean="0">
                <a:latin typeface="Times New Roman" pitchFamily="18" charset="0"/>
                <a:cs typeface="Times New Roman" pitchFamily="18" charset="0"/>
              </a:rPr>
              <a:t>Υπάρχει κίνδυνος τα συνδεδεμένα κομμάτια να χάσουν την αντοχή τους, εξαιτίας της υψηλής θερμοκρασίας που προκαλείται κατά τη συγκόλληση. </a:t>
            </a:r>
          </a:p>
          <a:p>
            <a:endParaRPr lang="el-GR" sz="2800"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8208912" cy="1914488"/>
          </a:xfrm>
        </p:spPr>
        <p:txBody>
          <a:bodyPr/>
          <a:lstStyle/>
          <a:p>
            <a:pPr lvl="0"/>
            <a:r>
              <a:rPr lang="el-GR" sz="4400" dirty="0" smtClean="0">
                <a:latin typeface="Times New Roman" pitchFamily="18" charset="0"/>
                <a:cs typeface="Times New Roman" pitchFamily="18" charset="0"/>
              </a:rPr>
              <a:t>Ποια είναι τα πλεονεκτήματα των </a:t>
            </a:r>
            <a:r>
              <a:rPr lang="el-GR" sz="4400" dirty="0" err="1" smtClean="0">
                <a:latin typeface="Times New Roman" pitchFamily="18" charset="0"/>
                <a:cs typeface="Times New Roman" pitchFamily="18" charset="0"/>
              </a:rPr>
              <a:t>ηλώσεων</a:t>
            </a:r>
            <a:r>
              <a:rPr lang="el-GR" sz="4400" dirty="0" smtClean="0">
                <a:latin typeface="Times New Roman" pitchFamily="18" charset="0"/>
                <a:cs typeface="Times New Roman" pitchFamily="18" charset="0"/>
              </a:rPr>
              <a:t> σε σχέση με τις συγκολλητές συνδέσεις</a:t>
            </a:r>
            <a:r>
              <a:rPr lang="el-GR" sz="4400" dirty="0" smtClean="0">
                <a:latin typeface="Times New Roman" pitchFamily="18" charset="0"/>
                <a:cs typeface="Times New Roman" pitchFamily="18" charset="0"/>
              </a:rPr>
              <a:t>;</a:t>
            </a:r>
            <a:endParaRPr lang="el-GR" sz="4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539552" y="2420888"/>
            <a:ext cx="7992888" cy="3168352"/>
          </a:xfrm>
        </p:spPr>
        <p:txBody>
          <a:bodyPr>
            <a:normAutofit/>
          </a:bodyPr>
          <a:lstStyle/>
          <a:p>
            <a:r>
              <a:rPr lang="el-GR" sz="3200" dirty="0" smtClean="0">
                <a:latin typeface="Times New Roman" pitchFamily="18" charset="0"/>
                <a:cs typeface="Times New Roman" pitchFamily="18" charset="0"/>
              </a:rPr>
              <a:t>Τα </a:t>
            </a:r>
            <a:r>
              <a:rPr lang="el-GR" sz="3200" dirty="0" smtClean="0">
                <a:latin typeface="Times New Roman" pitchFamily="18" charset="0"/>
                <a:cs typeface="Times New Roman" pitchFamily="18" charset="0"/>
              </a:rPr>
              <a:t>πλεονεκτήματα των </a:t>
            </a:r>
            <a:r>
              <a:rPr lang="el-GR" sz="3200" dirty="0" err="1" smtClean="0">
                <a:latin typeface="Times New Roman" pitchFamily="18" charset="0"/>
                <a:cs typeface="Times New Roman" pitchFamily="18" charset="0"/>
              </a:rPr>
              <a:t>ηλώσεων</a:t>
            </a:r>
            <a:r>
              <a:rPr lang="el-GR" sz="3200" dirty="0" smtClean="0">
                <a:latin typeface="Times New Roman" pitchFamily="18" charset="0"/>
                <a:cs typeface="Times New Roman" pitchFamily="18" charset="0"/>
              </a:rPr>
              <a:t> σε σχέση με τις συγκολλήσεις είναι ότι οι </a:t>
            </a:r>
            <a:r>
              <a:rPr lang="el-GR" sz="3200" dirty="0" err="1" smtClean="0">
                <a:latin typeface="Times New Roman" pitchFamily="18" charset="0"/>
                <a:cs typeface="Times New Roman" pitchFamily="18" charset="0"/>
              </a:rPr>
              <a:t>ηλώσεις</a:t>
            </a:r>
            <a:r>
              <a:rPr lang="el-GR" sz="3200" dirty="0" smtClean="0">
                <a:latin typeface="Times New Roman" pitchFamily="18" charset="0"/>
                <a:cs typeface="Times New Roman" pitchFamily="18" charset="0"/>
              </a:rPr>
              <a:t> είναι πιο ασφαλείς και μπορεί να ελεγχθεί εύκολα η ποιότητά τους, καθώς και το ότι δεν δημιουργούνται τάσεις στα συνδεόμενα κομμάτια.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80920" cy="1509824"/>
          </a:xfrm>
        </p:spPr>
        <p:txBody>
          <a:bodyPr/>
          <a:lstStyle/>
          <a:p>
            <a:pPr lvl="0"/>
            <a:r>
              <a:rPr lang="el-GR" sz="3200" dirty="0" smtClean="0">
                <a:latin typeface="Times New Roman" pitchFamily="18" charset="0"/>
                <a:cs typeface="Times New Roman" pitchFamily="18" charset="0"/>
              </a:rPr>
              <a:t>Πώς διακρίνονται οι </a:t>
            </a:r>
            <a:r>
              <a:rPr lang="el-GR" sz="3200" dirty="0" err="1" smtClean="0">
                <a:latin typeface="Times New Roman" pitchFamily="18" charset="0"/>
                <a:cs typeface="Times New Roman" pitchFamily="18" charset="0"/>
              </a:rPr>
              <a:t>ηλώσεις</a:t>
            </a:r>
            <a:r>
              <a:rPr lang="el-GR" sz="3200" dirty="0" smtClean="0">
                <a:latin typeface="Times New Roman" pitchFamily="18" charset="0"/>
                <a:cs typeface="Times New Roman" pitchFamily="18" charset="0"/>
              </a:rPr>
              <a:t> ανάλογα με το σκοπό και τις απαιτήσεις που</a:t>
            </a:r>
            <a:br>
              <a:rPr lang="el-GR" sz="3200" dirty="0" smtClean="0">
                <a:latin typeface="Times New Roman" pitchFamily="18" charset="0"/>
                <a:cs typeface="Times New Roman" pitchFamily="18" charset="0"/>
              </a:rPr>
            </a:br>
            <a:r>
              <a:rPr lang="el-GR" sz="3200" dirty="0" smtClean="0">
                <a:latin typeface="Times New Roman" pitchFamily="18" charset="0"/>
                <a:cs typeface="Times New Roman" pitchFamily="18" charset="0"/>
              </a:rPr>
              <a:t>προορίζονται και που χρησιμοποιούνται</a:t>
            </a:r>
            <a:r>
              <a:rPr lang="el-GR" sz="3200" dirty="0" smtClean="0">
                <a:latin typeface="Times New Roman" pitchFamily="18" charset="0"/>
                <a:cs typeface="Times New Roman" pitchFamily="18" charset="0"/>
              </a:rPr>
              <a:t>;</a:t>
            </a:r>
            <a:endParaRPr lang="el-GR" sz="3200" dirty="0"/>
          </a:p>
        </p:txBody>
      </p:sp>
      <p:sp>
        <p:nvSpPr>
          <p:cNvPr id="3" name="2 - Θέση κειμένου"/>
          <p:cNvSpPr>
            <a:spLocks noGrp="1"/>
          </p:cNvSpPr>
          <p:nvPr>
            <p:ph type="body" idx="1"/>
          </p:nvPr>
        </p:nvSpPr>
        <p:spPr>
          <a:xfrm>
            <a:off x="530352" y="1628800"/>
            <a:ext cx="8290120" cy="4824536"/>
          </a:xfrm>
        </p:spPr>
        <p:txBody>
          <a:bodyPr>
            <a:normAutofit/>
          </a:bodyPr>
          <a:lstStyle/>
          <a:p>
            <a:r>
              <a:rPr lang="el-GR" dirty="0" smtClean="0">
                <a:latin typeface="Times New Roman" pitchFamily="18" charset="0"/>
                <a:cs typeface="Times New Roman" pitchFamily="18" charset="0"/>
              </a:rPr>
              <a:t>Οι </a:t>
            </a:r>
            <a:r>
              <a:rPr lang="el-GR" dirty="0" err="1" smtClean="0">
                <a:latin typeface="Times New Roman" pitchFamily="18" charset="0"/>
                <a:cs typeface="Times New Roman" pitchFamily="18" charset="0"/>
              </a:rPr>
              <a:t>ηλώσεις</a:t>
            </a:r>
            <a:r>
              <a:rPr lang="el-GR" dirty="0" smtClean="0">
                <a:latin typeface="Times New Roman" pitchFamily="18" charset="0"/>
                <a:cs typeface="Times New Roman" pitchFamily="18" charset="0"/>
              </a:rPr>
              <a:t> ανάλογα με το σκοπό και τις απαιτήσεις που προορίζονται διακρίνονται σε:</a:t>
            </a:r>
          </a:p>
          <a:p>
            <a:pPr lvl="0">
              <a:buFont typeface="Wingdings" pitchFamily="2" charset="2"/>
              <a:buChar char="Ø"/>
            </a:pPr>
            <a:r>
              <a:rPr lang="el-GR" b="1" dirty="0" smtClean="0">
                <a:latin typeface="Times New Roman" pitchFamily="18" charset="0"/>
                <a:cs typeface="Times New Roman" pitchFamily="18" charset="0"/>
              </a:rPr>
              <a:t>Σταθερές </a:t>
            </a:r>
            <a:r>
              <a:rPr lang="el-GR" b="1" dirty="0" err="1" smtClean="0">
                <a:latin typeface="Times New Roman" pitchFamily="18" charset="0"/>
                <a:cs typeface="Times New Roman" pitchFamily="18" charset="0"/>
              </a:rPr>
              <a:t>ηλώσεις</a:t>
            </a:r>
            <a:r>
              <a:rPr lang="el-GR" dirty="0" smtClean="0">
                <a:latin typeface="Times New Roman" pitchFamily="18" charset="0"/>
                <a:cs typeface="Times New Roman" pitchFamily="18" charset="0"/>
              </a:rPr>
              <a:t>. Χρησιμοποιούνται ως ενώσεις μεταφοράς δυνάμεων στις κατασκευές από χάλυβα και ελαφρά μέταλλα (κτίρια, γέφυρες, γερανούς). Χρησιμοποιούνται ακόμα στη γενική κατασκευή μηχανών. </a:t>
            </a:r>
          </a:p>
          <a:p>
            <a:pPr lvl="0">
              <a:buFont typeface="Wingdings" pitchFamily="2" charset="2"/>
              <a:buChar char="Ø"/>
            </a:pPr>
            <a:r>
              <a:rPr lang="el-GR" b="1" dirty="0" smtClean="0">
                <a:latin typeface="Times New Roman" pitchFamily="18" charset="0"/>
                <a:cs typeface="Times New Roman" pitchFamily="18" charset="0"/>
              </a:rPr>
              <a:t>Στεγανές </a:t>
            </a:r>
            <a:r>
              <a:rPr lang="el-GR" b="1" dirty="0" err="1" smtClean="0">
                <a:latin typeface="Times New Roman" pitchFamily="18" charset="0"/>
                <a:cs typeface="Times New Roman" pitchFamily="18" charset="0"/>
              </a:rPr>
              <a:t>ηλώσεις</a:t>
            </a:r>
            <a:r>
              <a:rPr lang="el-GR" dirty="0" smtClean="0">
                <a:latin typeface="Times New Roman" pitchFamily="18" charset="0"/>
                <a:cs typeface="Times New Roman" pitchFamily="18" charset="0"/>
              </a:rPr>
              <a:t>. Χρησιμοποιούνται για την επίτευξη στεγανότητας στην κατασκευή δοχείων. </a:t>
            </a:r>
          </a:p>
          <a:p>
            <a:pPr lvl="0"/>
            <a:r>
              <a:rPr lang="el-GR" b="1" dirty="0" smtClean="0">
                <a:latin typeface="Times New Roman" pitchFamily="18" charset="0"/>
                <a:cs typeface="Times New Roman" pitchFamily="18" charset="0"/>
              </a:rPr>
              <a:t>Σταθερές και στεγανές </a:t>
            </a:r>
            <a:r>
              <a:rPr lang="el-GR" b="1" dirty="0" err="1" smtClean="0">
                <a:latin typeface="Times New Roman" pitchFamily="18" charset="0"/>
                <a:cs typeface="Times New Roman" pitchFamily="18" charset="0"/>
              </a:rPr>
              <a:t>ηλώσεις</a:t>
            </a:r>
            <a:r>
              <a:rPr lang="el-GR" dirty="0" smtClean="0">
                <a:latin typeface="Times New Roman" pitchFamily="18" charset="0"/>
                <a:cs typeface="Times New Roman" pitchFamily="18" charset="0"/>
              </a:rPr>
              <a:t>. Χρησιμοποιούνται σε ατμολέβητες και κλειστά δοχεία με μεγάλη πίεση, όπου επιθυμούμε στεγανότητα και μεταφορά δυνάμεων. </a:t>
            </a:r>
          </a:p>
          <a:p>
            <a:pPr lvl="0">
              <a:buFont typeface="Wingdings" pitchFamily="2" charset="2"/>
              <a:buChar char="Ø"/>
            </a:pPr>
            <a:r>
              <a:rPr lang="el-GR" b="1" dirty="0" err="1" smtClean="0">
                <a:latin typeface="Times New Roman" pitchFamily="18" charset="0"/>
                <a:cs typeface="Times New Roman" pitchFamily="18" charset="0"/>
              </a:rPr>
              <a:t>Ηλώσεις</a:t>
            </a:r>
            <a:r>
              <a:rPr lang="el-GR" b="1" dirty="0" smtClean="0">
                <a:latin typeface="Times New Roman" pitchFamily="18" charset="0"/>
                <a:cs typeface="Times New Roman" pitchFamily="18" charset="0"/>
              </a:rPr>
              <a:t> προσκολλήσεως</a:t>
            </a:r>
            <a:r>
              <a:rPr lang="el-GR" dirty="0" smtClean="0">
                <a:latin typeface="Times New Roman" pitchFamily="18" charset="0"/>
                <a:cs typeface="Times New Roman" pitchFamily="18" charset="0"/>
              </a:rPr>
              <a:t>. Χρησιμοποιούνται ως ένωση για επένδυση μεταλλικών σκελετών με ελάσματα (λεωφορεία, αεροπλάνα κτλ).</a:t>
            </a:r>
          </a:p>
          <a:p>
            <a:endParaRPr lang="el-GR"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ΓΟΥΜΕΝΟΥ ΕΥΘΑΛΙΑ</a:t>
            </a:r>
            <a:endParaRPr lang="el-GR"/>
          </a:p>
        </p:txBody>
      </p:sp>
      <p:sp>
        <p:nvSpPr>
          <p:cNvPr id="3" name="2 - Θέση αριθμού διαφάνειας"/>
          <p:cNvSpPr>
            <a:spLocks noGrp="1"/>
          </p:cNvSpPr>
          <p:nvPr>
            <p:ph type="sldNum" sz="quarter" idx="12"/>
          </p:nvPr>
        </p:nvSpPr>
        <p:spPr/>
        <p:txBody>
          <a:bodyPr/>
          <a:lstStyle/>
          <a:p>
            <a:fld id="{E2C4FEB1-6815-4746-87FD-51727707DF7F}" type="slidenum">
              <a:rPr lang="el-GR" smtClean="0"/>
              <a:t>23</a:t>
            </a:fld>
            <a:endParaRPr lang="el-GR"/>
          </a:p>
        </p:txBody>
      </p:sp>
      <p:sp>
        <p:nvSpPr>
          <p:cNvPr id="4" name="3 - Ορθογώνιο"/>
          <p:cNvSpPr/>
          <p:nvPr/>
        </p:nvSpPr>
        <p:spPr>
          <a:xfrm>
            <a:off x="251520" y="260648"/>
            <a:ext cx="8712968" cy="1754326"/>
          </a:xfrm>
          <a:prstGeom prst="rect">
            <a:avLst/>
          </a:prstGeom>
        </p:spPr>
        <p:txBody>
          <a:bodyPr wrap="square">
            <a:spAutoFit/>
          </a:bodyPr>
          <a:lstStyle/>
          <a:p>
            <a:r>
              <a:rPr lang="el-GR" sz="3600" dirty="0" smtClean="0">
                <a:latin typeface="Times New Roman" pitchFamily="18" charset="0"/>
                <a:cs typeface="Times New Roman" pitchFamily="18" charset="0"/>
              </a:rPr>
              <a:t>Οι </a:t>
            </a:r>
            <a:r>
              <a:rPr lang="el-GR" sz="3600" dirty="0" err="1" smtClean="0">
                <a:latin typeface="Times New Roman" pitchFamily="18" charset="0"/>
                <a:cs typeface="Times New Roman" pitchFamily="18" charset="0"/>
              </a:rPr>
              <a:t>ηλώσεις</a:t>
            </a:r>
            <a:r>
              <a:rPr lang="el-GR" sz="3600" dirty="0" smtClean="0">
                <a:latin typeface="Times New Roman" pitchFamily="18" charset="0"/>
                <a:cs typeface="Times New Roman" pitchFamily="18" charset="0"/>
              </a:rPr>
              <a:t> ανάλογα με τον τρόπο κατασκευής (τοποθέτηση ελασμάτων)  διακρίνονται </a:t>
            </a:r>
            <a:endParaRPr lang="el-GR" sz="3600" dirty="0"/>
          </a:p>
        </p:txBody>
      </p:sp>
      <p:sp>
        <p:nvSpPr>
          <p:cNvPr id="5" name="4 - Ορθογώνιο"/>
          <p:cNvSpPr/>
          <p:nvPr/>
        </p:nvSpPr>
        <p:spPr>
          <a:xfrm>
            <a:off x="179512" y="2060848"/>
            <a:ext cx="4896544" cy="1569660"/>
          </a:xfrm>
          <a:prstGeom prst="rect">
            <a:avLst/>
          </a:prstGeom>
        </p:spPr>
        <p:txBody>
          <a:bodyPr wrap="square">
            <a:spAutoFit/>
          </a:bodyPr>
          <a:lstStyle/>
          <a:p>
            <a:pPr lvl="0"/>
            <a:r>
              <a:rPr lang="el-GR" sz="2400" b="1" dirty="0" err="1" smtClean="0">
                <a:latin typeface="Times New Roman" pitchFamily="18" charset="0"/>
                <a:cs typeface="Times New Roman" pitchFamily="18" charset="0"/>
              </a:rPr>
              <a:t>Ηλώσεις</a:t>
            </a:r>
            <a:r>
              <a:rPr lang="el-GR" sz="2400" b="1" dirty="0" smtClean="0">
                <a:latin typeface="Times New Roman" pitchFamily="18" charset="0"/>
                <a:cs typeface="Times New Roman" pitchFamily="18" charset="0"/>
              </a:rPr>
              <a:t> επικάλυψης.</a:t>
            </a:r>
            <a:r>
              <a:rPr lang="el-GR" sz="2400" dirty="0" smtClean="0">
                <a:latin typeface="Times New Roman" pitchFamily="18" charset="0"/>
                <a:cs typeface="Times New Roman" pitchFamily="18" charset="0"/>
              </a:rPr>
              <a:t> Σε αυτές κατά την </a:t>
            </a:r>
            <a:r>
              <a:rPr lang="el-GR" sz="2400" dirty="0" err="1" smtClean="0">
                <a:latin typeface="Times New Roman" pitchFamily="18" charset="0"/>
                <a:cs typeface="Times New Roman" pitchFamily="18" charset="0"/>
              </a:rPr>
              <a:t>ήλωση</a:t>
            </a:r>
            <a:r>
              <a:rPr lang="el-GR" sz="2400" dirty="0" smtClean="0">
                <a:latin typeface="Times New Roman" pitchFamily="18" charset="0"/>
                <a:cs typeface="Times New Roman" pitchFamily="18" charset="0"/>
              </a:rPr>
              <a:t> το ένα έλασμα τοποθετείται πάνω στο άλλο κατά ένα τμήμα του. </a:t>
            </a:r>
            <a:endParaRPr lang="el-GR" sz="2400" dirty="0" smtClean="0">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srcRect/>
          <a:stretch>
            <a:fillRect/>
          </a:stretch>
        </p:blipFill>
        <p:spPr bwMode="auto">
          <a:xfrm>
            <a:off x="5580112" y="1916832"/>
            <a:ext cx="3025769" cy="1728192"/>
          </a:xfrm>
          <a:prstGeom prst="rect">
            <a:avLst/>
          </a:prstGeom>
          <a:noFill/>
          <a:ln w="9525">
            <a:noFill/>
            <a:miter lim="800000"/>
            <a:headEnd/>
            <a:tailEnd/>
          </a:ln>
          <a:effectLst/>
        </p:spPr>
      </p:pic>
      <p:sp>
        <p:nvSpPr>
          <p:cNvPr id="7" name="6 - Ορθογώνιο"/>
          <p:cNvSpPr/>
          <p:nvPr/>
        </p:nvSpPr>
        <p:spPr>
          <a:xfrm>
            <a:off x="323528" y="4005064"/>
            <a:ext cx="4824536" cy="1938992"/>
          </a:xfrm>
          <a:prstGeom prst="rect">
            <a:avLst/>
          </a:prstGeom>
        </p:spPr>
        <p:txBody>
          <a:bodyPr wrap="square">
            <a:spAutoFit/>
          </a:bodyPr>
          <a:lstStyle/>
          <a:p>
            <a:pPr lvl="0"/>
            <a:r>
              <a:rPr lang="el-GR" sz="2400" b="1" dirty="0" err="1" smtClean="0">
                <a:latin typeface="Times New Roman" pitchFamily="18" charset="0"/>
                <a:cs typeface="Times New Roman" pitchFamily="18" charset="0"/>
              </a:rPr>
              <a:t>Ηλώσεις</a:t>
            </a:r>
            <a:r>
              <a:rPr lang="el-GR" sz="2400" b="1" dirty="0" smtClean="0">
                <a:latin typeface="Times New Roman" pitchFamily="18" charset="0"/>
                <a:cs typeface="Times New Roman" pitchFamily="18" charset="0"/>
              </a:rPr>
              <a:t> με </a:t>
            </a:r>
            <a:r>
              <a:rPr lang="el-GR" sz="2400" b="1" dirty="0" err="1" smtClean="0">
                <a:latin typeface="Times New Roman" pitchFamily="18" charset="0"/>
                <a:cs typeface="Times New Roman" pitchFamily="18" charset="0"/>
              </a:rPr>
              <a:t>αρμοκαλύπτρες</a:t>
            </a:r>
            <a:r>
              <a:rPr lang="el-GR" sz="2400" b="1"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Σε αυτές τα ελάσματα τοποθετούνται μετωπικά και ο αρμός καλύπτεται με ένα ή δύο ελάσματα, που λέγονται </a:t>
            </a:r>
            <a:r>
              <a:rPr lang="el-GR" sz="2400" dirty="0" err="1" smtClean="0">
                <a:latin typeface="Times New Roman" pitchFamily="18" charset="0"/>
                <a:cs typeface="Times New Roman" pitchFamily="18" charset="0"/>
              </a:rPr>
              <a:t>αρμοκαλύπτρες</a:t>
            </a:r>
            <a:r>
              <a:rPr lang="el-GR" sz="2400" dirty="0" smtClean="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pic>
        <p:nvPicPr>
          <p:cNvPr id="8" name="7 - Εικόνα"/>
          <p:cNvPicPr/>
          <p:nvPr/>
        </p:nvPicPr>
        <p:blipFill>
          <a:blip r:embed="rId3" cstate="print"/>
          <a:srcRect/>
          <a:stretch>
            <a:fillRect/>
          </a:stretch>
        </p:blipFill>
        <p:spPr bwMode="auto">
          <a:xfrm>
            <a:off x="5652120" y="4005064"/>
            <a:ext cx="2628384" cy="17172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074096" cy="1554448"/>
          </a:xfrm>
        </p:spPr>
        <p:txBody>
          <a:bodyPr/>
          <a:lstStyle/>
          <a:p>
            <a:r>
              <a:rPr lang="el-GR" sz="4400" dirty="0" smtClean="0">
                <a:latin typeface="Times New Roman" pitchFamily="18" charset="0"/>
                <a:cs typeface="Times New Roman" pitchFamily="18" charset="0"/>
              </a:rPr>
              <a:t>Οι </a:t>
            </a:r>
            <a:r>
              <a:rPr lang="el-GR" sz="4400" dirty="0" err="1" smtClean="0">
                <a:latin typeface="Times New Roman" pitchFamily="18" charset="0"/>
                <a:cs typeface="Times New Roman" pitchFamily="18" charset="0"/>
              </a:rPr>
              <a:t>ηλώσεις</a:t>
            </a:r>
            <a:r>
              <a:rPr lang="el-GR" sz="4400" dirty="0" smtClean="0">
                <a:latin typeface="Times New Roman" pitchFamily="18" charset="0"/>
                <a:cs typeface="Times New Roman" pitchFamily="18" charset="0"/>
              </a:rPr>
              <a:t> ανάλογα με τις σειρές των ήλων διακρίνονται </a:t>
            </a:r>
            <a:r>
              <a:rPr lang="el-GR" sz="4400" dirty="0" smtClean="0">
                <a:latin typeface="Times New Roman" pitchFamily="18" charset="0"/>
                <a:cs typeface="Times New Roman" pitchFamily="18" charset="0"/>
              </a:rPr>
              <a:t>σε</a:t>
            </a:r>
            <a:endParaRPr lang="el-GR" sz="4400" dirty="0"/>
          </a:p>
        </p:txBody>
      </p:sp>
      <p:sp>
        <p:nvSpPr>
          <p:cNvPr id="3" name="2 - Θέση κειμένου"/>
          <p:cNvSpPr>
            <a:spLocks noGrp="1"/>
          </p:cNvSpPr>
          <p:nvPr>
            <p:ph type="body" idx="1"/>
          </p:nvPr>
        </p:nvSpPr>
        <p:spPr>
          <a:xfrm>
            <a:off x="530352" y="1844824"/>
            <a:ext cx="7772400" cy="3888432"/>
          </a:xfrm>
        </p:spPr>
        <p:txBody>
          <a:bodyPr>
            <a:normAutofit/>
          </a:bodyPr>
          <a:lstStyle/>
          <a:p>
            <a:pPr lvl="0"/>
            <a:r>
              <a:rPr lang="el-GR" sz="3800" dirty="0" err="1" smtClean="0">
                <a:latin typeface="Times New Roman" pitchFamily="18" charset="0"/>
                <a:cs typeface="Times New Roman" pitchFamily="18" charset="0"/>
              </a:rPr>
              <a:t>Ηλώσεις</a:t>
            </a:r>
            <a:r>
              <a:rPr lang="el-GR" sz="3800" dirty="0" smtClean="0">
                <a:latin typeface="Times New Roman" pitchFamily="18" charset="0"/>
                <a:cs typeface="Times New Roman" pitchFamily="18" charset="0"/>
              </a:rPr>
              <a:t> </a:t>
            </a:r>
            <a:r>
              <a:rPr lang="el-GR" sz="3800" dirty="0" smtClean="0">
                <a:latin typeface="Times New Roman" pitchFamily="18" charset="0"/>
                <a:cs typeface="Times New Roman" pitchFamily="18" charset="0"/>
              </a:rPr>
              <a:t>απλής σειράς </a:t>
            </a:r>
          </a:p>
          <a:p>
            <a:pPr lvl="0"/>
            <a:endParaRPr lang="el-GR" sz="3800" dirty="0" smtClean="0">
              <a:latin typeface="Times New Roman" pitchFamily="18" charset="0"/>
              <a:cs typeface="Times New Roman" pitchFamily="18" charset="0"/>
            </a:endParaRPr>
          </a:p>
          <a:p>
            <a:pPr lvl="0"/>
            <a:r>
              <a:rPr lang="el-GR" sz="3800" dirty="0" err="1" smtClean="0">
                <a:latin typeface="Times New Roman" pitchFamily="18" charset="0"/>
                <a:cs typeface="Times New Roman" pitchFamily="18" charset="0"/>
              </a:rPr>
              <a:t>Ηλωσεις</a:t>
            </a:r>
            <a:r>
              <a:rPr lang="el-GR" sz="3800" dirty="0" smtClean="0">
                <a:latin typeface="Times New Roman" pitchFamily="18" charset="0"/>
                <a:cs typeface="Times New Roman" pitchFamily="18" charset="0"/>
              </a:rPr>
              <a:t> </a:t>
            </a:r>
            <a:r>
              <a:rPr lang="el-GR" sz="3800" dirty="0" smtClean="0">
                <a:latin typeface="Times New Roman" pitchFamily="18" charset="0"/>
                <a:cs typeface="Times New Roman" pitchFamily="18" charset="0"/>
              </a:rPr>
              <a:t>διπλής σειράς</a:t>
            </a:r>
          </a:p>
          <a:p>
            <a:pPr lvl="0"/>
            <a:endParaRPr lang="el-GR" sz="3800" dirty="0" smtClean="0">
              <a:latin typeface="Times New Roman" pitchFamily="18" charset="0"/>
              <a:cs typeface="Times New Roman" pitchFamily="18" charset="0"/>
            </a:endParaRPr>
          </a:p>
          <a:p>
            <a:pPr lvl="0"/>
            <a:r>
              <a:rPr lang="el-GR" sz="3800" dirty="0" err="1" smtClean="0">
                <a:latin typeface="Times New Roman" pitchFamily="18" charset="0"/>
                <a:cs typeface="Times New Roman" pitchFamily="18" charset="0"/>
              </a:rPr>
              <a:t>Ηλωσεις</a:t>
            </a:r>
            <a:r>
              <a:rPr lang="el-GR" sz="3800" dirty="0" smtClean="0">
                <a:latin typeface="Times New Roman" pitchFamily="18" charset="0"/>
                <a:cs typeface="Times New Roman" pitchFamily="18" charset="0"/>
              </a:rPr>
              <a:t> </a:t>
            </a:r>
            <a:r>
              <a:rPr lang="el-GR" sz="3800" dirty="0" smtClean="0">
                <a:latin typeface="Times New Roman" pitchFamily="18" charset="0"/>
                <a:cs typeface="Times New Roman" pitchFamily="18" charset="0"/>
              </a:rPr>
              <a:t>τριπλής σειράς.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24</a:t>
            </a:fld>
            <a:endParaRPr lang="el-GR"/>
          </a:p>
        </p:txBody>
      </p:sp>
      <p:pic>
        <p:nvPicPr>
          <p:cNvPr id="30722" name="Picture 2"/>
          <p:cNvPicPr>
            <a:picLocks noChangeAspect="1" noChangeArrowheads="1"/>
          </p:cNvPicPr>
          <p:nvPr/>
        </p:nvPicPr>
        <p:blipFill>
          <a:blip r:embed="rId2" cstate="print"/>
          <a:srcRect/>
          <a:stretch>
            <a:fillRect/>
          </a:stretch>
        </p:blipFill>
        <p:spPr bwMode="auto">
          <a:xfrm>
            <a:off x="5724128" y="1556791"/>
            <a:ext cx="1944216" cy="1260435"/>
          </a:xfrm>
          <a:prstGeom prst="rect">
            <a:avLst/>
          </a:prstGeom>
          <a:noFill/>
          <a:ln w="9525">
            <a:noFill/>
            <a:miter lim="800000"/>
            <a:headEnd/>
            <a:tailEnd/>
          </a:ln>
          <a:effectLst/>
        </p:spPr>
      </p:pic>
      <p:pic>
        <p:nvPicPr>
          <p:cNvPr id="30723" name="Picture 3"/>
          <p:cNvPicPr>
            <a:picLocks noChangeAspect="1" noChangeArrowheads="1"/>
          </p:cNvPicPr>
          <p:nvPr/>
        </p:nvPicPr>
        <p:blipFill>
          <a:blip r:embed="rId3" cstate="print"/>
          <a:srcRect/>
          <a:stretch>
            <a:fillRect/>
          </a:stretch>
        </p:blipFill>
        <p:spPr bwMode="auto">
          <a:xfrm>
            <a:off x="5580112" y="2996952"/>
            <a:ext cx="2304460" cy="12487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0"/>
            <a:ext cx="8640960" cy="1105160"/>
          </a:xfrm>
        </p:spPr>
        <p:txBody>
          <a:bodyPr/>
          <a:lstStyle/>
          <a:p>
            <a:pPr lvl="0"/>
            <a:r>
              <a:rPr lang="el-GR" sz="3600" dirty="0" smtClean="0">
                <a:latin typeface="Times New Roman" pitchFamily="18" charset="0"/>
                <a:cs typeface="Times New Roman" pitchFamily="18" charset="0"/>
              </a:rPr>
              <a:t>Πότε μια </a:t>
            </a:r>
            <a:r>
              <a:rPr lang="el-GR" sz="3600" dirty="0" err="1" smtClean="0">
                <a:latin typeface="Times New Roman" pitchFamily="18" charset="0"/>
                <a:cs typeface="Times New Roman" pitchFamily="18" charset="0"/>
              </a:rPr>
              <a:t>ήλωση</a:t>
            </a:r>
            <a:r>
              <a:rPr lang="el-GR" sz="3600" dirty="0" smtClean="0">
                <a:latin typeface="Times New Roman" pitchFamily="18" charset="0"/>
                <a:cs typeface="Times New Roman" pitchFamily="18" charset="0"/>
              </a:rPr>
              <a:t> λέγεται παράλληλη και πότε ρομβοειδής ή διάταξη </a:t>
            </a:r>
            <a:r>
              <a:rPr lang="el-GR" sz="3600" dirty="0" err="1" smtClean="0">
                <a:latin typeface="Times New Roman" pitchFamily="18" charset="0"/>
                <a:cs typeface="Times New Roman" pitchFamily="18" charset="0"/>
              </a:rPr>
              <a:t>ζικ</a:t>
            </a:r>
            <a:r>
              <a:rPr lang="el-GR" sz="3600" dirty="0" smtClean="0">
                <a:latin typeface="Times New Roman" pitchFamily="18" charset="0"/>
                <a:cs typeface="Times New Roman" pitchFamily="18" charset="0"/>
              </a:rPr>
              <a:t> </a:t>
            </a:r>
            <a:r>
              <a:rPr lang="el-GR" sz="3600" dirty="0" err="1" smtClean="0">
                <a:latin typeface="Times New Roman" pitchFamily="18" charset="0"/>
                <a:cs typeface="Times New Roman" pitchFamily="18" charset="0"/>
              </a:rPr>
              <a:t>ζακ</a:t>
            </a:r>
            <a:r>
              <a:rPr lang="el-GR" sz="3600" dirty="0" smtClean="0">
                <a:latin typeface="Times New Roman" pitchFamily="18" charset="0"/>
                <a:cs typeface="Times New Roman" pitchFamily="18" charset="0"/>
              </a:rPr>
              <a:t>;</a:t>
            </a:r>
            <a:endParaRPr lang="el-GR" sz="3600" dirty="0"/>
          </a:p>
        </p:txBody>
      </p:sp>
      <p:sp>
        <p:nvSpPr>
          <p:cNvPr id="3" name="2 - Θέση κειμένου"/>
          <p:cNvSpPr>
            <a:spLocks noGrp="1"/>
          </p:cNvSpPr>
          <p:nvPr>
            <p:ph type="body" idx="1"/>
          </p:nvPr>
        </p:nvSpPr>
        <p:spPr>
          <a:xfrm>
            <a:off x="530352" y="1196752"/>
            <a:ext cx="7772400" cy="4896544"/>
          </a:xfrm>
        </p:spPr>
        <p:txBody>
          <a:bodyPr>
            <a:normAutofit lnSpcReduction="10000"/>
          </a:bodyPr>
          <a:lstStyle/>
          <a:p>
            <a:pPr>
              <a:buFont typeface="Arial" pitchFamily="34" charset="0"/>
              <a:buChar char="•"/>
            </a:pPr>
            <a:r>
              <a:rPr lang="el-GR" sz="3500" dirty="0" smtClean="0">
                <a:latin typeface="Times New Roman" pitchFamily="18" charset="0"/>
                <a:cs typeface="Times New Roman" pitchFamily="18" charset="0"/>
              </a:rPr>
              <a:t>Μια </a:t>
            </a:r>
            <a:r>
              <a:rPr lang="el-GR" sz="3500" dirty="0" err="1" smtClean="0">
                <a:latin typeface="Times New Roman" pitchFamily="18" charset="0"/>
                <a:cs typeface="Times New Roman" pitchFamily="18" charset="0"/>
              </a:rPr>
              <a:t>ήλωση</a:t>
            </a:r>
            <a:r>
              <a:rPr lang="el-GR" sz="3500" dirty="0" smtClean="0">
                <a:latin typeface="Times New Roman" pitchFamily="18" charset="0"/>
                <a:cs typeface="Times New Roman" pitchFamily="18" charset="0"/>
              </a:rPr>
              <a:t> λέγεται </a:t>
            </a:r>
            <a:endParaRPr lang="el-GR" sz="3500" dirty="0" smtClean="0">
              <a:latin typeface="Times New Roman" pitchFamily="18" charset="0"/>
              <a:cs typeface="Times New Roman" pitchFamily="18" charset="0"/>
            </a:endParaRPr>
          </a:p>
          <a:p>
            <a:r>
              <a:rPr lang="el-GR" sz="3500" dirty="0" smtClean="0">
                <a:latin typeface="Times New Roman" pitchFamily="18" charset="0"/>
                <a:cs typeface="Times New Roman" pitchFamily="18" charset="0"/>
              </a:rPr>
              <a:t>παράλληλη </a:t>
            </a:r>
            <a:r>
              <a:rPr lang="el-GR" sz="3500" dirty="0" smtClean="0">
                <a:latin typeface="Times New Roman" pitchFamily="18" charset="0"/>
                <a:cs typeface="Times New Roman" pitchFamily="18" charset="0"/>
              </a:rPr>
              <a:t>όταν </a:t>
            </a:r>
            <a:endParaRPr lang="el-GR" sz="3500" dirty="0" smtClean="0">
              <a:latin typeface="Times New Roman" pitchFamily="18" charset="0"/>
              <a:cs typeface="Times New Roman" pitchFamily="18" charset="0"/>
            </a:endParaRPr>
          </a:p>
          <a:p>
            <a:r>
              <a:rPr lang="el-GR" sz="3500" dirty="0" smtClean="0">
                <a:latin typeface="Times New Roman" pitchFamily="18" charset="0"/>
                <a:cs typeface="Times New Roman" pitchFamily="18" charset="0"/>
              </a:rPr>
              <a:t>οι </a:t>
            </a:r>
            <a:r>
              <a:rPr lang="el-GR" sz="3500" dirty="0" smtClean="0">
                <a:latin typeface="Times New Roman" pitchFamily="18" charset="0"/>
                <a:cs typeface="Times New Roman" pitchFamily="18" charset="0"/>
              </a:rPr>
              <a:t>άξονες των </a:t>
            </a:r>
            <a:r>
              <a:rPr lang="el-GR" sz="3500" dirty="0" smtClean="0">
                <a:latin typeface="Times New Roman" pitchFamily="18" charset="0"/>
                <a:cs typeface="Times New Roman" pitchFamily="18" charset="0"/>
              </a:rPr>
              <a:t>ήλων</a:t>
            </a:r>
          </a:p>
          <a:p>
            <a:r>
              <a:rPr lang="el-GR" sz="3500" dirty="0" smtClean="0">
                <a:latin typeface="Times New Roman" pitchFamily="18" charset="0"/>
                <a:cs typeface="Times New Roman" pitchFamily="18" charset="0"/>
              </a:rPr>
              <a:t> </a:t>
            </a:r>
            <a:r>
              <a:rPr lang="el-GR" sz="3500" dirty="0" smtClean="0">
                <a:latin typeface="Times New Roman" pitchFamily="18" charset="0"/>
                <a:cs typeface="Times New Roman" pitchFamily="18" charset="0"/>
              </a:rPr>
              <a:t>συμπίπτουν</a:t>
            </a:r>
            <a:r>
              <a:rPr lang="el-GR" sz="3500" dirty="0" smtClean="0">
                <a:latin typeface="Times New Roman" pitchFamily="18" charset="0"/>
                <a:cs typeface="Times New Roman" pitchFamily="18" charset="0"/>
              </a:rPr>
              <a:t>.</a:t>
            </a:r>
          </a:p>
          <a:p>
            <a:pPr>
              <a:buFont typeface="Arial" pitchFamily="34" charset="0"/>
              <a:buChar char="•"/>
            </a:pPr>
            <a:r>
              <a:rPr lang="el-GR" sz="3500" dirty="0" smtClean="0">
                <a:latin typeface="Times New Roman" pitchFamily="18" charset="0"/>
                <a:cs typeface="Times New Roman" pitchFamily="18" charset="0"/>
              </a:rPr>
              <a:t>Όταν </a:t>
            </a:r>
            <a:r>
              <a:rPr lang="el-GR" sz="3500" dirty="0" smtClean="0">
                <a:latin typeface="Times New Roman" pitchFamily="18" charset="0"/>
                <a:cs typeface="Times New Roman" pitchFamily="18" charset="0"/>
              </a:rPr>
              <a:t>οι σειρές </a:t>
            </a:r>
            <a:endParaRPr lang="el-GR" sz="3500" dirty="0" smtClean="0">
              <a:latin typeface="Times New Roman" pitchFamily="18" charset="0"/>
              <a:cs typeface="Times New Roman" pitchFamily="18" charset="0"/>
            </a:endParaRPr>
          </a:p>
          <a:p>
            <a:r>
              <a:rPr lang="el-GR" sz="3500" dirty="0" smtClean="0">
                <a:latin typeface="Times New Roman" pitchFamily="18" charset="0"/>
                <a:cs typeface="Times New Roman" pitchFamily="18" charset="0"/>
              </a:rPr>
              <a:t>μετατεθούν </a:t>
            </a:r>
            <a:r>
              <a:rPr lang="el-GR" sz="3500" dirty="0" smtClean="0">
                <a:latin typeface="Times New Roman" pitchFamily="18" charset="0"/>
                <a:cs typeface="Times New Roman" pitchFamily="18" charset="0"/>
              </a:rPr>
              <a:t>η </a:t>
            </a:r>
            <a:r>
              <a:rPr lang="el-GR" sz="3500" dirty="0" err="1" smtClean="0">
                <a:latin typeface="Times New Roman" pitchFamily="18" charset="0"/>
                <a:cs typeface="Times New Roman" pitchFamily="18" charset="0"/>
              </a:rPr>
              <a:t>ήλωση</a:t>
            </a:r>
            <a:endParaRPr lang="el-GR" sz="3500" dirty="0" smtClean="0">
              <a:latin typeface="Times New Roman" pitchFamily="18" charset="0"/>
              <a:cs typeface="Times New Roman" pitchFamily="18" charset="0"/>
            </a:endParaRPr>
          </a:p>
          <a:p>
            <a:r>
              <a:rPr lang="el-GR" sz="3500" dirty="0" smtClean="0">
                <a:latin typeface="Times New Roman" pitchFamily="18" charset="0"/>
                <a:cs typeface="Times New Roman" pitchFamily="18" charset="0"/>
              </a:rPr>
              <a:t> </a:t>
            </a:r>
            <a:r>
              <a:rPr lang="el-GR" sz="3500" dirty="0" smtClean="0">
                <a:latin typeface="Times New Roman" pitchFamily="18" charset="0"/>
                <a:cs typeface="Times New Roman" pitchFamily="18" charset="0"/>
              </a:rPr>
              <a:t>λέγεται </a:t>
            </a:r>
            <a:r>
              <a:rPr lang="el-GR" sz="3500" dirty="0" smtClean="0">
                <a:latin typeface="Times New Roman" pitchFamily="18" charset="0"/>
                <a:cs typeface="Times New Roman" pitchFamily="18" charset="0"/>
              </a:rPr>
              <a:t>ρομβοειδής</a:t>
            </a:r>
          </a:p>
          <a:p>
            <a:r>
              <a:rPr lang="el-GR" sz="3500" b="1" dirty="0" smtClean="0">
                <a:latin typeface="Times New Roman" pitchFamily="18" charset="0"/>
                <a:cs typeface="Times New Roman" pitchFamily="18" charset="0"/>
              </a:rPr>
              <a:t> </a:t>
            </a:r>
            <a:r>
              <a:rPr lang="el-GR" sz="3500" dirty="0" smtClean="0">
                <a:latin typeface="Times New Roman" pitchFamily="18" charset="0"/>
                <a:cs typeface="Times New Roman" pitchFamily="18" charset="0"/>
              </a:rPr>
              <a:t>ή διάταξη </a:t>
            </a:r>
            <a:r>
              <a:rPr lang="el-GR" sz="3500" dirty="0" err="1" smtClean="0">
                <a:latin typeface="Times New Roman" pitchFamily="18" charset="0"/>
                <a:cs typeface="Times New Roman" pitchFamily="18" charset="0"/>
              </a:rPr>
              <a:t>ζικ</a:t>
            </a:r>
            <a:r>
              <a:rPr lang="el-GR" sz="3500" dirty="0" smtClean="0">
                <a:latin typeface="Times New Roman" pitchFamily="18" charset="0"/>
                <a:cs typeface="Times New Roman" pitchFamily="18" charset="0"/>
              </a:rPr>
              <a:t> </a:t>
            </a:r>
            <a:r>
              <a:rPr lang="el-GR" sz="3500" dirty="0" err="1" smtClean="0">
                <a:latin typeface="Times New Roman" pitchFamily="18" charset="0"/>
                <a:cs typeface="Times New Roman" pitchFamily="18" charset="0"/>
              </a:rPr>
              <a:t>ζακ</a:t>
            </a:r>
            <a:endParaRPr lang="el-GR" sz="3500" dirty="0" smtClean="0">
              <a:latin typeface="Times New Roman" pitchFamily="18" charset="0"/>
              <a:cs typeface="Times New Roman" pitchFamily="18" charset="0"/>
            </a:endParaRP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25</a:t>
            </a:fld>
            <a:endParaRPr lang="el-GR"/>
          </a:p>
        </p:txBody>
      </p:sp>
      <p:pic>
        <p:nvPicPr>
          <p:cNvPr id="31746" name="Picture 2"/>
          <p:cNvPicPr>
            <a:picLocks noChangeAspect="1" noChangeArrowheads="1"/>
          </p:cNvPicPr>
          <p:nvPr/>
        </p:nvPicPr>
        <p:blipFill>
          <a:blip r:embed="rId2" cstate="print"/>
          <a:srcRect/>
          <a:stretch>
            <a:fillRect/>
          </a:stretch>
        </p:blipFill>
        <p:spPr bwMode="auto">
          <a:xfrm>
            <a:off x="4427984" y="1340768"/>
            <a:ext cx="3747268" cy="1872208"/>
          </a:xfrm>
          <a:prstGeom prst="rect">
            <a:avLst/>
          </a:prstGeom>
          <a:noFill/>
          <a:ln w="9525">
            <a:noFill/>
            <a:miter lim="800000"/>
            <a:headEnd/>
            <a:tailEnd/>
          </a:ln>
          <a:effectLst/>
        </p:spPr>
      </p:pic>
      <p:pic>
        <p:nvPicPr>
          <p:cNvPr id="31747" name="Picture 3"/>
          <p:cNvPicPr>
            <a:picLocks noChangeAspect="1" noChangeArrowheads="1"/>
          </p:cNvPicPr>
          <p:nvPr/>
        </p:nvPicPr>
        <p:blipFill>
          <a:blip r:embed="rId3" cstate="print"/>
          <a:srcRect/>
          <a:stretch>
            <a:fillRect/>
          </a:stretch>
        </p:blipFill>
        <p:spPr bwMode="auto">
          <a:xfrm>
            <a:off x="4644008" y="3789040"/>
            <a:ext cx="3533870" cy="18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ΓΟΥΜΕΝΟΥ ΕΥΘΑΛΙΑ</a:t>
            </a:r>
            <a:endParaRPr lang="el-GR"/>
          </a:p>
        </p:txBody>
      </p:sp>
      <p:sp>
        <p:nvSpPr>
          <p:cNvPr id="3" name="2 - Θέση αριθμού διαφάνειας"/>
          <p:cNvSpPr>
            <a:spLocks noGrp="1"/>
          </p:cNvSpPr>
          <p:nvPr>
            <p:ph type="sldNum" sz="quarter" idx="12"/>
          </p:nvPr>
        </p:nvSpPr>
        <p:spPr/>
        <p:txBody>
          <a:bodyPr/>
          <a:lstStyle/>
          <a:p>
            <a:fld id="{E2C4FEB1-6815-4746-87FD-51727707DF7F}" type="slidenum">
              <a:rPr lang="el-GR" smtClean="0"/>
              <a:t>26</a:t>
            </a:fld>
            <a:endParaRPr lang="el-GR"/>
          </a:p>
        </p:txBody>
      </p:sp>
      <p:pic>
        <p:nvPicPr>
          <p:cNvPr id="4" name="3 - Εικόνα"/>
          <p:cNvPicPr/>
          <p:nvPr/>
        </p:nvPicPr>
        <p:blipFill>
          <a:blip r:embed="rId2" cstate="print"/>
          <a:srcRect/>
          <a:stretch>
            <a:fillRect/>
          </a:stretch>
        </p:blipFill>
        <p:spPr bwMode="auto">
          <a:xfrm>
            <a:off x="1619672" y="1556792"/>
            <a:ext cx="4915975" cy="3190645"/>
          </a:xfrm>
          <a:prstGeom prst="rect">
            <a:avLst/>
          </a:prstGeom>
          <a:noFill/>
          <a:ln w="9525">
            <a:noFill/>
            <a:miter lim="800000"/>
            <a:headEnd/>
            <a:tailEnd/>
          </a:ln>
        </p:spPr>
      </p:pic>
      <p:sp>
        <p:nvSpPr>
          <p:cNvPr id="5" name="4 - TextBox"/>
          <p:cNvSpPr txBox="1"/>
          <p:nvPr/>
        </p:nvSpPr>
        <p:spPr>
          <a:xfrm>
            <a:off x="2195736" y="260648"/>
            <a:ext cx="3791423" cy="707886"/>
          </a:xfrm>
          <a:prstGeom prst="rect">
            <a:avLst/>
          </a:prstGeom>
          <a:noFill/>
        </p:spPr>
        <p:txBody>
          <a:bodyPr wrap="none" rtlCol="0">
            <a:spAutoFit/>
          </a:bodyPr>
          <a:lstStyle/>
          <a:p>
            <a:r>
              <a:rPr lang="el-GR" sz="4000" dirty="0" smtClean="0">
                <a:latin typeface="Times New Roman" pitchFamily="18" charset="0"/>
                <a:cs typeface="Times New Roman" pitchFamily="18" charset="0"/>
              </a:rPr>
              <a:t>Διαστάσεις ήλου </a:t>
            </a:r>
            <a:endParaRPr lang="el-GR" sz="4000" dirty="0">
              <a:latin typeface="Times New Roman" pitchFamily="18" charset="0"/>
              <a:cs typeface="Times New Roman" pitchFamily="18" charset="0"/>
            </a:endParaRPr>
          </a:p>
        </p:txBody>
      </p:sp>
      <p:sp>
        <p:nvSpPr>
          <p:cNvPr id="6" name="5 - TextBox"/>
          <p:cNvSpPr txBox="1"/>
          <p:nvPr/>
        </p:nvSpPr>
        <p:spPr>
          <a:xfrm>
            <a:off x="2267744" y="1052736"/>
            <a:ext cx="2617448" cy="461665"/>
          </a:xfrm>
          <a:prstGeom prst="rect">
            <a:avLst/>
          </a:prstGeom>
          <a:noFill/>
        </p:spPr>
        <p:txBody>
          <a:bodyPr wrap="none" rtlCol="0">
            <a:spAutoFit/>
          </a:bodyPr>
          <a:lstStyle/>
          <a:p>
            <a:r>
              <a:rPr lang="el-GR" sz="2400" b="1" dirty="0">
                <a:solidFill>
                  <a:schemeClr val="bg2">
                    <a:lumMod val="75000"/>
                  </a:schemeClr>
                </a:solidFill>
                <a:latin typeface="Times New Roman" pitchFamily="18" charset="0"/>
                <a:cs typeface="Times New Roman" pitchFamily="18" charset="0"/>
              </a:rPr>
              <a:t>ΚΟΡΜΟΣ ΗΛΟΥ </a:t>
            </a:r>
          </a:p>
        </p:txBody>
      </p:sp>
      <p:sp>
        <p:nvSpPr>
          <p:cNvPr id="7" name="6 - Ορθογώνιο"/>
          <p:cNvSpPr/>
          <p:nvPr/>
        </p:nvSpPr>
        <p:spPr>
          <a:xfrm>
            <a:off x="5868144" y="1052736"/>
            <a:ext cx="2589491" cy="461665"/>
          </a:xfrm>
          <a:prstGeom prst="rect">
            <a:avLst/>
          </a:prstGeom>
        </p:spPr>
        <p:txBody>
          <a:bodyPr wrap="none">
            <a:spAutoFit/>
          </a:bodyPr>
          <a:lstStyle/>
          <a:p>
            <a:r>
              <a:rPr lang="el-GR" sz="2400" b="1" dirty="0">
                <a:solidFill>
                  <a:schemeClr val="bg2">
                    <a:lumMod val="50000"/>
                  </a:schemeClr>
                </a:solidFill>
                <a:latin typeface="Times New Roman" pitchFamily="18" charset="0"/>
                <a:cs typeface="Times New Roman" pitchFamily="18" charset="0"/>
              </a:rPr>
              <a:t>ΚΕΦΑΛΗ ΗΛΟΥ </a:t>
            </a:r>
          </a:p>
        </p:txBody>
      </p:sp>
      <p:sp>
        <p:nvSpPr>
          <p:cNvPr id="8" name="7 - Ορθογώνιο"/>
          <p:cNvSpPr/>
          <p:nvPr/>
        </p:nvSpPr>
        <p:spPr>
          <a:xfrm>
            <a:off x="0" y="2708920"/>
            <a:ext cx="1584176" cy="1015663"/>
          </a:xfrm>
          <a:prstGeom prst="rect">
            <a:avLst/>
          </a:prstGeom>
        </p:spPr>
        <p:txBody>
          <a:bodyPr wrap="square">
            <a:spAutoFit/>
          </a:bodyPr>
          <a:lstStyle/>
          <a:p>
            <a:pPr algn="ctr"/>
            <a:r>
              <a:rPr lang="el-GR" sz="2000" b="1" dirty="0" smtClean="0">
                <a:solidFill>
                  <a:srgbClr val="C00000"/>
                </a:solidFill>
                <a:latin typeface="Times New Roman" pitchFamily="18" charset="0"/>
                <a:cs typeface="Times New Roman" pitchFamily="18" charset="0"/>
              </a:rPr>
              <a:t>ΔΙΑΜΕΤΡΟΚΟΡΜΟΥ </a:t>
            </a:r>
            <a:r>
              <a:rPr lang="el-GR" sz="2000" b="1" dirty="0">
                <a:solidFill>
                  <a:srgbClr val="C00000"/>
                </a:solidFill>
                <a:latin typeface="Times New Roman" pitchFamily="18" charset="0"/>
                <a:cs typeface="Times New Roman" pitchFamily="18" charset="0"/>
              </a:rPr>
              <a:t>(d) </a:t>
            </a:r>
          </a:p>
        </p:txBody>
      </p:sp>
      <p:sp>
        <p:nvSpPr>
          <p:cNvPr id="9" name="8 - Ορθογώνιο"/>
          <p:cNvSpPr/>
          <p:nvPr/>
        </p:nvSpPr>
        <p:spPr>
          <a:xfrm>
            <a:off x="2411760" y="4653136"/>
            <a:ext cx="2827441" cy="461665"/>
          </a:xfrm>
          <a:prstGeom prst="rect">
            <a:avLst/>
          </a:prstGeom>
        </p:spPr>
        <p:txBody>
          <a:bodyPr wrap="none">
            <a:spAutoFit/>
          </a:bodyPr>
          <a:lstStyle/>
          <a:p>
            <a:r>
              <a:rPr lang="el-GR" sz="2400" b="1" dirty="0">
                <a:solidFill>
                  <a:schemeClr val="accent4">
                    <a:lumMod val="75000"/>
                  </a:schemeClr>
                </a:solidFill>
                <a:latin typeface="Times New Roman" pitchFamily="18" charset="0"/>
                <a:cs typeface="Times New Roman" pitchFamily="18" charset="0"/>
              </a:rPr>
              <a:t>ΜΗΚΟΣ ΗΛΟΥ (ℓ) </a:t>
            </a:r>
          </a:p>
        </p:txBody>
      </p:sp>
      <p:sp>
        <p:nvSpPr>
          <p:cNvPr id="10" name="9 - Ορθογώνιο"/>
          <p:cNvSpPr/>
          <p:nvPr/>
        </p:nvSpPr>
        <p:spPr>
          <a:xfrm>
            <a:off x="5580112" y="4653136"/>
            <a:ext cx="3320653" cy="461665"/>
          </a:xfrm>
          <a:prstGeom prst="rect">
            <a:avLst/>
          </a:prstGeom>
        </p:spPr>
        <p:txBody>
          <a:bodyPr wrap="none">
            <a:spAutoFit/>
          </a:bodyPr>
          <a:lstStyle/>
          <a:p>
            <a:r>
              <a:rPr lang="el-GR" sz="2400" b="1" dirty="0">
                <a:solidFill>
                  <a:srgbClr val="002060"/>
                </a:solidFill>
                <a:latin typeface="Times New Roman" pitchFamily="18" charset="0"/>
                <a:cs typeface="Times New Roman" pitchFamily="18" charset="0"/>
              </a:rPr>
              <a:t>ΥΨΟΣ ΚΕΦΑΛΗΣ (K)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ΓΟΥΜΕΝΟΥ ΕΥΘΑΛΙΑ</a:t>
            </a:r>
            <a:endParaRPr lang="el-GR"/>
          </a:p>
        </p:txBody>
      </p:sp>
      <p:sp>
        <p:nvSpPr>
          <p:cNvPr id="3" name="2 - Θέση αριθμού διαφάνειας"/>
          <p:cNvSpPr>
            <a:spLocks noGrp="1"/>
          </p:cNvSpPr>
          <p:nvPr>
            <p:ph type="sldNum" sz="quarter" idx="12"/>
          </p:nvPr>
        </p:nvSpPr>
        <p:spPr/>
        <p:txBody>
          <a:bodyPr/>
          <a:lstStyle/>
          <a:p>
            <a:fld id="{E2C4FEB1-6815-4746-87FD-51727707DF7F}" type="slidenum">
              <a:rPr lang="el-GR" smtClean="0"/>
              <a:t>27</a:t>
            </a:fld>
            <a:endParaRPr lang="el-GR"/>
          </a:p>
        </p:txBody>
      </p:sp>
      <p:pic>
        <p:nvPicPr>
          <p:cNvPr id="4" name="3 - Εικόνα"/>
          <p:cNvPicPr/>
          <p:nvPr/>
        </p:nvPicPr>
        <p:blipFill>
          <a:blip r:embed="rId2" cstate="print"/>
          <a:srcRect/>
          <a:stretch>
            <a:fillRect/>
          </a:stretch>
        </p:blipFill>
        <p:spPr bwMode="auto">
          <a:xfrm>
            <a:off x="2699792" y="1340768"/>
            <a:ext cx="5396505" cy="3681649"/>
          </a:xfrm>
          <a:prstGeom prst="rect">
            <a:avLst/>
          </a:prstGeom>
          <a:noFill/>
          <a:ln w="9525">
            <a:noFill/>
            <a:miter lim="800000"/>
            <a:headEnd/>
            <a:tailEnd/>
          </a:ln>
        </p:spPr>
      </p:pic>
      <p:sp>
        <p:nvSpPr>
          <p:cNvPr id="5" name="4 - Ορθογώνιο"/>
          <p:cNvSpPr/>
          <p:nvPr/>
        </p:nvSpPr>
        <p:spPr>
          <a:xfrm>
            <a:off x="539552" y="1412776"/>
            <a:ext cx="1773242" cy="400110"/>
          </a:xfrm>
          <a:prstGeom prst="rect">
            <a:avLst/>
          </a:prstGeom>
        </p:spPr>
        <p:txBody>
          <a:bodyPr wrap="none">
            <a:spAutoFit/>
          </a:bodyPr>
          <a:lstStyle/>
          <a:p>
            <a:r>
              <a:rPr lang="el-GR" sz="2000" b="1" dirty="0">
                <a:solidFill>
                  <a:srgbClr val="002060"/>
                </a:solidFill>
                <a:latin typeface="Times New Roman" pitchFamily="18" charset="0"/>
                <a:cs typeface="Times New Roman" pitchFamily="18" charset="0"/>
              </a:rPr>
              <a:t>Βήμα </a:t>
            </a:r>
            <a:r>
              <a:rPr lang="el-GR" sz="2000" b="1" dirty="0" err="1">
                <a:solidFill>
                  <a:srgbClr val="002060"/>
                </a:solidFill>
                <a:latin typeface="Times New Roman" pitchFamily="18" charset="0"/>
                <a:cs typeface="Times New Roman" pitchFamily="18" charset="0"/>
              </a:rPr>
              <a:t>ήλωσης</a:t>
            </a:r>
            <a:r>
              <a:rPr lang="el-GR" sz="2000" b="1" dirty="0">
                <a:solidFill>
                  <a:srgbClr val="002060"/>
                </a:solidFill>
                <a:latin typeface="Times New Roman" pitchFamily="18" charset="0"/>
                <a:cs typeface="Times New Roman" pitchFamily="18" charset="0"/>
              </a:rPr>
              <a:t> </a:t>
            </a:r>
          </a:p>
        </p:txBody>
      </p:sp>
      <p:sp>
        <p:nvSpPr>
          <p:cNvPr id="6" name="5 - Ορθογώνιο"/>
          <p:cNvSpPr/>
          <p:nvPr/>
        </p:nvSpPr>
        <p:spPr>
          <a:xfrm>
            <a:off x="251520" y="2564904"/>
            <a:ext cx="2448272" cy="1015663"/>
          </a:xfrm>
          <a:prstGeom prst="rect">
            <a:avLst/>
          </a:prstGeom>
        </p:spPr>
        <p:txBody>
          <a:bodyPr wrap="square">
            <a:spAutoFit/>
          </a:bodyPr>
          <a:lstStyle/>
          <a:p>
            <a:r>
              <a:rPr lang="el-GR" sz="2000" b="1" dirty="0" smtClean="0">
                <a:solidFill>
                  <a:schemeClr val="tx2">
                    <a:lumMod val="75000"/>
                  </a:schemeClr>
                </a:solidFill>
                <a:latin typeface="Times New Roman" pitchFamily="18" charset="0"/>
                <a:cs typeface="Times New Roman" pitchFamily="18" charset="0"/>
              </a:rPr>
              <a:t>Απόσταση </a:t>
            </a:r>
            <a:r>
              <a:rPr lang="el-GR" sz="2000" b="1" dirty="0">
                <a:solidFill>
                  <a:schemeClr val="tx2">
                    <a:lumMod val="75000"/>
                  </a:schemeClr>
                </a:solidFill>
                <a:latin typeface="Times New Roman" pitchFamily="18" charset="0"/>
                <a:cs typeface="Times New Roman" pitchFamily="18" charset="0"/>
              </a:rPr>
              <a:t>ακραίας σειράς ήλων από άκρη ελάσματος </a:t>
            </a:r>
          </a:p>
        </p:txBody>
      </p:sp>
      <p:sp>
        <p:nvSpPr>
          <p:cNvPr id="7" name="6 - Ορθογώνιο"/>
          <p:cNvSpPr/>
          <p:nvPr/>
        </p:nvSpPr>
        <p:spPr>
          <a:xfrm>
            <a:off x="323528" y="5229201"/>
            <a:ext cx="2232248" cy="1015663"/>
          </a:xfrm>
          <a:prstGeom prst="rect">
            <a:avLst/>
          </a:prstGeom>
        </p:spPr>
        <p:txBody>
          <a:bodyPr wrap="square">
            <a:spAutoFit/>
          </a:bodyPr>
          <a:lstStyle/>
          <a:p>
            <a:r>
              <a:rPr lang="el-GR" sz="2000" b="1" dirty="0">
                <a:solidFill>
                  <a:srgbClr val="C00000"/>
                </a:solidFill>
                <a:latin typeface="Times New Roman" pitchFamily="18" charset="0"/>
                <a:cs typeface="Times New Roman" pitchFamily="18" charset="0"/>
              </a:rPr>
              <a:t>Απόσταση μεταξύ δύο παράλληλων σειρών ήλων </a:t>
            </a:r>
          </a:p>
        </p:txBody>
      </p:sp>
      <p:sp>
        <p:nvSpPr>
          <p:cNvPr id="8" name="7 - Ορθογώνιο"/>
          <p:cNvSpPr/>
          <p:nvPr/>
        </p:nvSpPr>
        <p:spPr>
          <a:xfrm>
            <a:off x="4211960" y="764704"/>
            <a:ext cx="2931252" cy="400110"/>
          </a:xfrm>
          <a:prstGeom prst="rect">
            <a:avLst/>
          </a:prstGeom>
        </p:spPr>
        <p:txBody>
          <a:bodyPr wrap="none">
            <a:spAutoFit/>
          </a:bodyPr>
          <a:lstStyle/>
          <a:p>
            <a:r>
              <a:rPr lang="el-GR" sz="2000" b="1" dirty="0">
                <a:solidFill>
                  <a:schemeClr val="accent1"/>
                </a:solidFill>
                <a:latin typeface="Times New Roman" pitchFamily="18" charset="0"/>
                <a:cs typeface="Times New Roman" pitchFamily="18" charset="0"/>
              </a:rPr>
              <a:t>Διάμετρος </a:t>
            </a:r>
            <a:r>
              <a:rPr lang="el-GR" sz="2000" b="1" dirty="0" err="1" smtClean="0">
                <a:solidFill>
                  <a:schemeClr val="accent1"/>
                </a:solidFill>
                <a:latin typeface="Times New Roman" pitchFamily="18" charset="0"/>
                <a:cs typeface="Times New Roman" pitchFamily="18" charset="0"/>
              </a:rPr>
              <a:t>καρφότρυπας</a:t>
            </a:r>
            <a:r>
              <a:rPr lang="el-GR" sz="2000" b="1" dirty="0" smtClean="0">
                <a:solidFill>
                  <a:schemeClr val="accent1"/>
                </a:solidFill>
                <a:latin typeface="Times New Roman" pitchFamily="18" charset="0"/>
                <a:cs typeface="Times New Roman" pitchFamily="18" charset="0"/>
              </a:rPr>
              <a:t> </a:t>
            </a:r>
            <a:endParaRPr lang="el-GR" sz="2000" b="1" dirty="0">
              <a:solidFill>
                <a:schemeClr val="accent1"/>
              </a:solidFill>
              <a:latin typeface="Times New Roman" pitchFamily="18" charset="0"/>
              <a:cs typeface="Times New Roman" pitchFamily="18" charset="0"/>
            </a:endParaRPr>
          </a:p>
        </p:txBody>
      </p:sp>
      <p:sp>
        <p:nvSpPr>
          <p:cNvPr id="9" name="8 - Ορθογώνιο"/>
          <p:cNvSpPr/>
          <p:nvPr/>
        </p:nvSpPr>
        <p:spPr>
          <a:xfrm>
            <a:off x="5220072" y="5589240"/>
            <a:ext cx="2304256" cy="1015663"/>
          </a:xfrm>
          <a:prstGeom prst="rect">
            <a:avLst/>
          </a:prstGeom>
        </p:spPr>
        <p:txBody>
          <a:bodyPr wrap="square">
            <a:spAutoFit/>
          </a:bodyPr>
          <a:lstStyle/>
          <a:p>
            <a:r>
              <a:rPr lang="el-GR" sz="2000" b="1" dirty="0" smtClean="0">
                <a:solidFill>
                  <a:schemeClr val="accent4">
                    <a:lumMod val="75000"/>
                  </a:schemeClr>
                </a:solidFill>
                <a:latin typeface="Times New Roman" pitchFamily="18" charset="0"/>
                <a:cs typeface="Times New Roman" pitchFamily="18" charset="0"/>
              </a:rPr>
              <a:t>Απόσταση ακραίας σειράς ήλων από τον αρμό </a:t>
            </a:r>
            <a:endParaRPr lang="el-GR" sz="2000" b="1" dirty="0">
              <a:solidFill>
                <a:schemeClr val="accent4">
                  <a:lumMod val="75000"/>
                </a:schemeClr>
              </a:solidFill>
              <a:latin typeface="Times New Roman" pitchFamily="18" charset="0"/>
              <a:cs typeface="Times New Roman" pitchFamily="18" charset="0"/>
            </a:endParaRPr>
          </a:p>
        </p:txBody>
      </p:sp>
      <p:cxnSp>
        <p:nvCxnSpPr>
          <p:cNvPr id="11" name="10 - Ευθύγραμμο βέλος σύνδεσης"/>
          <p:cNvCxnSpPr/>
          <p:nvPr/>
        </p:nvCxnSpPr>
        <p:spPr>
          <a:xfrm>
            <a:off x="2195736" y="1700808"/>
            <a:ext cx="1656184" cy="13681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a:off x="2339752" y="3284984"/>
            <a:ext cx="864096" cy="13681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p:nvPr/>
        </p:nvCxnSpPr>
        <p:spPr>
          <a:xfrm flipV="1">
            <a:off x="2339752" y="4797152"/>
            <a:ext cx="1368152" cy="10081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flipH="1" flipV="1">
            <a:off x="4932040" y="4797152"/>
            <a:ext cx="720080" cy="792088"/>
          </a:xfrm>
          <a:prstGeom prst="straightConnector1">
            <a:avLst/>
          </a:prstGeom>
          <a:ln w="381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5796136" y="1124744"/>
            <a:ext cx="1224136" cy="792088"/>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0" name="19 - TextBox"/>
          <p:cNvSpPr txBox="1"/>
          <p:nvPr/>
        </p:nvSpPr>
        <p:spPr>
          <a:xfrm>
            <a:off x="2195736" y="188640"/>
            <a:ext cx="3704860" cy="584775"/>
          </a:xfrm>
          <a:prstGeom prst="rect">
            <a:avLst/>
          </a:prstGeom>
          <a:noFill/>
        </p:spPr>
        <p:txBody>
          <a:bodyPr wrap="none" rtlCol="0">
            <a:spAutoFit/>
          </a:bodyPr>
          <a:lstStyle/>
          <a:p>
            <a:r>
              <a:rPr lang="el-GR" sz="3200" b="1" dirty="0" smtClean="0">
                <a:latin typeface="Times New Roman" pitchFamily="18" charset="0"/>
                <a:cs typeface="Times New Roman" pitchFamily="18" charset="0"/>
              </a:rPr>
              <a:t>Διαστάσεις </a:t>
            </a:r>
            <a:r>
              <a:rPr lang="el-GR" sz="3200" b="1" dirty="0" err="1">
                <a:latin typeface="Times New Roman" pitchFamily="18" charset="0"/>
                <a:cs typeface="Times New Roman" pitchFamily="18" charset="0"/>
              </a:rPr>
              <a:t>ή</a:t>
            </a:r>
            <a:r>
              <a:rPr lang="el-GR" sz="3200" b="1" dirty="0" err="1" smtClean="0">
                <a:latin typeface="Times New Roman" pitchFamily="18" charset="0"/>
                <a:cs typeface="Times New Roman" pitchFamily="18" charset="0"/>
              </a:rPr>
              <a:t>λωσης</a:t>
            </a:r>
            <a:r>
              <a:rPr lang="el-GR" sz="3200" b="1" dirty="0" smtClean="0">
                <a:latin typeface="Times New Roman" pitchFamily="18" charset="0"/>
                <a:cs typeface="Times New Roman" pitchFamily="18" charset="0"/>
              </a:rPr>
              <a:t> </a:t>
            </a:r>
            <a:endParaRPr lang="el-GR"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par>
                          <p:cTn id="32" fill="hold">
                            <p:stCondLst>
                              <p:cond delay="500"/>
                            </p:stCondLst>
                            <p:childTnLst>
                              <p:par>
                                <p:cTn id="33" presetID="2" presetClass="entr" presetSubtype="4"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2" presetClass="entr" presetSubtype="4"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fill="hold"/>
                                        <p:tgtEl>
                                          <p:spTgt spid="7"/>
                                        </p:tgtEl>
                                        <p:attrNameLst>
                                          <p:attrName>ppt_x</p:attrName>
                                        </p:attrNameLst>
                                      </p:cBhvr>
                                      <p:tavLst>
                                        <p:tav tm="0">
                                          <p:val>
                                            <p:strVal val="#ppt_x"/>
                                          </p:val>
                                        </p:tav>
                                        <p:tav tm="100000">
                                          <p:val>
                                            <p:strVal val="#ppt_x"/>
                                          </p:val>
                                        </p:tav>
                                      </p:tavLst>
                                    </p:anim>
                                    <p:anim calcmode="lin" valueType="num">
                                      <p:cBhvr additive="base">
                                        <p:cTn id="4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par>
                          <p:cTn id="54" fill="hold">
                            <p:stCondLst>
                              <p:cond delay="500"/>
                            </p:stCondLst>
                            <p:childTnLst>
                              <p:par>
                                <p:cTn id="55" presetID="2" presetClass="entr" presetSubtype="4"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additive="base">
                                        <p:cTn id="57" dur="500" fill="hold"/>
                                        <p:tgtEl>
                                          <p:spTgt spid="9"/>
                                        </p:tgtEl>
                                        <p:attrNameLst>
                                          <p:attrName>ppt_x</p:attrName>
                                        </p:attrNameLst>
                                      </p:cBhvr>
                                      <p:tavLst>
                                        <p:tav tm="0">
                                          <p:val>
                                            <p:strVal val="#ppt_x"/>
                                          </p:val>
                                        </p:tav>
                                        <p:tav tm="100000">
                                          <p:val>
                                            <p:strVal val="#ppt_x"/>
                                          </p:val>
                                        </p:tav>
                                      </p:tavLst>
                                    </p:anim>
                                    <p:anim calcmode="lin" valueType="num">
                                      <p:cBhvr additive="base">
                                        <p:cTn id="5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500" fill="hold"/>
                                        <p:tgtEl>
                                          <p:spTgt spid="19"/>
                                        </p:tgtEl>
                                        <p:attrNameLst>
                                          <p:attrName>ppt_x</p:attrName>
                                        </p:attrNameLst>
                                      </p:cBhvr>
                                      <p:tavLst>
                                        <p:tav tm="0">
                                          <p:val>
                                            <p:strVal val="#ppt_x"/>
                                          </p:val>
                                        </p:tav>
                                        <p:tav tm="100000">
                                          <p:val>
                                            <p:strVal val="#ppt_x"/>
                                          </p:val>
                                        </p:tav>
                                      </p:tavLst>
                                    </p:anim>
                                    <p:anim calcmode="lin" valueType="num">
                                      <p:cBhvr additive="base">
                                        <p:cTn id="64" dur="500" fill="hold"/>
                                        <p:tgtEl>
                                          <p:spTgt spid="19"/>
                                        </p:tgtEl>
                                        <p:attrNameLst>
                                          <p:attrName>ppt_y</p:attrName>
                                        </p:attrNameLst>
                                      </p:cBhvr>
                                      <p:tavLst>
                                        <p:tav tm="0">
                                          <p:val>
                                            <p:strVal val="1+#ppt_h/2"/>
                                          </p:val>
                                        </p:tav>
                                        <p:tav tm="100000">
                                          <p:val>
                                            <p:strVal val="#ppt_y"/>
                                          </p:val>
                                        </p:tav>
                                      </p:tavLst>
                                    </p:anim>
                                  </p:childTnLst>
                                </p:cTn>
                              </p:par>
                            </p:childTnLst>
                          </p:cTn>
                        </p:par>
                        <p:par>
                          <p:cTn id="65" fill="hold">
                            <p:stCondLst>
                              <p:cond delay="500"/>
                            </p:stCondLst>
                            <p:childTnLst>
                              <p:par>
                                <p:cTn id="66" presetID="2" presetClass="entr" presetSubtype="4" fill="hold" grpId="0" nodeType="after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additive="base">
                                        <p:cTn id="68" dur="500" fill="hold"/>
                                        <p:tgtEl>
                                          <p:spTgt spid="8"/>
                                        </p:tgtEl>
                                        <p:attrNameLst>
                                          <p:attrName>ppt_x</p:attrName>
                                        </p:attrNameLst>
                                      </p:cBhvr>
                                      <p:tavLst>
                                        <p:tav tm="0">
                                          <p:val>
                                            <p:strVal val="#ppt_x"/>
                                          </p:val>
                                        </p:tav>
                                        <p:tav tm="100000">
                                          <p:val>
                                            <p:strVal val="#ppt_x"/>
                                          </p:val>
                                        </p:tav>
                                      </p:tavLst>
                                    </p:anim>
                                    <p:anim calcmode="lin" valueType="num">
                                      <p:cBhvr additive="base">
                                        <p:cTn id="6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2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424936" cy="1770472"/>
          </a:xfrm>
        </p:spPr>
        <p:txBody>
          <a:bodyPr/>
          <a:lstStyle/>
          <a:p>
            <a:pPr lvl="0" algn="ctr"/>
            <a:r>
              <a:rPr lang="el-GR" sz="4000" dirty="0" smtClean="0">
                <a:latin typeface="Times New Roman" pitchFamily="18" charset="0"/>
                <a:cs typeface="Times New Roman" pitchFamily="18" charset="0"/>
              </a:rPr>
              <a:t>Αποστάσεις που </a:t>
            </a:r>
            <a:r>
              <a:rPr lang="el-GR" sz="4000" dirty="0" smtClean="0">
                <a:latin typeface="Times New Roman" pitchFamily="18" charset="0"/>
                <a:cs typeface="Times New Roman" pitchFamily="18" charset="0"/>
              </a:rPr>
              <a:t>πρέπει να </a:t>
            </a:r>
            <a:r>
              <a:rPr lang="el-GR" sz="4000" dirty="0" smtClean="0">
                <a:latin typeface="Times New Roman" pitchFamily="18" charset="0"/>
                <a:cs typeface="Times New Roman" pitchFamily="18" charset="0"/>
              </a:rPr>
              <a:t>γνωρίζουμε για </a:t>
            </a:r>
            <a:r>
              <a:rPr lang="el-GR" sz="4000" dirty="0" smtClean="0">
                <a:latin typeface="Times New Roman" pitchFamily="18" charset="0"/>
                <a:cs typeface="Times New Roman" pitchFamily="18" charset="0"/>
              </a:rPr>
              <a:t>τη σχεδίαση και την κατασκευή μιας </a:t>
            </a:r>
            <a:r>
              <a:rPr lang="el-GR" sz="4000" dirty="0" err="1" smtClean="0">
                <a:latin typeface="Times New Roman" pitchFamily="18" charset="0"/>
                <a:cs typeface="Times New Roman" pitchFamily="18" charset="0"/>
              </a:rPr>
              <a:t>ήλωσης</a:t>
            </a:r>
            <a:endParaRPr lang="el-GR" sz="40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323528" y="2060848"/>
            <a:ext cx="8568952" cy="4320480"/>
          </a:xfrm>
        </p:spPr>
        <p:txBody>
          <a:bodyPr>
            <a:noAutofit/>
          </a:bodyPr>
          <a:lstStyle/>
          <a:p>
            <a:pPr lvl="0">
              <a:buFont typeface="Wingdings" pitchFamily="2" charset="2"/>
              <a:buChar char="Ø"/>
            </a:pPr>
            <a:r>
              <a:rPr lang="el-GR" sz="2800" dirty="0" smtClean="0">
                <a:latin typeface="Times New Roman" pitchFamily="18" charset="0"/>
                <a:cs typeface="Times New Roman" pitchFamily="18" charset="0"/>
              </a:rPr>
              <a:t>Το βήμα της </a:t>
            </a:r>
            <a:r>
              <a:rPr lang="el-GR" sz="2800" dirty="0" err="1" smtClean="0">
                <a:latin typeface="Times New Roman" pitchFamily="18" charset="0"/>
                <a:cs typeface="Times New Roman" pitchFamily="18" charset="0"/>
              </a:rPr>
              <a:t>ήλωσης</a:t>
            </a:r>
            <a:r>
              <a:rPr lang="el-G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a:t>
            </a:r>
            <a:r>
              <a:rPr lang="el-GR" sz="2800" dirty="0" smtClean="0">
                <a:latin typeface="Times New Roman" pitchFamily="18" charset="0"/>
                <a:cs typeface="Times New Roman" pitchFamily="18" charset="0"/>
              </a:rPr>
              <a:t>) που είναι  η απόσταση μεταξύ δύο γειτονικών ήλων της ίδιας σειράς, </a:t>
            </a:r>
          </a:p>
          <a:p>
            <a:pPr lvl="0">
              <a:buFont typeface="Wingdings" pitchFamily="2" charset="2"/>
              <a:buChar char="Ø"/>
            </a:pPr>
            <a:r>
              <a:rPr lang="el-GR" sz="2800" dirty="0" smtClean="0">
                <a:latin typeface="Times New Roman" pitchFamily="18" charset="0"/>
                <a:cs typeface="Times New Roman" pitchFamily="18" charset="0"/>
              </a:rPr>
              <a:t>Την απόσταση (</a:t>
            </a:r>
            <a:r>
              <a:rPr lang="en-US" sz="2800" dirty="0" smtClean="0">
                <a:latin typeface="Times New Roman" pitchFamily="18" charset="0"/>
                <a:cs typeface="Times New Roman" pitchFamily="18" charset="0"/>
              </a:rPr>
              <a:t>e</a:t>
            </a:r>
            <a:r>
              <a:rPr lang="el-GR" sz="2800" dirty="0" smtClean="0">
                <a:latin typeface="Times New Roman" pitchFamily="18" charset="0"/>
                <a:cs typeface="Times New Roman" pitchFamily="18" charset="0"/>
              </a:rPr>
              <a:t>) που είναι η απόσταση μεταξύ δυο παράλληλων σειρών.</a:t>
            </a:r>
          </a:p>
          <a:p>
            <a:pPr lvl="0">
              <a:buFont typeface="Wingdings" pitchFamily="2" charset="2"/>
              <a:buChar char="Ø"/>
            </a:pPr>
            <a:r>
              <a:rPr lang="el-GR" sz="2800" dirty="0" smtClean="0">
                <a:latin typeface="Times New Roman" pitchFamily="18" charset="0"/>
                <a:cs typeface="Times New Roman" pitchFamily="18" charset="0"/>
              </a:rPr>
              <a:t>Την </a:t>
            </a:r>
            <a:r>
              <a:rPr lang="el-GR" sz="2800" dirty="0" smtClean="0">
                <a:latin typeface="Times New Roman" pitchFamily="18" charset="0"/>
                <a:cs typeface="Times New Roman" pitchFamily="18" charset="0"/>
              </a:rPr>
              <a:t>απόσταση </a:t>
            </a:r>
            <a:r>
              <a:rPr lang="en-US" sz="2800" dirty="0" smtClean="0">
                <a:latin typeface="Times New Roman" pitchFamily="18" charset="0"/>
                <a:cs typeface="Times New Roman" pitchFamily="18" charset="0"/>
              </a:rPr>
              <a:t>e</a:t>
            </a:r>
            <a:r>
              <a:rPr lang="el-GR" sz="2800" baseline="-25000" dirty="0" smtClean="0">
                <a:latin typeface="Times New Roman" pitchFamily="18" charset="0"/>
                <a:cs typeface="Times New Roman" pitchFamily="18" charset="0"/>
              </a:rPr>
              <a:t>1</a:t>
            </a:r>
            <a:r>
              <a:rPr lang="el-GR" sz="2800" dirty="0" smtClean="0">
                <a:latin typeface="Times New Roman" pitchFamily="18" charset="0"/>
                <a:cs typeface="Times New Roman" pitchFamily="18" charset="0"/>
              </a:rPr>
              <a:t> που είναι η απόσταση της ακραίας σειράς των ήλων από την άκρη του ελάσματος.</a:t>
            </a:r>
          </a:p>
          <a:p>
            <a:pPr lvl="0">
              <a:buFont typeface="Wingdings" pitchFamily="2" charset="2"/>
              <a:buChar char="Ø"/>
            </a:pPr>
            <a:r>
              <a:rPr lang="el-GR" sz="2800" dirty="0" smtClean="0">
                <a:latin typeface="Times New Roman" pitchFamily="18" charset="0"/>
                <a:cs typeface="Times New Roman" pitchFamily="18" charset="0"/>
              </a:rPr>
              <a:t>Την απόσταση </a:t>
            </a:r>
            <a:r>
              <a:rPr lang="en-US" sz="2800" dirty="0" smtClean="0">
                <a:latin typeface="Times New Roman" pitchFamily="18" charset="0"/>
                <a:cs typeface="Times New Roman" pitchFamily="18" charset="0"/>
              </a:rPr>
              <a:t>e</a:t>
            </a:r>
            <a:r>
              <a:rPr lang="el-GR" sz="2800" baseline="-25000" dirty="0" smtClean="0">
                <a:latin typeface="Times New Roman" pitchFamily="18" charset="0"/>
                <a:cs typeface="Times New Roman" pitchFamily="18" charset="0"/>
              </a:rPr>
              <a:t>2 </a:t>
            </a:r>
            <a:r>
              <a:rPr lang="el-GR" sz="2800" dirty="0" smtClean="0">
                <a:latin typeface="Times New Roman" pitchFamily="18" charset="0"/>
                <a:cs typeface="Times New Roman" pitchFamily="18" charset="0"/>
              </a:rPr>
              <a:t>που είναι η απόσταση του άξονα των ήλων από τον αρμό, αν πρόκειται για </a:t>
            </a:r>
            <a:r>
              <a:rPr lang="el-GR" sz="2800" dirty="0" err="1" smtClean="0">
                <a:latin typeface="Times New Roman" pitchFamily="18" charset="0"/>
                <a:cs typeface="Times New Roman" pitchFamily="18" charset="0"/>
              </a:rPr>
              <a:t>ηλώσεις</a:t>
            </a:r>
            <a:r>
              <a:rPr lang="el-GR" sz="2800" dirty="0" smtClean="0">
                <a:latin typeface="Times New Roman" pitchFamily="18" charset="0"/>
                <a:cs typeface="Times New Roman" pitchFamily="18" charset="0"/>
              </a:rPr>
              <a:t> με </a:t>
            </a:r>
            <a:r>
              <a:rPr lang="el-GR" sz="2800" dirty="0" err="1" smtClean="0">
                <a:latin typeface="Times New Roman" pitchFamily="18" charset="0"/>
                <a:cs typeface="Times New Roman" pitchFamily="18" charset="0"/>
              </a:rPr>
              <a:t>αρμοκαλύπτρες</a:t>
            </a:r>
            <a:r>
              <a:rPr lang="el-GR" sz="2800" dirty="0" smtClean="0">
                <a:latin typeface="Times New Roman" pitchFamily="18" charset="0"/>
                <a:cs typeface="Times New Roman" pitchFamily="18" charset="0"/>
              </a:rPr>
              <a:t>. </a:t>
            </a:r>
          </a:p>
          <a:p>
            <a:endParaRPr lang="el-GR" sz="2800"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pPr algn="ctr"/>
            <a:r>
              <a:rPr lang="el-GR" dirty="0" smtClean="0"/>
              <a:t>ΓΟΥΜΕΝΟΥ ΕΥΘΑΛΙΑ</a:t>
            </a:r>
            <a:endParaRPr lang="el-GR" dirty="0"/>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28</a:t>
            </a:fld>
            <a:endParaRPr 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772400" cy="762360"/>
          </a:xfrm>
        </p:spPr>
        <p:txBody>
          <a:bodyPr/>
          <a:lstStyle/>
          <a:p>
            <a:pPr lvl="0" algn="ctr"/>
            <a:r>
              <a:rPr lang="el-GR" sz="4400" dirty="0" smtClean="0">
                <a:latin typeface="Times New Roman" pitchFamily="18" charset="0"/>
                <a:cs typeface="Times New Roman" pitchFamily="18" charset="0"/>
              </a:rPr>
              <a:t>Μέθοδοι </a:t>
            </a:r>
            <a:r>
              <a:rPr lang="el-GR" sz="4400" dirty="0" smtClean="0">
                <a:latin typeface="Times New Roman" pitchFamily="18" charset="0"/>
                <a:cs typeface="Times New Roman" pitchFamily="18" charset="0"/>
              </a:rPr>
              <a:t>κατασκευής </a:t>
            </a:r>
            <a:r>
              <a:rPr lang="el-GR" sz="4400" dirty="0" err="1" smtClean="0">
                <a:latin typeface="Times New Roman" pitchFamily="18" charset="0"/>
                <a:cs typeface="Times New Roman" pitchFamily="18" charset="0"/>
              </a:rPr>
              <a:t>ηλώσεων</a:t>
            </a:r>
            <a:r>
              <a:rPr lang="el-GR" sz="4400" dirty="0" smtClean="0">
                <a:latin typeface="Times New Roman" pitchFamily="18" charset="0"/>
                <a:cs typeface="Times New Roman" pitchFamily="18" charset="0"/>
              </a:rPr>
              <a:t> </a:t>
            </a:r>
            <a:endParaRPr lang="el-GR" sz="4400" dirty="0"/>
          </a:p>
        </p:txBody>
      </p:sp>
      <p:sp>
        <p:nvSpPr>
          <p:cNvPr id="3" name="2 - Θέση κειμένου"/>
          <p:cNvSpPr>
            <a:spLocks noGrp="1"/>
          </p:cNvSpPr>
          <p:nvPr>
            <p:ph type="body" idx="1"/>
          </p:nvPr>
        </p:nvSpPr>
        <p:spPr>
          <a:xfrm>
            <a:off x="530352" y="1556792"/>
            <a:ext cx="8146104" cy="2657584"/>
          </a:xfrm>
        </p:spPr>
        <p:txBody>
          <a:bodyPr>
            <a:normAutofit/>
          </a:bodyPr>
          <a:lstStyle/>
          <a:p>
            <a:pPr lvl="0">
              <a:buFont typeface="Wingdings" pitchFamily="2" charset="2"/>
              <a:buChar char="Ø"/>
            </a:pPr>
            <a:r>
              <a:rPr lang="el-GR" sz="3600" dirty="0" smtClean="0">
                <a:latin typeface="Times New Roman" pitchFamily="18" charset="0"/>
                <a:cs typeface="Times New Roman" pitchFamily="18" charset="0"/>
              </a:rPr>
              <a:t>Μέθοδος </a:t>
            </a:r>
            <a:r>
              <a:rPr lang="el-GR" sz="3600" dirty="0" smtClean="0">
                <a:latin typeface="Times New Roman" pitchFamily="18" charset="0"/>
                <a:cs typeface="Times New Roman" pitchFamily="18" charset="0"/>
              </a:rPr>
              <a:t>με το χέρι</a:t>
            </a:r>
            <a:r>
              <a:rPr lang="el-GR" sz="3600" dirty="0" smtClean="0">
                <a:latin typeface="Times New Roman" pitchFamily="18" charset="0"/>
                <a:cs typeface="Times New Roman" pitchFamily="18" charset="0"/>
              </a:rPr>
              <a:t>.</a:t>
            </a:r>
          </a:p>
          <a:p>
            <a:pPr lvl="0"/>
            <a:r>
              <a:rPr lang="el-GR" sz="3600" dirty="0" smtClean="0">
                <a:latin typeface="Times New Roman" pitchFamily="18" charset="0"/>
                <a:cs typeface="Times New Roman" pitchFamily="18" charset="0"/>
              </a:rPr>
              <a:t> </a:t>
            </a:r>
            <a:r>
              <a:rPr lang="el-GR" sz="3600" dirty="0" smtClean="0">
                <a:latin typeface="Times New Roman" pitchFamily="18" charset="0"/>
                <a:cs typeface="Times New Roman" pitchFamily="18" charset="0"/>
              </a:rPr>
              <a:t>Εδώ περιλαμβάνεται και η </a:t>
            </a:r>
            <a:r>
              <a:rPr lang="el-GR" sz="3600" dirty="0" err="1" smtClean="0">
                <a:latin typeface="Times New Roman" pitchFamily="18" charset="0"/>
                <a:cs typeface="Times New Roman" pitchFamily="18" charset="0"/>
              </a:rPr>
              <a:t>ήλωση</a:t>
            </a:r>
            <a:r>
              <a:rPr lang="el-GR" sz="3600" dirty="0" smtClean="0">
                <a:latin typeface="Times New Roman" pitchFamily="18" charset="0"/>
                <a:cs typeface="Times New Roman" pitchFamily="18" charset="0"/>
              </a:rPr>
              <a:t> με πιστολέτο. </a:t>
            </a:r>
          </a:p>
          <a:p>
            <a:pPr lvl="0">
              <a:buFont typeface="Wingdings" pitchFamily="2" charset="2"/>
              <a:buChar char="Ø"/>
            </a:pPr>
            <a:r>
              <a:rPr lang="el-GR" sz="3600" dirty="0" smtClean="0">
                <a:latin typeface="Times New Roman" pitchFamily="18" charset="0"/>
                <a:cs typeface="Times New Roman" pitchFamily="18" charset="0"/>
              </a:rPr>
              <a:t>Μηχανική μέθοδος. </a:t>
            </a:r>
          </a:p>
          <a:p>
            <a:endParaRPr lang="el-GR"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29</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20688"/>
            <a:ext cx="7772400" cy="1626456"/>
          </a:xfrm>
        </p:spPr>
        <p:txBody>
          <a:bodyPr/>
          <a:lstStyle/>
          <a:p>
            <a:pPr lvl="0"/>
            <a:r>
              <a:rPr lang="el-GR" sz="4800" dirty="0" smtClean="0"/>
              <a:t/>
            </a:r>
            <a:br>
              <a:rPr lang="el-GR" sz="4800" dirty="0" smtClean="0"/>
            </a:br>
            <a:r>
              <a:rPr lang="el-GR" sz="4800" dirty="0" smtClean="0"/>
              <a:t>Για </a:t>
            </a:r>
            <a:r>
              <a:rPr lang="el-GR" sz="4800" dirty="0" smtClean="0"/>
              <a:t>να γίνει μια σύνδεση τι χρησιμοποιούνται</a:t>
            </a:r>
            <a:r>
              <a:rPr lang="el-GR" sz="4800" dirty="0" smtClean="0"/>
              <a:t>;</a:t>
            </a:r>
            <a:endParaRPr lang="el-GR" dirty="0"/>
          </a:p>
        </p:txBody>
      </p:sp>
      <p:sp>
        <p:nvSpPr>
          <p:cNvPr id="3" name="2 - Θέση κειμένου"/>
          <p:cNvSpPr>
            <a:spLocks noGrp="1"/>
          </p:cNvSpPr>
          <p:nvPr>
            <p:ph type="body" idx="1"/>
          </p:nvPr>
        </p:nvSpPr>
        <p:spPr>
          <a:xfrm>
            <a:off x="530352" y="2704664"/>
            <a:ext cx="7772400" cy="2884576"/>
          </a:xfrm>
        </p:spPr>
        <p:txBody>
          <a:bodyPr>
            <a:normAutofit fontScale="85000" lnSpcReduction="20000"/>
          </a:bodyPr>
          <a:lstStyle/>
          <a:p>
            <a:r>
              <a:rPr lang="el-GR" sz="3500" dirty="0" smtClean="0"/>
              <a:t>Για να γίνει μια σύνδεση χρησιμοποιούνται ορισμένα στοιχεία που λέγονται μέσα σύνδεσης. Υπάρχουν όμως και περιπτώσεις που οι συνδέσεις γίνονται χωρίς μέσο σύνδεσης, όπως </a:t>
            </a:r>
            <a:r>
              <a:rPr lang="el-GR" sz="3500" dirty="0" err="1" smtClean="0"/>
              <a:t>π.χ</a:t>
            </a:r>
            <a:r>
              <a:rPr lang="el-GR" sz="3500" dirty="0" smtClean="0"/>
              <a:t> η σύνδεση ενός άξονα και ενός </a:t>
            </a:r>
            <a:r>
              <a:rPr lang="el-GR" sz="3500" dirty="0" err="1" smtClean="0"/>
              <a:t>τρύματος</a:t>
            </a:r>
            <a:r>
              <a:rPr lang="el-GR" sz="3500" dirty="0" smtClean="0"/>
              <a:t> (αρσενικό- θηλυκό) με θέρμανση ή ψύξη του ενός από τα δύο.</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8064896" cy="1770472"/>
          </a:xfrm>
        </p:spPr>
        <p:txBody>
          <a:bodyPr/>
          <a:lstStyle/>
          <a:p>
            <a:pPr lvl="0"/>
            <a:r>
              <a:rPr lang="el-GR" sz="4000" dirty="0" smtClean="0">
                <a:latin typeface="Times New Roman" pitchFamily="18" charset="0"/>
                <a:cs typeface="Times New Roman" pitchFamily="18" charset="0"/>
              </a:rPr>
              <a:t>Σε μια </a:t>
            </a:r>
            <a:r>
              <a:rPr lang="el-GR" sz="4000" dirty="0" err="1" smtClean="0">
                <a:latin typeface="Times New Roman" pitchFamily="18" charset="0"/>
                <a:cs typeface="Times New Roman" pitchFamily="18" charset="0"/>
              </a:rPr>
              <a:t>ήλωση</a:t>
            </a:r>
            <a:r>
              <a:rPr lang="el-GR" sz="4000" dirty="0" smtClean="0">
                <a:latin typeface="Times New Roman" pitchFamily="18" charset="0"/>
                <a:cs typeface="Times New Roman" pitchFamily="18" charset="0"/>
              </a:rPr>
              <a:t> ποια πρέπει να είναι η διάμετρος των ελασμάτων και ποιο το μήκος του κορμού του </a:t>
            </a:r>
            <a:r>
              <a:rPr lang="el-GR" sz="4000" dirty="0" smtClean="0">
                <a:latin typeface="Times New Roman" pitchFamily="18" charset="0"/>
                <a:cs typeface="Times New Roman" pitchFamily="18" charset="0"/>
              </a:rPr>
              <a:t>ήλου</a:t>
            </a:r>
            <a:endParaRPr lang="el-GR" sz="4000" dirty="0"/>
          </a:p>
        </p:txBody>
      </p:sp>
      <p:sp>
        <p:nvSpPr>
          <p:cNvPr id="3" name="2 - Θέση κειμένου"/>
          <p:cNvSpPr>
            <a:spLocks noGrp="1"/>
          </p:cNvSpPr>
          <p:nvPr>
            <p:ph type="body" idx="1"/>
          </p:nvPr>
        </p:nvSpPr>
        <p:spPr>
          <a:xfrm>
            <a:off x="530352" y="2132856"/>
            <a:ext cx="8146104" cy="3600400"/>
          </a:xfrm>
        </p:spPr>
        <p:txBody>
          <a:bodyPr>
            <a:normAutofit lnSpcReduction="10000"/>
          </a:bodyPr>
          <a:lstStyle/>
          <a:p>
            <a:pPr>
              <a:buFont typeface="Wingdings" pitchFamily="2" charset="2"/>
              <a:buChar char="Ø"/>
            </a:pPr>
            <a:r>
              <a:rPr lang="el-GR" sz="3200" dirty="0" smtClean="0">
                <a:latin typeface="Times New Roman" pitchFamily="18" charset="0"/>
                <a:cs typeface="Times New Roman" pitchFamily="18" charset="0"/>
              </a:rPr>
              <a:t>Σε </a:t>
            </a:r>
            <a:r>
              <a:rPr lang="el-GR" sz="3200" dirty="0" smtClean="0">
                <a:latin typeface="Times New Roman" pitchFamily="18" charset="0"/>
                <a:cs typeface="Times New Roman" pitchFamily="18" charset="0"/>
              </a:rPr>
              <a:t>μια </a:t>
            </a:r>
            <a:r>
              <a:rPr lang="el-GR" sz="3200" dirty="0" err="1" smtClean="0">
                <a:latin typeface="Times New Roman" pitchFamily="18" charset="0"/>
                <a:cs typeface="Times New Roman" pitchFamily="18" charset="0"/>
              </a:rPr>
              <a:t>ήλωση</a:t>
            </a:r>
            <a:r>
              <a:rPr lang="el-GR" sz="3200" dirty="0" smtClean="0">
                <a:latin typeface="Times New Roman" pitchFamily="18" charset="0"/>
                <a:cs typeface="Times New Roman" pitchFamily="18" charset="0"/>
              </a:rPr>
              <a:t> η διάμετρος των ελασμάτων πρέπει να είναι 1 </a:t>
            </a:r>
            <a:r>
              <a:rPr lang="en-US" sz="3200" dirty="0" smtClean="0">
                <a:latin typeface="Times New Roman" pitchFamily="18" charset="0"/>
                <a:cs typeface="Times New Roman" pitchFamily="18" charset="0"/>
              </a:rPr>
              <a:t>mm</a:t>
            </a:r>
            <a:r>
              <a:rPr lang="el-GR" sz="3200" dirty="0" smtClean="0">
                <a:latin typeface="Times New Roman" pitchFamily="18" charset="0"/>
                <a:cs typeface="Times New Roman" pitchFamily="18" charset="0"/>
              </a:rPr>
              <a:t> μεγαλύτερη από τη διάμετρο του ήλου. </a:t>
            </a:r>
            <a:endParaRPr lang="el-GR" sz="3200" dirty="0" smtClean="0">
              <a:latin typeface="Times New Roman" pitchFamily="18" charset="0"/>
              <a:cs typeface="Times New Roman" pitchFamily="18" charset="0"/>
            </a:endParaRPr>
          </a:p>
          <a:p>
            <a:pPr algn="ctr"/>
            <a:r>
              <a:rPr lang="el-GR"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d</a:t>
            </a:r>
            <a:r>
              <a:rPr lang="el-GR" sz="3200" baseline="-25000" dirty="0" smtClean="0">
                <a:latin typeface="Times New Roman" pitchFamily="18" charset="0"/>
                <a:cs typeface="Times New Roman" pitchFamily="18" charset="0"/>
              </a:rPr>
              <a:t>1 = </a:t>
            </a:r>
            <a:r>
              <a:rPr lang="en-US" sz="3200" dirty="0" smtClean="0">
                <a:latin typeface="Times New Roman" pitchFamily="18" charset="0"/>
                <a:cs typeface="Times New Roman" pitchFamily="18" charset="0"/>
              </a:rPr>
              <a:t>d</a:t>
            </a:r>
            <a:r>
              <a:rPr lang="el-GR" sz="3200" dirty="0" smtClean="0">
                <a:latin typeface="Times New Roman" pitchFamily="18" charset="0"/>
                <a:cs typeface="Times New Roman" pitchFamily="18" charset="0"/>
              </a:rPr>
              <a:t>+1</a:t>
            </a:r>
            <a:r>
              <a:rPr lang="en-US" sz="3200" dirty="0" smtClean="0">
                <a:latin typeface="Times New Roman" pitchFamily="18" charset="0"/>
                <a:cs typeface="Times New Roman" pitchFamily="18" charset="0"/>
              </a:rPr>
              <a:t>mm</a:t>
            </a:r>
            <a:r>
              <a:rPr lang="el-GR" sz="3200" baseline="-25000" dirty="0" smtClean="0">
                <a:latin typeface="Times New Roman" pitchFamily="18" charset="0"/>
                <a:cs typeface="Times New Roman" pitchFamily="18" charset="0"/>
              </a:rPr>
              <a:t> .</a:t>
            </a:r>
            <a:endParaRPr lang="el-GR" sz="3200" dirty="0" smtClean="0">
              <a:latin typeface="Times New Roman" pitchFamily="18" charset="0"/>
              <a:cs typeface="Times New Roman" pitchFamily="18" charset="0"/>
            </a:endParaRPr>
          </a:p>
          <a:p>
            <a:pPr>
              <a:buFont typeface="Wingdings" pitchFamily="2" charset="2"/>
              <a:buChar char="Ø"/>
            </a:pPr>
            <a:r>
              <a:rPr lang="el-GR" sz="3200" dirty="0" smtClean="0">
                <a:latin typeface="Times New Roman" pitchFamily="18" charset="0"/>
                <a:cs typeface="Times New Roman" pitchFamily="18" charset="0"/>
              </a:rPr>
              <a:t>Το μήκος του κορμού του ήλου πρέπει να είναι λίγο μεγαλύτερο από το άθροισμα του πάχους των ελασμάτων που πρόκειται να συνδεθούν.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30</a:t>
            </a:fld>
            <a:endParaRPr lang="el-G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08912" cy="1293800"/>
          </a:xfrm>
        </p:spPr>
        <p:txBody>
          <a:bodyPr/>
          <a:lstStyle/>
          <a:p>
            <a:pPr lvl="0" algn="ctr"/>
            <a:r>
              <a:rPr lang="el-GR" sz="4000" dirty="0" smtClean="0">
                <a:latin typeface="Times New Roman" pitchFamily="18" charset="0"/>
                <a:cs typeface="Times New Roman" pitchFamily="18" charset="0"/>
              </a:rPr>
              <a:t>Τι πρέπει </a:t>
            </a:r>
            <a:r>
              <a:rPr lang="el-GR" sz="4000" dirty="0" smtClean="0">
                <a:latin typeface="Times New Roman" pitchFamily="18" charset="0"/>
                <a:cs typeface="Times New Roman" pitchFamily="18" charset="0"/>
              </a:rPr>
              <a:t>να προσέξουμε γ</a:t>
            </a:r>
            <a:r>
              <a:rPr lang="el-GR" sz="4000" dirty="0" smtClean="0">
                <a:latin typeface="Times New Roman" pitchFamily="18" charset="0"/>
                <a:cs typeface="Times New Roman" pitchFamily="18" charset="0"/>
              </a:rPr>
              <a:t>ια </a:t>
            </a:r>
            <a:r>
              <a:rPr lang="el-GR" sz="4000" dirty="0" smtClean="0">
                <a:latin typeface="Times New Roman" pitchFamily="18" charset="0"/>
                <a:cs typeface="Times New Roman" pitchFamily="18" charset="0"/>
              </a:rPr>
              <a:t>να εκτελέσουμε μια επιτυχημένη </a:t>
            </a:r>
            <a:r>
              <a:rPr lang="el-GR" sz="4000" dirty="0" err="1" smtClean="0">
                <a:latin typeface="Times New Roman" pitchFamily="18" charset="0"/>
                <a:cs typeface="Times New Roman" pitchFamily="18" charset="0"/>
              </a:rPr>
              <a:t>ήλωση</a:t>
            </a:r>
            <a:endParaRPr lang="el-GR" sz="4000" dirty="0"/>
          </a:p>
        </p:txBody>
      </p:sp>
      <p:sp>
        <p:nvSpPr>
          <p:cNvPr id="3" name="2 - Θέση κειμένου"/>
          <p:cNvSpPr>
            <a:spLocks noGrp="1"/>
          </p:cNvSpPr>
          <p:nvPr>
            <p:ph type="body" idx="1"/>
          </p:nvPr>
        </p:nvSpPr>
        <p:spPr>
          <a:xfrm>
            <a:off x="530352" y="1628800"/>
            <a:ext cx="8146104" cy="4752528"/>
          </a:xfrm>
        </p:spPr>
        <p:txBody>
          <a:bodyPr>
            <a:normAutofit/>
          </a:bodyPr>
          <a:lstStyle/>
          <a:p>
            <a:pPr lvl="0">
              <a:buFont typeface="Wingdings" pitchFamily="2" charset="2"/>
              <a:buChar char="Ø"/>
            </a:pPr>
            <a:r>
              <a:rPr lang="el-GR" sz="2800" dirty="0" smtClean="0">
                <a:latin typeface="Times New Roman" pitchFamily="18" charset="0"/>
                <a:cs typeface="Times New Roman" pitchFamily="18" charset="0"/>
              </a:rPr>
              <a:t>Να </a:t>
            </a:r>
            <a:r>
              <a:rPr lang="el-GR" sz="2800" dirty="0" smtClean="0">
                <a:latin typeface="Times New Roman" pitchFamily="18" charset="0"/>
                <a:cs typeface="Times New Roman" pitchFamily="18" charset="0"/>
              </a:rPr>
              <a:t>επιλέξου τα κατάλληλα  εργαλεία και να τα χρησιμοποιήσουμε σωστά.</a:t>
            </a:r>
          </a:p>
          <a:p>
            <a:pPr lvl="0">
              <a:buFont typeface="Wingdings" pitchFamily="2" charset="2"/>
              <a:buChar char="Ø"/>
            </a:pPr>
            <a:r>
              <a:rPr lang="el-GR" sz="2800" dirty="0" smtClean="0">
                <a:latin typeface="Times New Roman" pitchFamily="18" charset="0"/>
                <a:cs typeface="Times New Roman" pitchFamily="18" charset="0"/>
              </a:rPr>
              <a:t>Προσοχή στη διάμετρο της οπής σε σχέση με τη διάμετρο του ήλου.</a:t>
            </a:r>
          </a:p>
          <a:p>
            <a:pPr lvl="0">
              <a:buFont typeface="Wingdings" pitchFamily="2" charset="2"/>
              <a:buChar char="Ø"/>
            </a:pPr>
            <a:r>
              <a:rPr lang="el-GR" sz="2800" dirty="0" smtClean="0">
                <a:latin typeface="Times New Roman" pitchFamily="18" charset="0"/>
                <a:cs typeface="Times New Roman" pitchFamily="18" charset="0"/>
              </a:rPr>
              <a:t>Προσοχή στη σύσφιγξη των ελασμάτων,  πριν το τρύπημα. </a:t>
            </a:r>
          </a:p>
          <a:p>
            <a:pPr lvl="0">
              <a:buFont typeface="Wingdings" pitchFamily="2" charset="2"/>
              <a:buChar char="Ø"/>
            </a:pPr>
            <a:r>
              <a:rPr lang="el-GR" sz="2800" dirty="0" smtClean="0">
                <a:latin typeface="Times New Roman" pitchFamily="18" charset="0"/>
                <a:cs typeface="Times New Roman" pitchFamily="18" charset="0"/>
              </a:rPr>
              <a:t>Η οπή πρέπει να ανοίγεται συγχρόνως και στα δύο ελάσματα.</a:t>
            </a:r>
          </a:p>
          <a:p>
            <a:pPr lvl="0">
              <a:buFont typeface="Wingdings" pitchFamily="2" charset="2"/>
              <a:buChar char="Ø"/>
            </a:pPr>
            <a:r>
              <a:rPr lang="el-GR" sz="2800" dirty="0" smtClean="0">
                <a:latin typeface="Times New Roman" pitchFamily="18" charset="0"/>
                <a:cs typeface="Times New Roman" pitchFamily="18" charset="0"/>
              </a:rPr>
              <a:t>Προσοχή στο μήκος του ήλου. </a:t>
            </a:r>
          </a:p>
          <a:p>
            <a:endParaRPr lang="el-GR" dirty="0">
              <a:latin typeface="Times New Roman" pitchFamily="18" charset="0"/>
              <a:cs typeface="Times New Roman" pitchFamily="18" charset="0"/>
            </a:endParaRPr>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31</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772400" cy="906376"/>
          </a:xfrm>
        </p:spPr>
        <p:txBody>
          <a:bodyPr/>
          <a:lstStyle/>
          <a:p>
            <a:pPr lvl="0"/>
            <a:r>
              <a:rPr lang="el-GR" sz="4800" dirty="0" smtClean="0"/>
              <a:t>Ποια είναι τα μέσα σύνδεσης</a:t>
            </a:r>
            <a:r>
              <a:rPr lang="el-GR" sz="4800" dirty="0" smtClean="0"/>
              <a:t>.</a:t>
            </a:r>
            <a:endParaRPr lang="el-GR" sz="4800" dirty="0"/>
          </a:p>
        </p:txBody>
      </p:sp>
      <p:sp>
        <p:nvSpPr>
          <p:cNvPr id="3" name="2 - Θέση κειμένου"/>
          <p:cNvSpPr>
            <a:spLocks noGrp="1"/>
          </p:cNvSpPr>
          <p:nvPr>
            <p:ph type="body" idx="1"/>
          </p:nvPr>
        </p:nvSpPr>
        <p:spPr>
          <a:xfrm>
            <a:off x="539552" y="908720"/>
            <a:ext cx="7772400" cy="5184576"/>
          </a:xfrm>
        </p:spPr>
        <p:txBody>
          <a:bodyPr>
            <a:normAutofit fontScale="92500" lnSpcReduction="10000"/>
          </a:bodyPr>
          <a:lstStyle/>
          <a:p>
            <a:r>
              <a:rPr lang="el-GR" sz="3200" dirty="0" smtClean="0"/>
              <a:t>Τα μέσα σύνδεσης είναι</a:t>
            </a:r>
            <a:r>
              <a:rPr lang="el-GR" sz="3200" dirty="0" smtClean="0"/>
              <a:t>:</a:t>
            </a:r>
          </a:p>
          <a:p>
            <a:endParaRPr lang="el-GR" sz="3200" dirty="0" smtClean="0"/>
          </a:p>
          <a:p>
            <a:pPr>
              <a:buFont typeface="Arial" pitchFamily="34" charset="0"/>
              <a:buChar char="•"/>
            </a:pPr>
            <a:r>
              <a:rPr lang="el-GR" sz="3200" dirty="0" smtClean="0"/>
              <a:t>Ήλοι (καρφιά</a:t>
            </a:r>
            <a:r>
              <a:rPr lang="el-GR" sz="3200" dirty="0" smtClean="0"/>
              <a:t>)</a:t>
            </a:r>
          </a:p>
          <a:p>
            <a:pPr>
              <a:buFont typeface="Arial" pitchFamily="34" charset="0"/>
              <a:buChar char="•"/>
            </a:pPr>
            <a:endParaRPr lang="el-GR" sz="3200" dirty="0" smtClean="0"/>
          </a:p>
          <a:p>
            <a:endParaRPr lang="el-GR" sz="3200" dirty="0" smtClean="0"/>
          </a:p>
          <a:p>
            <a:pPr lvl="0">
              <a:buFont typeface="Arial" pitchFamily="34" charset="0"/>
              <a:buChar char="•"/>
            </a:pPr>
            <a:r>
              <a:rPr lang="el-GR" sz="3200" dirty="0" smtClean="0"/>
              <a:t>Κοχλίες (βίδες) </a:t>
            </a:r>
          </a:p>
          <a:p>
            <a:pPr lvl="0"/>
            <a:endParaRPr lang="el-GR" sz="3200" dirty="0" smtClean="0"/>
          </a:p>
          <a:p>
            <a:pPr lvl="0">
              <a:buFont typeface="Arial" pitchFamily="34" charset="0"/>
              <a:buChar char="•"/>
            </a:pPr>
            <a:r>
              <a:rPr lang="el-GR" sz="3200" dirty="0" smtClean="0"/>
              <a:t>Συγκολλητικά υλικά</a:t>
            </a:r>
          </a:p>
          <a:p>
            <a:pPr lvl="0">
              <a:buFont typeface="Arial" pitchFamily="34" charset="0"/>
              <a:buChar char="•"/>
            </a:pPr>
            <a:endParaRPr lang="el-GR" sz="3200" dirty="0" smtClean="0"/>
          </a:p>
          <a:p>
            <a:pPr lvl="0">
              <a:buFont typeface="Arial" pitchFamily="34" charset="0"/>
              <a:buChar char="•"/>
            </a:pPr>
            <a:r>
              <a:rPr lang="el-GR" sz="3200" dirty="0" smtClean="0"/>
              <a:t>Σφήνες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4</a:t>
            </a:fld>
            <a:endParaRPr lang="el-GR"/>
          </a:p>
        </p:txBody>
      </p:sp>
      <p:pic>
        <p:nvPicPr>
          <p:cNvPr id="1026" name="Picture 2"/>
          <p:cNvPicPr>
            <a:picLocks noChangeAspect="1" noChangeArrowheads="1"/>
          </p:cNvPicPr>
          <p:nvPr/>
        </p:nvPicPr>
        <p:blipFill>
          <a:blip r:embed="rId2" cstate="print"/>
          <a:srcRect/>
          <a:stretch>
            <a:fillRect/>
          </a:stretch>
        </p:blipFill>
        <p:spPr bwMode="auto">
          <a:xfrm>
            <a:off x="3707904" y="1556792"/>
            <a:ext cx="1368152" cy="1172701"/>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3563888" y="2852936"/>
            <a:ext cx="2059096" cy="1224136"/>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788024" y="3933056"/>
            <a:ext cx="3014464" cy="1230514"/>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2483768" y="5013176"/>
            <a:ext cx="1512168" cy="151216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92696"/>
            <a:ext cx="7772400" cy="2160240"/>
          </a:xfrm>
        </p:spPr>
        <p:txBody>
          <a:bodyPr/>
          <a:lstStyle/>
          <a:p>
            <a:r>
              <a:rPr lang="el-GR" sz="4000" dirty="0" smtClean="0"/>
              <a:t>Σε ποιες κατηγορίες διακρίνονται οι συνδέσεις </a:t>
            </a:r>
            <a:r>
              <a:rPr lang="el-GR" sz="4000" dirty="0" smtClean="0"/>
              <a:t>ανάλογα με τα χαρακτηριστικά που </a:t>
            </a:r>
            <a:r>
              <a:rPr lang="el-GR" sz="4000" dirty="0" smtClean="0"/>
              <a:t>παρουσιάζουν</a:t>
            </a:r>
            <a:endParaRPr lang="el-GR" sz="4000" dirty="0"/>
          </a:p>
        </p:txBody>
      </p:sp>
      <p:sp>
        <p:nvSpPr>
          <p:cNvPr id="3" name="2 - Θέση κειμένου"/>
          <p:cNvSpPr>
            <a:spLocks noGrp="1"/>
          </p:cNvSpPr>
          <p:nvPr>
            <p:ph type="body" idx="1"/>
          </p:nvPr>
        </p:nvSpPr>
        <p:spPr>
          <a:xfrm>
            <a:off x="467544" y="3356992"/>
            <a:ext cx="7772400" cy="1509712"/>
          </a:xfrm>
        </p:spPr>
        <p:txBody>
          <a:bodyPr>
            <a:normAutofit/>
          </a:bodyPr>
          <a:lstStyle/>
          <a:p>
            <a:pPr>
              <a:buFont typeface="Arial" pitchFamily="34" charset="0"/>
              <a:buChar char="•"/>
            </a:pPr>
            <a:r>
              <a:rPr lang="el-GR" sz="3200" dirty="0" smtClean="0"/>
              <a:t>Λυόμενες </a:t>
            </a:r>
          </a:p>
          <a:p>
            <a:pPr>
              <a:buFont typeface="Arial" pitchFamily="34" charset="0"/>
              <a:buChar char="•"/>
            </a:pPr>
            <a:r>
              <a:rPr lang="el-GR" sz="3200" dirty="0" smtClean="0"/>
              <a:t> Μη λυόμενες </a:t>
            </a:r>
            <a:endParaRPr lang="el-GR" sz="3200" dirty="0"/>
          </a:p>
        </p:txBody>
      </p:sp>
      <p:sp>
        <p:nvSpPr>
          <p:cNvPr id="4" name="3 - Θέση υποσέλιδου"/>
          <p:cNvSpPr>
            <a:spLocks noGrp="1"/>
          </p:cNvSpPr>
          <p:nvPr>
            <p:ph type="ftr" sz="quarter" idx="11"/>
          </p:nvPr>
        </p:nvSpPr>
        <p:spPr/>
        <p:txBody>
          <a:bodyPr/>
          <a:lstStyle/>
          <a:p>
            <a:pPr algn="ctr"/>
            <a:r>
              <a:rPr lang="el-GR" dirty="0" smtClean="0"/>
              <a:t>ΓΟΥΜΕΝΟΥ ΕΥΘΑΛΙΑ</a:t>
            </a:r>
            <a:endParaRPr lang="el-GR" dirty="0"/>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074096" cy="2058504"/>
          </a:xfrm>
        </p:spPr>
        <p:txBody>
          <a:bodyPr/>
          <a:lstStyle/>
          <a:p>
            <a:pPr lvl="0"/>
            <a:r>
              <a:rPr lang="el-GR" sz="4000" dirty="0" smtClean="0"/>
              <a:t>Ποιες συνδέσεις λέγονται Λυόμενες; Ποια τα μέσα σύνδεσης σε αυτές και πότε χρησιμοποιούνται;  </a:t>
            </a:r>
            <a:endParaRPr lang="el-GR" sz="4000" dirty="0"/>
          </a:p>
        </p:txBody>
      </p:sp>
      <p:sp>
        <p:nvSpPr>
          <p:cNvPr id="3" name="2 - Θέση κειμένου"/>
          <p:cNvSpPr>
            <a:spLocks noGrp="1"/>
          </p:cNvSpPr>
          <p:nvPr>
            <p:ph type="body" idx="1"/>
          </p:nvPr>
        </p:nvSpPr>
        <p:spPr>
          <a:xfrm>
            <a:off x="467544" y="2348880"/>
            <a:ext cx="8290120" cy="3892688"/>
          </a:xfrm>
        </p:spPr>
        <p:txBody>
          <a:bodyPr>
            <a:noAutofit/>
          </a:bodyPr>
          <a:lstStyle/>
          <a:p>
            <a:r>
              <a:rPr lang="el-GR" sz="3200" dirty="0" smtClean="0"/>
              <a:t>Λυόμενες συνδέσεις λέγονται αυτές που τα συνδεόμενα κομμάτια συνδέονται έτσι, ώστε να αποσυνδέονται εύκολα και χωρίς την καταστροφή του μέσου σύνδεσης. Τέτοιες συνδέσεις είναι οι συνδέσεις με κοχλίες, σφήνες, ελατήρια. Χρησιμοποιούνται όταν υπάρχει ανάγκη τα συνδεόμενα μέρη να αποσυνδέονται συχνά.</a:t>
            </a:r>
            <a:endParaRPr lang="el-GR" sz="3200" dirty="0"/>
          </a:p>
        </p:txBody>
      </p:sp>
      <p:sp>
        <p:nvSpPr>
          <p:cNvPr id="4" name="3 - Θέση υποσέλιδου"/>
          <p:cNvSpPr>
            <a:spLocks noGrp="1"/>
          </p:cNvSpPr>
          <p:nvPr>
            <p:ph type="ftr" sz="quarter" idx="11"/>
          </p:nvPr>
        </p:nvSpPr>
        <p:spPr/>
        <p:txBody>
          <a:bodyPr/>
          <a:lstStyle/>
          <a:p>
            <a:pPr algn="ctr"/>
            <a:r>
              <a:rPr lang="el-GR" dirty="0" smtClean="0"/>
              <a:t>ΓΟΥΜΕΝΟΥ ΕΥΘΑΛΙΑ</a:t>
            </a:r>
            <a:endParaRPr lang="el-GR" dirty="0"/>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6</a:t>
            </a:fld>
            <a:endParaRPr lang="el-GR"/>
          </a:p>
        </p:txBody>
      </p:sp>
      <p:sp>
        <p:nvSpPr>
          <p:cNvPr id="6" name="5 - Θέση ημερομηνίας"/>
          <p:cNvSpPr>
            <a:spLocks noGrp="1"/>
          </p:cNvSpPr>
          <p:nvPr>
            <p:ph type="dt" sz="half" idx="10"/>
          </p:nvPr>
        </p:nvSpPr>
        <p:spPr/>
        <p:txBody>
          <a:bodyPr/>
          <a:lstStyle/>
          <a:p>
            <a:fld id="{E8D63FBA-DE30-4F71-BC54-ABEDEBC08CC7}" type="datetime1">
              <a:rPr lang="el-GR" smtClean="0"/>
              <a:t>23/9/2020</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18112" cy="2058504"/>
          </a:xfrm>
        </p:spPr>
        <p:txBody>
          <a:bodyPr/>
          <a:lstStyle/>
          <a:p>
            <a:pPr lvl="0"/>
            <a:r>
              <a:rPr lang="el-GR" sz="4000" dirty="0" smtClean="0"/>
              <a:t>Ποιες συνδέσεις λέγονται Μη Λυόμενες; Ποια τα μέσα σύνδεσης σε αυτές και πότε χρησιμοποιούνται; </a:t>
            </a:r>
            <a:endParaRPr lang="el-GR" dirty="0"/>
          </a:p>
        </p:txBody>
      </p:sp>
      <p:sp>
        <p:nvSpPr>
          <p:cNvPr id="3" name="2 - Θέση κειμένου"/>
          <p:cNvSpPr>
            <a:spLocks noGrp="1"/>
          </p:cNvSpPr>
          <p:nvPr>
            <p:ph type="body" idx="1"/>
          </p:nvPr>
        </p:nvSpPr>
        <p:spPr>
          <a:xfrm>
            <a:off x="530352" y="2492896"/>
            <a:ext cx="8290120" cy="3888432"/>
          </a:xfrm>
        </p:spPr>
        <p:txBody>
          <a:bodyPr>
            <a:normAutofit/>
          </a:bodyPr>
          <a:lstStyle/>
          <a:p>
            <a:r>
              <a:rPr lang="el-GR" sz="2400" dirty="0" smtClean="0"/>
              <a:t>Μη </a:t>
            </a:r>
            <a:r>
              <a:rPr lang="el-GR" sz="2400" dirty="0" smtClean="0"/>
              <a:t>λυόμενες λέγονται οι συνδέσεις που τα συνδεόμενα κομμάτια συνδέονται με μόνιμο τρόπο και αποσυναρμολογούνται μόνο με καταστροφή του μέσου σύνδεσης. Πολλές φορές δε κατά την αποσυναρμολόγηση δημιουργούνται φθορές και στα συνδεόμενα μέρη. </a:t>
            </a:r>
          </a:p>
          <a:p>
            <a:r>
              <a:rPr lang="el-GR" sz="2400" dirty="0" smtClean="0"/>
              <a:t>Χρησιμοποιούνται όταν υπάρχει ανάγκη στεγανότητας της κατασκευής </a:t>
            </a:r>
            <a:r>
              <a:rPr lang="el-GR" sz="2400" dirty="0" err="1" smtClean="0"/>
              <a:t>π.χ</a:t>
            </a:r>
            <a:r>
              <a:rPr lang="el-GR" sz="2400" dirty="0" smtClean="0"/>
              <a:t> κατασκευή δεξαμενής. Για αυτές τις συνδέσεις χρησιμοποιούνται ήλοι ή συγκολλήσεις. Η συγκόλληση είναι ένας ειδικός τρόπος μη λυόμενης σύνδεσης, γιατί αυτό που επιτυγχάνει τη συγκόλληση είναι η θερμότητα.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88640"/>
            <a:ext cx="7772400" cy="1554448"/>
          </a:xfrm>
        </p:spPr>
        <p:txBody>
          <a:bodyPr/>
          <a:lstStyle/>
          <a:p>
            <a:pPr lvl="0"/>
            <a:r>
              <a:rPr lang="el-GR" dirty="0" smtClean="0"/>
              <a:t>Τι επιτυγχάνεται με τις συνδέσεις</a:t>
            </a:r>
            <a:r>
              <a:rPr lang="el-GR" dirty="0" smtClean="0"/>
              <a:t>;</a:t>
            </a:r>
            <a:endParaRPr lang="el-GR" dirty="0"/>
          </a:p>
        </p:txBody>
      </p:sp>
      <p:sp>
        <p:nvSpPr>
          <p:cNvPr id="3" name="2 - Θέση κειμένου"/>
          <p:cNvSpPr>
            <a:spLocks noGrp="1"/>
          </p:cNvSpPr>
          <p:nvPr>
            <p:ph type="body" idx="1"/>
          </p:nvPr>
        </p:nvSpPr>
        <p:spPr>
          <a:xfrm>
            <a:off x="530352" y="1844824"/>
            <a:ext cx="8146104" cy="3960440"/>
          </a:xfrm>
        </p:spPr>
        <p:txBody>
          <a:bodyPr>
            <a:normAutofit fontScale="92500" lnSpcReduction="10000"/>
          </a:bodyPr>
          <a:lstStyle/>
          <a:p>
            <a:r>
              <a:rPr lang="el-GR" sz="4200" dirty="0" smtClean="0"/>
              <a:t>Με </a:t>
            </a:r>
            <a:r>
              <a:rPr lang="el-GR" sz="4200" dirty="0" smtClean="0"/>
              <a:t>τις συνδέσεις επιτυγχάνεται η μεταβίβαση δυνάμεων ή ροπών από ένα κομμάτι στο άλλο και η διατήρηση σταθερής μορφής του φορέα, εκτός βέβαια από τις </a:t>
            </a:r>
            <a:r>
              <a:rPr lang="el-GR" sz="4200" dirty="0" err="1" smtClean="0"/>
              <a:t>μικροπαραμορφώσεις</a:t>
            </a:r>
            <a:r>
              <a:rPr lang="el-GR" sz="4200" dirty="0" smtClean="0"/>
              <a:t> εξαιτίας των φορτίσεων. </a:t>
            </a:r>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0"/>
            <a:ext cx="8568952" cy="1338424"/>
          </a:xfrm>
        </p:spPr>
        <p:txBody>
          <a:bodyPr/>
          <a:lstStyle/>
          <a:p>
            <a:pPr lvl="0"/>
            <a:r>
              <a:rPr lang="el-GR" sz="4400" dirty="0" smtClean="0"/>
              <a:t>Τι είναι ο ήλος που κατασκευάζεται και από ποια μέρη αποτελείται</a:t>
            </a:r>
            <a:r>
              <a:rPr lang="el-GR" sz="4400" dirty="0" smtClean="0"/>
              <a:t>;</a:t>
            </a:r>
            <a:endParaRPr lang="el-GR" sz="4400" dirty="0"/>
          </a:p>
        </p:txBody>
      </p:sp>
      <p:sp>
        <p:nvSpPr>
          <p:cNvPr id="3" name="2 - Θέση κειμένου"/>
          <p:cNvSpPr>
            <a:spLocks noGrp="1"/>
          </p:cNvSpPr>
          <p:nvPr>
            <p:ph type="body" idx="1"/>
          </p:nvPr>
        </p:nvSpPr>
        <p:spPr>
          <a:xfrm>
            <a:off x="395536" y="1484784"/>
            <a:ext cx="8352928" cy="5040560"/>
          </a:xfrm>
        </p:spPr>
        <p:txBody>
          <a:bodyPr>
            <a:normAutofit/>
          </a:bodyPr>
          <a:lstStyle/>
          <a:p>
            <a:r>
              <a:rPr lang="el-GR" sz="3200" dirty="0" smtClean="0"/>
              <a:t>Ο </a:t>
            </a:r>
            <a:r>
              <a:rPr lang="el-GR" sz="3200" dirty="0" smtClean="0"/>
              <a:t>ήλος είναι ένα μέσο μη λυόμενης σύνδεσης. Κατασκευάζεται σε ειδικές μηχανές (σφύρες), από ράβδους κυκλικής διατομής. </a:t>
            </a:r>
            <a:endParaRPr lang="el-GR" sz="3200" dirty="0" smtClean="0"/>
          </a:p>
          <a:p>
            <a:r>
              <a:rPr lang="el-GR" sz="3200" dirty="0" smtClean="0"/>
              <a:t>Αποτελείται </a:t>
            </a:r>
            <a:r>
              <a:rPr lang="el-GR" sz="3200" dirty="0" smtClean="0"/>
              <a:t>από τον κορμό και την κεφαλή. </a:t>
            </a:r>
            <a:endParaRPr lang="el-GR" sz="3200" dirty="0" smtClean="0"/>
          </a:p>
          <a:p>
            <a:pPr algn="ctr"/>
            <a:endParaRPr lang="el-GR" sz="3600" dirty="0" smtClean="0"/>
          </a:p>
          <a:p>
            <a:endParaRPr lang="el-GR" dirty="0"/>
          </a:p>
        </p:txBody>
      </p:sp>
      <p:sp>
        <p:nvSpPr>
          <p:cNvPr id="4" name="3 - Θέση υποσέλιδου"/>
          <p:cNvSpPr>
            <a:spLocks noGrp="1"/>
          </p:cNvSpPr>
          <p:nvPr>
            <p:ph type="ftr" sz="quarter" idx="11"/>
          </p:nvPr>
        </p:nvSpPr>
        <p:spPr/>
        <p:txBody>
          <a:bodyPr/>
          <a:lstStyle/>
          <a:p>
            <a:r>
              <a:rPr lang="el-GR" smtClean="0"/>
              <a:t>ΓΟΥΜΕΝΟΥ ΕΥΘΑΛΙΑ</a:t>
            </a:r>
            <a:endParaRPr lang="el-GR"/>
          </a:p>
        </p:txBody>
      </p:sp>
      <p:sp>
        <p:nvSpPr>
          <p:cNvPr id="5" name="4 - Θέση αριθμού διαφάνειας"/>
          <p:cNvSpPr>
            <a:spLocks noGrp="1"/>
          </p:cNvSpPr>
          <p:nvPr>
            <p:ph type="sldNum" sz="quarter" idx="12"/>
          </p:nvPr>
        </p:nvSpPr>
        <p:spPr/>
        <p:txBody>
          <a:bodyPr/>
          <a:lstStyle/>
          <a:p>
            <a:fld id="{E2C4FEB1-6815-4746-87FD-51727707DF7F}" type="slidenum">
              <a:rPr lang="el-GR" smtClean="0"/>
              <a:t>9</a:t>
            </a:fld>
            <a:endParaRPr lang="el-GR"/>
          </a:p>
        </p:txBody>
      </p:sp>
      <p:pic>
        <p:nvPicPr>
          <p:cNvPr id="2050" name="Picture 2"/>
          <p:cNvPicPr>
            <a:picLocks noChangeAspect="1" noChangeArrowheads="1"/>
          </p:cNvPicPr>
          <p:nvPr/>
        </p:nvPicPr>
        <p:blipFill>
          <a:blip r:embed="rId2" cstate="print"/>
          <a:srcRect/>
          <a:stretch>
            <a:fillRect/>
          </a:stretch>
        </p:blipFill>
        <p:spPr bwMode="auto">
          <a:xfrm>
            <a:off x="2001392" y="3933056"/>
            <a:ext cx="3643820" cy="24917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355</TotalTime>
  <Words>1496</Words>
  <Application>Microsoft Office PowerPoint</Application>
  <PresentationFormat>Προβολή στην οθόνη (4:3)</PresentationFormat>
  <Paragraphs>186</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Ροή</vt:lpstr>
      <vt:lpstr>ΗΛΟΣ ΗΛΩΣΕΙΣ </vt:lpstr>
      <vt:lpstr>Τι είναι μια μηχανή, μηχανισμός, μεταλλική κατασκευή;</vt:lpstr>
      <vt:lpstr> Για να γίνει μια σύνδεση τι χρησιμοποιούνται;</vt:lpstr>
      <vt:lpstr>Ποια είναι τα μέσα σύνδεσης.</vt:lpstr>
      <vt:lpstr>Σε ποιες κατηγορίες διακρίνονται οι συνδέσεις ανάλογα με τα χαρακτηριστικά που παρουσιάζουν</vt:lpstr>
      <vt:lpstr>Ποιες συνδέσεις λέγονται Λυόμενες; Ποια τα μέσα σύνδεσης σε αυτές και πότε χρησιμοποιούνται;  </vt:lpstr>
      <vt:lpstr>Ποιες συνδέσεις λέγονται Μη Λυόμενες; Ποια τα μέσα σύνδεσης σε αυτές και πότε χρησιμοποιούνται; </vt:lpstr>
      <vt:lpstr>Τι επιτυγχάνεται με τις συνδέσεις;</vt:lpstr>
      <vt:lpstr>Τι είναι ο ήλος που κατασκευάζεται και από ποια μέρη αποτελείται;</vt:lpstr>
      <vt:lpstr>Σε ποιες κατηγορίες-τύπους διακρίνονται οι ήλοι με κριτήριο τη μορφή της κεφαλής τους.</vt:lpstr>
      <vt:lpstr>Διαφάνεια 11</vt:lpstr>
      <vt:lpstr>Σε ποιες κατηγορίες-τύπους διακρίνονται οι ήλοι με κριτήριο τη διάμετρο του κορμού τους</vt:lpstr>
      <vt:lpstr>Υλικά κατασκευής των ήλων</vt:lpstr>
      <vt:lpstr>Από τι εξαρτάται η επιλογή των υλικών των ήλων</vt:lpstr>
      <vt:lpstr>Ποια απαίτηση πρέπει να ικανοποιείται για το υλικό των συνδεόμενων ελασμάτων και των ήλων και γιατί;</vt:lpstr>
      <vt:lpstr>Ποιες είναι οι βασικές διαστάσεις των ήλων; Ποια είναι η ιδιαιτερότητα με τους βυθισμένους;</vt:lpstr>
      <vt:lpstr>Πώς αποκωδικοποιείται ήλος με τον παρακάτω χαρακτηρισμό: 20*80DIN124</vt:lpstr>
      <vt:lpstr>Τι είναι οι ηλώσεις;</vt:lpstr>
      <vt:lpstr>Γιατί προτιμούνται για μόνιμες συνδέσεις οι συγκολλήσεις;</vt:lpstr>
      <vt:lpstr>Σε ποιες περιπτώσεις οι ηλώσεις ως μέσο μόνιμης σύνδεσης είναι αναντικατάστατες; </vt:lpstr>
      <vt:lpstr>Ποια είναι τα πλεονεκτήματα των ηλώσεων σε σχέση με τις συγκολλητές συνδέσεις;</vt:lpstr>
      <vt:lpstr>Πώς διακρίνονται οι ηλώσεις ανάλογα με το σκοπό και τις απαιτήσεις που προορίζονται και που χρησιμοποιούνται;</vt:lpstr>
      <vt:lpstr>Διαφάνεια 23</vt:lpstr>
      <vt:lpstr>Οι ηλώσεις ανάλογα με τις σειρές των ήλων διακρίνονται σε</vt:lpstr>
      <vt:lpstr>Πότε μια ήλωση λέγεται παράλληλη και πότε ρομβοειδής ή διάταξη ζικ ζακ;</vt:lpstr>
      <vt:lpstr>Διαφάνεια 26</vt:lpstr>
      <vt:lpstr>Διαφάνεια 27</vt:lpstr>
      <vt:lpstr>Αποστάσεις που πρέπει να γνωρίζουμε για τη σχεδίαση και την κατασκευή μιας ήλωσης</vt:lpstr>
      <vt:lpstr>Μέθοδοι κατασκευής ηλώσεων </vt:lpstr>
      <vt:lpstr>Σε μια ήλωση ποια πρέπει να είναι η διάμετρος των ελασμάτων και ποιο το μήκος του κορμού του ήλου</vt:lpstr>
      <vt:lpstr>Τι πρέπει να προσέξουμε για να εκτελέσουμε μια επιτυχημένη ήλωση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ΗΛΟΣ ΗΛΩΣΕΙΣ</dc:title>
  <dc:creator>ΛΙΤΣΑ</dc:creator>
  <cp:lastModifiedBy>ΛΙΤΣΑ</cp:lastModifiedBy>
  <cp:revision>49</cp:revision>
  <dcterms:created xsi:type="dcterms:W3CDTF">2020-09-23T13:21:28Z</dcterms:created>
  <dcterms:modified xsi:type="dcterms:W3CDTF">2020-09-23T19:17:03Z</dcterms:modified>
</cp:coreProperties>
</file>