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l-GR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0000FF"/>
    <a:srgbClr val="800080"/>
    <a:srgbClr val="009900"/>
    <a:srgbClr val="003399"/>
    <a:srgbClr val="FF9999"/>
    <a:srgbClr val="6600CC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6"/>
    <p:restoredTop sz="94698"/>
  </p:normalViewPr>
  <p:slideViewPr>
    <p:cSldViewPr showGuides="1">
      <p:cViewPr>
        <p:scale>
          <a:sx n="64" d="100"/>
          <a:sy n="64" d="100"/>
        </p:scale>
        <p:origin x="-1476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30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4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8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/>
            <a:r>
              <a:t>Κάντε κλικ για να επεξεργαστείτε τα στυλ κειμένου του υποδείγματος</a:t>
            </a:r>
          </a:p>
          <a:p>
            <a:pPr lvl="1"/>
            <a:r>
              <a:t>Δεύτερου επιπέδου</a:t>
            </a:r>
          </a:p>
          <a:p>
            <a:pPr lvl="2"/>
            <a:r>
              <a:t>Τρίτου επιπέδου</a:t>
            </a:r>
          </a:p>
          <a:p>
            <a:pPr lvl="3"/>
            <a:r>
              <a:t>Τέταρτου επιπέδου</a:t>
            </a:r>
          </a:p>
          <a:p>
            <a:pPr lvl="4"/>
            <a:r>
              <a:t>Πέμπτου επιπέδου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l-GR" sz="1200" b="0">
                <a:latin typeface="Arial" panose="020B0604020202020204" pitchFamily="34" charset="0"/>
              </a:rPr>
            </a:fld>
            <a:endParaRPr lang="el-GR" sz="1200" b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l-GR" sz="1200" b="0">
                <a:latin typeface="Arial" panose="020B0604020202020204" pitchFamily="34" charset="0"/>
              </a:rPr>
            </a:fld>
            <a:endParaRPr lang="el-GR" sz="1200" b="0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l-GR" sz="1200" b="0">
                <a:latin typeface="Arial" panose="020B0604020202020204" pitchFamily="34" charset="0"/>
              </a:rPr>
            </a:fld>
            <a:endParaRPr lang="el-GR" sz="1200" b="0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l-GR" sz="1200" b="0">
                <a:latin typeface="Arial" panose="020B0604020202020204" pitchFamily="34" charset="0"/>
              </a:rPr>
            </a:fld>
            <a:endParaRPr lang="el-GR" sz="1200" b="0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l-GR" sz="1200" b="0">
                <a:latin typeface="Arial" panose="020B0604020202020204" pitchFamily="34" charset="0"/>
              </a:rPr>
            </a:fld>
            <a:endParaRPr lang="el-GR" sz="12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l-GR" sz="1200" b="0">
                <a:latin typeface="Arial" panose="020B0604020202020204" pitchFamily="34" charset="0"/>
              </a:rPr>
            </a:fld>
            <a:endParaRPr lang="el-GR" sz="1200" b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l-GR" sz="1200" b="0">
                <a:latin typeface="Arial" panose="020B0604020202020204" pitchFamily="34" charset="0"/>
              </a:rPr>
            </a:fld>
            <a:endParaRPr lang="el-GR" sz="1200" b="0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l-GR" sz="1200" b="0">
                <a:latin typeface="Arial" panose="020B0604020202020204" pitchFamily="34" charset="0"/>
              </a:rPr>
            </a:fld>
            <a:endParaRPr lang="el-GR" sz="1200" b="0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l-GR" sz="1200" b="0">
                <a:latin typeface="Arial" panose="020B0604020202020204" pitchFamily="34" charset="0"/>
              </a:rPr>
            </a:fld>
            <a:endParaRPr lang="el-GR" sz="1200" b="0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l-GR" sz="1200" b="0">
                <a:latin typeface="Arial" panose="020B0604020202020204" pitchFamily="34" charset="0"/>
              </a:rPr>
            </a:fld>
            <a:endParaRPr lang="el-GR" sz="1200" b="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rcRect b="3795"/>
          <a:stretch>
            <a:fillRect/>
          </a:stretch>
        </p:blipFill>
        <p:spPr>
          <a:xfrm>
            <a:off x="0" y="260350"/>
            <a:ext cx="9144000" cy="659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620713"/>
            <a:ext cx="8207375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1843088"/>
            <a:ext cx="8212138" cy="9810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l-GR"/>
            </a:fld>
            <a:endParaRPr lang="el-GR">
              <a:latin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  <p:sndAc>
          <p:stSnd>
            <p:snd r:embed="rId3" name="chimes.wav"/>
          </p:stSnd>
        </p:sndAc>
      </p:transition>
    </mc:Choice>
    <mc:Fallback>
      <p:transition spd="med">
        <p:newsflash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l-GR"/>
            </a:fld>
            <a:endParaRPr lang="el-GR">
              <a:latin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  <p:sndAc>
          <p:stSnd>
            <p:snd r:embed="rId2" name="chimes.wav"/>
          </p:stSnd>
        </p:sndAc>
      </p:transition>
    </mc:Choice>
    <mc:Fallback>
      <p:transition spd="med">
        <p:newsflash/>
        <p:sndAc>
          <p:stSnd>
            <p:snd r:embed="rId2" name="chimes.wav"/>
          </p:stSnd>
        </p:sndAc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l-GR"/>
            </a:fld>
            <a:endParaRPr lang="el-GR">
              <a:latin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  <p:sndAc>
          <p:stSnd>
            <p:snd r:embed="rId2" name="chimes.wav"/>
          </p:stSnd>
        </p:sndAc>
      </p:transition>
    </mc:Choice>
    <mc:Fallback>
      <p:transition spd="med">
        <p:newsflash/>
        <p:sndAc>
          <p:stSnd>
            <p:snd r:embed="rId2" name="chimes.wav"/>
          </p:stSnd>
        </p:sndAc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  <p:sndAc>
          <p:stSnd>
            <p:snd r:embed="rId2" name="chimes.wav"/>
          </p:stSnd>
        </p:sndAc>
      </p:transition>
    </mc:Choice>
    <mc:Fallback>
      <p:transition spd="med">
        <p:newsflash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  <p:sndAc>
          <p:stSnd>
            <p:snd r:embed="rId2" name="chimes.wav"/>
          </p:stSnd>
        </p:sndAc>
      </p:transition>
    </mc:Choice>
    <mc:Fallback>
      <p:transition spd="med">
        <p:newsflash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  <p:sndAc>
          <p:stSnd>
            <p:snd r:embed="rId2" name="chimes.wav"/>
          </p:stSnd>
        </p:sndAc>
      </p:transition>
    </mc:Choice>
    <mc:Fallback>
      <p:transition spd="med">
        <p:newsflash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  <p:sndAc>
          <p:stSnd>
            <p:snd r:embed="rId2" name="chimes.wav"/>
          </p:stSnd>
        </p:sndAc>
      </p:transition>
    </mc:Choice>
    <mc:Fallback>
      <p:transition spd="med">
        <p:newsflash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  <p:sndAc>
          <p:stSnd>
            <p:snd r:embed="rId2" name="chimes.wav"/>
          </p:stSnd>
        </p:sndAc>
      </p:transition>
    </mc:Choice>
    <mc:Fallback>
      <p:transition spd="med">
        <p:newsflash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  <p:sndAc>
          <p:stSnd>
            <p:snd r:embed="rId2" name="chimes.wav"/>
          </p:stSnd>
        </p:sndAc>
      </p:transition>
    </mc:Choice>
    <mc:Fallback>
      <p:transition spd="med">
        <p:newsflash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l-GR"/>
            </a:fld>
            <a:endParaRPr lang="el-GR">
              <a:latin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  <p:sndAc>
          <p:stSnd>
            <p:snd r:embed="rId2" name="chimes.wav"/>
          </p:stSnd>
        </p:sndAc>
      </p:transition>
    </mc:Choice>
    <mc:Fallback>
      <p:transition spd="med">
        <p:newsflash/>
        <p:sndAc>
          <p:stSnd>
            <p:snd r:embed="rId2" name="chimes.wav"/>
          </p:stSnd>
        </p:sndAc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l-GR"/>
            </a:fld>
            <a:endParaRPr lang="el-GR">
              <a:latin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  <p:sndAc>
          <p:stSnd>
            <p:snd r:embed="rId2" name="chimes.wav"/>
          </p:stSnd>
        </p:sndAc>
      </p:transition>
    </mc:Choice>
    <mc:Fallback>
      <p:transition spd="med">
        <p:newsflash/>
        <p:sndAc>
          <p:stSnd>
            <p:snd r:embed="rId2" name="chimes.wav"/>
          </p:stSnd>
        </p:sndAc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l-GR"/>
            </a:fld>
            <a:endParaRPr lang="el-GR">
              <a:latin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  <p:sndAc>
          <p:stSnd>
            <p:snd r:embed="rId2" name="chimes.wav"/>
          </p:stSnd>
        </p:sndAc>
      </p:transition>
    </mc:Choice>
    <mc:Fallback>
      <p:transition spd="med">
        <p:newsflash/>
        <p:sndAc>
          <p:stSnd>
            <p:snd r:embed="rId2" name="chimes.wav"/>
          </p:stSnd>
        </p:sndAc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l-GR"/>
            </a:fld>
            <a:endParaRPr lang="el-GR">
              <a:latin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  <p:sndAc>
          <p:stSnd>
            <p:snd r:embed="rId2" name="chimes.wav"/>
          </p:stSnd>
        </p:sndAc>
      </p:transition>
    </mc:Choice>
    <mc:Fallback>
      <p:transition spd="med">
        <p:newsflash/>
        <p:sndAc>
          <p:stSnd>
            <p:snd r:embed="rId2" name="chimes.wav"/>
          </p:stSnd>
        </p:sndAc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l-GR"/>
            </a:fld>
            <a:endParaRPr lang="el-GR">
              <a:latin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  <p:sndAc>
          <p:stSnd>
            <p:snd r:embed="rId2" name="chimes.wav"/>
          </p:stSnd>
        </p:sndAc>
      </p:transition>
    </mc:Choice>
    <mc:Fallback>
      <p:transition spd="med">
        <p:newsflash/>
        <p:sndAc>
          <p:stSnd>
            <p:snd r:embed="rId2" name="chimes.wav"/>
          </p:stSnd>
        </p:sndAc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l-GR"/>
            </a:fld>
            <a:endParaRPr lang="el-GR">
              <a:latin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  <p:sndAc>
          <p:stSnd>
            <p:snd r:embed="rId2" name="chimes.wav"/>
          </p:stSnd>
        </p:sndAc>
      </p:transition>
    </mc:Choice>
    <mc:Fallback>
      <p:transition spd="med">
        <p:newsflash/>
        <p:sndAc>
          <p:stSnd>
            <p:snd r:embed="rId2" name="chimes.wav"/>
          </p:stSnd>
        </p:sndAc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l-GR"/>
            </a:fld>
            <a:endParaRPr lang="el-GR">
              <a:latin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  <p:sndAc>
          <p:stSnd>
            <p:snd r:embed="rId2" name="chimes.wav"/>
          </p:stSnd>
        </p:sndAc>
      </p:transition>
    </mc:Choice>
    <mc:Fallback>
      <p:transition spd="med">
        <p:newsflash/>
        <p:sndAc>
          <p:stSnd>
            <p:snd r:embed="rId2" name="chimes.wav"/>
          </p:stSnd>
        </p:sndAc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l-GR"/>
            </a:fld>
            <a:endParaRPr lang="el-GR">
              <a:latin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  <p:sndAc>
          <p:stSnd>
            <p:snd r:embed="rId2" name="chimes.wav"/>
          </p:stSnd>
        </p:sndAc>
      </p:transition>
    </mc:Choice>
    <mc:Fallback>
      <p:transition spd="med">
        <p:newsflash/>
        <p:sndAc>
          <p:stSnd>
            <p:snd r:embed="rId2" name="chimes.wav"/>
          </p:stSnd>
        </p:sndAc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audio" Target="../media/audio1.wav"/><Relationship Id="rId18" Type="http://schemas.openxmlformats.org/officeDocument/2006/relationships/image" Target="../media/image2.jpe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l-GR"/>
            </a:fld>
            <a:endParaRPr lang="el-GR">
              <a:latin typeface="Verdan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4="http://schemas.microsoft.com/office/powerpoint/2010/main" Requires="p14">
      <p:transition spd="med" p14:dur="750">
        <p:newsflash/>
        <p:sndAc>
          <p:stSnd>
            <p:snd r:embed="rId19" name="chimes.wav"/>
          </p:stSnd>
        </p:sndAc>
      </p:transition>
    </mc:Choice>
    <mc:Fallback>
      <p:transition spd="med">
        <p:newsflash/>
        <p:sndAc>
          <p:stSnd>
            <p:snd r:embed="rId19" name="chimes.wav"/>
          </p:stSnd>
        </p:sndAc>
      </p:transition>
    </mc:Fallback>
  </mc:AlternateConten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oleObject" Target="../embeddings/oleObject1.bin"/><Relationship Id="rId7" Type="http://schemas.openxmlformats.org/officeDocument/2006/relationships/image" Target="../media/image9.GIF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wmf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3" Type="http://schemas.openxmlformats.org/officeDocument/2006/relationships/notesSlide" Target="../notesSlides/notesSlide1.xml"/><Relationship Id="rId12" Type="http://schemas.openxmlformats.org/officeDocument/2006/relationships/vmlDrawing" Target="../drawings/vmlDrawing1.vml"/><Relationship Id="rId11" Type="http://schemas.openxmlformats.org/officeDocument/2006/relationships/slideLayout" Target="../slideLayouts/slideLayout17.xml"/><Relationship Id="rId10" Type="http://schemas.openxmlformats.org/officeDocument/2006/relationships/audio" Target="../media/audio1.wav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8" Type="http://schemas.openxmlformats.org/officeDocument/2006/relationships/image" Target="../media/image13.png"/><Relationship Id="rId7" Type="http://schemas.openxmlformats.org/officeDocument/2006/relationships/oleObject" Target="../embeddings/oleObject3.bin"/><Relationship Id="rId6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jpe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2.xml"/><Relationship Id="rId15" Type="http://schemas.openxmlformats.org/officeDocument/2006/relationships/vmlDrawing" Target="../drawings/vmlDrawing2.vml"/><Relationship Id="rId14" Type="http://schemas.openxmlformats.org/officeDocument/2006/relationships/slideLayout" Target="../slideLayouts/slideLayout16.xml"/><Relationship Id="rId13" Type="http://schemas.openxmlformats.org/officeDocument/2006/relationships/audio" Target="../media/audio1.wav"/><Relationship Id="rId12" Type="http://schemas.openxmlformats.org/officeDocument/2006/relationships/image" Target="../media/image16.GIF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oleObject" Target="../embeddings/oleObject7.bin"/><Relationship Id="rId7" Type="http://schemas.openxmlformats.org/officeDocument/2006/relationships/image" Target="../media/image13.png"/><Relationship Id="rId6" Type="http://schemas.openxmlformats.org/officeDocument/2006/relationships/oleObject" Target="../embeddings/oleObject6.bin"/><Relationship Id="rId5" Type="http://schemas.openxmlformats.org/officeDocument/2006/relationships/image" Target="../media/image17.png"/><Relationship Id="rId4" Type="http://schemas.openxmlformats.org/officeDocument/2006/relationships/oleObject" Target="../embeddings/oleObject5.bin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3" Type="http://schemas.openxmlformats.org/officeDocument/2006/relationships/notesSlide" Target="../notesSlides/notesSlide3.xml"/><Relationship Id="rId12" Type="http://schemas.openxmlformats.org/officeDocument/2006/relationships/vmlDrawing" Target="../drawings/vmlDrawing3.vml"/><Relationship Id="rId11" Type="http://schemas.openxmlformats.org/officeDocument/2006/relationships/slideLayout" Target="../slideLayouts/slideLayout15.xml"/><Relationship Id="rId10" Type="http://schemas.openxmlformats.org/officeDocument/2006/relationships/audio" Target="../media/audio1.wav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4.vml"/><Relationship Id="rId8" Type="http://schemas.openxmlformats.org/officeDocument/2006/relationships/slideLayout" Target="../slideLayouts/slideLayout14.xml"/><Relationship Id="rId7" Type="http://schemas.openxmlformats.org/officeDocument/2006/relationships/audio" Target="../media/audio1.wav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oleObject" Target="../embeddings/oleObject8.bin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audio" Target="../media/audio1.wav"/><Relationship Id="rId7" Type="http://schemas.openxmlformats.org/officeDocument/2006/relationships/image" Target="../media/image20.GIF"/><Relationship Id="rId6" Type="http://schemas.openxmlformats.org/officeDocument/2006/relationships/image" Target="../media/image17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19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1" Type="http://schemas.openxmlformats.org/officeDocument/2006/relationships/notesSlide" Target="../notesSlides/notesSlide5.xml"/><Relationship Id="rId10" Type="http://schemas.openxmlformats.org/officeDocument/2006/relationships/vmlDrawing" Target="../drawings/vmlDrawing5.v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audio" Target="../media/audio1.wav"/><Relationship Id="rId7" Type="http://schemas.openxmlformats.org/officeDocument/2006/relationships/image" Target="../media/image23.png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0.bin"/><Relationship Id="rId3" Type="http://schemas.openxmlformats.org/officeDocument/2006/relationships/image" Target="../media/image20.GIF"/><Relationship Id="rId2" Type="http://schemas.openxmlformats.org/officeDocument/2006/relationships/image" Target="../media/image4.png"/><Relationship Id="rId11" Type="http://schemas.openxmlformats.org/officeDocument/2006/relationships/notesSlide" Target="../notesSlides/notesSlide6.xml"/><Relationship Id="rId10" Type="http://schemas.openxmlformats.org/officeDocument/2006/relationships/vmlDrawing" Target="../drawings/vmlDrawing6.v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1.wav"/><Relationship Id="rId7" Type="http://schemas.openxmlformats.org/officeDocument/2006/relationships/image" Target="../media/image25.png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4.png"/><Relationship Id="rId4" Type="http://schemas.openxmlformats.org/officeDocument/2006/relationships/oleObject" Target="../embeddings/oleObject11.bin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1" Type="http://schemas.openxmlformats.org/officeDocument/2006/relationships/notesSlide" Target="../notesSlides/notesSlide7.xml"/><Relationship Id="rId10" Type="http://schemas.openxmlformats.org/officeDocument/2006/relationships/vmlDrawing" Target="../drawings/vmlDrawing7.v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oleObject" Target="../embeddings/oleObject15.bin"/><Relationship Id="rId7" Type="http://schemas.openxmlformats.org/officeDocument/2006/relationships/image" Target="../media/image26.png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4.png"/><Relationship Id="rId4" Type="http://schemas.openxmlformats.org/officeDocument/2006/relationships/oleObject" Target="../embeddings/oleObject13.bin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3" Type="http://schemas.openxmlformats.org/officeDocument/2006/relationships/notesSlide" Target="../notesSlides/notesSlide8.xml"/><Relationship Id="rId12" Type="http://schemas.openxmlformats.org/officeDocument/2006/relationships/vmlDrawing" Target="../drawings/vmlDrawing8.vml"/><Relationship Id="rId11" Type="http://schemas.openxmlformats.org/officeDocument/2006/relationships/slideLayout" Target="../slideLayouts/slideLayout2.xml"/><Relationship Id="rId10" Type="http://schemas.openxmlformats.org/officeDocument/2006/relationships/audio" Target="../media/audio1.wav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oleObject" Target="../embeddings/oleObject18.bin"/><Relationship Id="rId7" Type="http://schemas.openxmlformats.org/officeDocument/2006/relationships/image" Target="../media/image25.png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8.png"/><Relationship Id="rId4" Type="http://schemas.openxmlformats.org/officeDocument/2006/relationships/oleObject" Target="../embeddings/oleObject16.bin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3" Type="http://schemas.openxmlformats.org/officeDocument/2006/relationships/notesSlide" Target="../notesSlides/notesSlide9.xml"/><Relationship Id="rId12" Type="http://schemas.openxmlformats.org/officeDocument/2006/relationships/vmlDrawing" Target="../drawings/vmlDrawing9.vml"/><Relationship Id="rId11" Type="http://schemas.openxmlformats.org/officeDocument/2006/relationships/slideLayout" Target="../slideLayouts/slideLayout2.xml"/><Relationship Id="rId10" Type="http://schemas.openxmlformats.org/officeDocument/2006/relationships/audio" Target="../media/audio1.wav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13" name="Rectangle 17"/>
          <p:cNvSpPr>
            <a:spLocks noGrp="1" noChangeArrowheads="1"/>
          </p:cNvSpPr>
          <p:nvPr>
            <p:ph type="title" hasCustomPrompt="1"/>
          </p:nvPr>
        </p:nvSpPr>
        <p:spPr>
          <a:xfrm>
            <a:off x="0" y="0"/>
            <a:ext cx="9144000" cy="476250"/>
          </a:xfrm>
        </p:spPr>
        <p:txBody>
          <a:bodyPr vert="horz" wrap="square" lIns="91440" tIns="45720" rIns="91440" bIns="45720" numCol="1" anchor="ctr" anchorCtr="0" compatLnSpc="1"/>
          <a:p>
            <a:pPr defTabSz="914400" eaLnBrk="1" hangingPunct="1">
              <a:tabLst>
                <a:tab pos="1616075" algn="l"/>
              </a:tabLst>
            </a:pPr>
            <a:r>
              <a:rPr lang="en-US" altLang="x-none" sz="2000" b="1" u="sng">
                <a:solidFill>
                  <a:srgbClr val="0033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TO </a:t>
            </a:r>
            <a:r>
              <a:rPr sz="2000" b="1" u="sng">
                <a:solidFill>
                  <a:srgbClr val="0033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ΓΕΝΕΤΙΚΟ ΥΛΙΚΟ ΟΡΓΑΝΩΝΕΤΑΙ ΣΕ ΧΡΩΜΟΣΩΜΑΤΑ </a:t>
            </a:r>
            <a:endParaRPr sz="2000" b="1" u="sng">
              <a:solidFill>
                <a:srgbClr val="003399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0" y="404813"/>
            <a:ext cx="4067175" cy="60071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marL="176530" indent="-176530">
              <a:spcBef>
                <a:spcPct val="20000"/>
              </a:spcBef>
              <a:buBlip>
                <a:blip r:embed="rId1"/>
              </a:buBlip>
            </a:pPr>
            <a:r>
              <a:rPr sz="1600">
                <a:solidFill>
                  <a:srgbClr val="C0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Οι οργανισμοί εμφανίζουν συγκεκριμένα δομικά χαρακτηριστικά και επιτελούν συγκεκριμένες λειτουργίες   </a:t>
            </a:r>
            <a:endParaRPr sz="1600">
              <a:solidFill>
                <a:srgbClr val="C00000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marL="176530" indent="-176530">
              <a:spcBef>
                <a:spcPct val="20000"/>
              </a:spcBef>
              <a:buNone/>
            </a:pPr>
            <a:endParaRPr sz="800">
              <a:solidFill>
                <a:schemeClr val="hlink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marL="722630" lvl="1" indent="-268605" eaLnBrk="1" hangingPunct="1">
              <a:spcBef>
                <a:spcPct val="20000"/>
              </a:spcBef>
              <a:buBlip>
                <a:blip r:embed="rId2"/>
              </a:buBlip>
            </a:pPr>
            <a:r>
              <a:rPr sz="160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Υπεύθυνες οργανικές ενώσεις του κυττάρου για τις παραπάνω ιδιότητες είναι οι πρωτεΐνες </a:t>
            </a:r>
            <a:endParaRPr sz="160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marL="722630" lvl="1" indent="-268605" eaLnBrk="1" hangingPunct="1">
              <a:spcBef>
                <a:spcPct val="20000"/>
              </a:spcBef>
              <a:buNone/>
            </a:pPr>
            <a:r>
              <a:rPr sz="800">
                <a:latin typeface="Verdana" panose="020B0604030504040204" pitchFamily="34" charset="0"/>
              </a:rPr>
              <a:t> </a:t>
            </a:r>
            <a:endParaRPr sz="800">
              <a:latin typeface="Verdana" panose="020B0604030504040204" pitchFamily="34" charset="0"/>
            </a:endParaRPr>
          </a:p>
          <a:p>
            <a:pPr marL="1158875" lvl="2" indent="-182245" eaLnBrk="1" hangingPunct="1">
              <a:spcBef>
                <a:spcPct val="20000"/>
              </a:spcBef>
              <a:buBlip>
                <a:blip r:embed="rId3"/>
              </a:buBlip>
            </a:pPr>
            <a:r>
              <a:rPr sz="1600">
                <a:solidFill>
                  <a:srgbClr val="80008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Η δράση τους εξαρτάται από </a:t>
            </a:r>
            <a:r>
              <a:rPr sz="1600">
                <a:solidFill>
                  <a:srgbClr val="99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τη σειρά των αμινοξέων  </a:t>
            </a:r>
            <a:endParaRPr sz="1600">
              <a:solidFill>
                <a:srgbClr val="9900FF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marL="1158875" lvl="2" indent="-182245" eaLnBrk="1" hangingPunct="1">
              <a:spcBef>
                <a:spcPct val="20000"/>
              </a:spcBef>
              <a:buNone/>
            </a:pPr>
            <a:endParaRPr sz="800">
              <a:latin typeface="Verdana" panose="020B0604030504040204" pitchFamily="34" charset="0"/>
            </a:endParaRPr>
          </a:p>
          <a:p>
            <a:pPr marL="1158875" lvl="2" indent="-182245" eaLnBrk="1" hangingPunct="1">
              <a:spcBef>
                <a:spcPct val="20000"/>
              </a:spcBef>
              <a:buBlip>
                <a:blip r:embed="rId3"/>
              </a:buBlip>
            </a:pPr>
            <a:r>
              <a:rPr sz="1600">
                <a:solidFill>
                  <a:srgbClr val="80008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Τη σειρά των αμινοξέων στις πρωτεΐνες ενός οργανισμού και συνεπώς τις ιδιότητες του </a:t>
            </a:r>
            <a:r>
              <a:rPr sz="1600">
                <a:solidFill>
                  <a:srgbClr val="99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τις καθορίζει το </a:t>
            </a:r>
            <a:r>
              <a:rPr lang="en-US" altLang="x-none" sz="1600">
                <a:solidFill>
                  <a:srgbClr val="99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DNA</a:t>
            </a:r>
            <a:endParaRPr sz="1600">
              <a:solidFill>
                <a:srgbClr val="9900FF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marL="1158875" lvl="2" indent="-182245" eaLnBrk="1" hangingPunct="1">
              <a:spcBef>
                <a:spcPct val="20000"/>
              </a:spcBef>
              <a:buNone/>
            </a:pPr>
            <a:r>
              <a:rPr sz="800">
                <a:latin typeface="Verdana" panose="020B0604030504040204" pitchFamily="34" charset="0"/>
              </a:rPr>
              <a:t> </a:t>
            </a:r>
            <a:endParaRPr sz="800">
              <a:latin typeface="Verdana" panose="020B0604030504040204" pitchFamily="34" charset="0"/>
            </a:endParaRPr>
          </a:p>
          <a:p>
            <a:pPr marL="1158875" lvl="2" indent="-182245" eaLnBrk="1" hangingPunct="1">
              <a:spcBef>
                <a:spcPct val="20000"/>
              </a:spcBef>
              <a:buBlip>
                <a:blip r:embed="rId3"/>
              </a:buBlip>
            </a:pPr>
            <a:r>
              <a:rPr lang="en-US" altLang="x-none" sz="1600">
                <a:solidFill>
                  <a:srgbClr val="80008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To DNA</a:t>
            </a:r>
            <a:r>
              <a:rPr sz="1600">
                <a:solidFill>
                  <a:srgbClr val="80008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 περιέχει τις γενετικές πληροφορίες </a:t>
            </a:r>
            <a:r>
              <a:rPr sz="1600">
                <a:solidFill>
                  <a:srgbClr val="99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σε συγκεκριμένα τμήματα του τα γονίδια </a:t>
            </a:r>
            <a:endParaRPr sz="1600">
              <a:solidFill>
                <a:srgbClr val="9900FF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4158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125" y="476250"/>
            <a:ext cx="2543175" cy="2035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59" name="Picture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738" y="476250"/>
            <a:ext cx="2520950" cy="201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60" name="Picture 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7175" y="2565400"/>
            <a:ext cx="5027613" cy="151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61" name="Picture 65" descr="new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7175" y="4076700"/>
            <a:ext cx="1223963" cy="23495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162" name="Object 66"/>
          <p:cNvGraphicFramePr/>
          <p:nvPr/>
        </p:nvGraphicFramePr>
        <p:xfrm>
          <a:off x="5329238" y="4149725"/>
          <a:ext cx="3779837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8" imgW="2095500" imgH="1295400" progId="Paint.Picture">
                  <p:embed/>
                </p:oleObj>
              </mc:Choice>
              <mc:Fallback>
                <p:oleObj name="" r:id="rId8" imgW="2095500" imgH="1295400" progId="Paint.Picture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29238" y="4149725"/>
                        <a:ext cx="3779837" cy="2232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  <p:sndAc>
          <p:stSnd>
            <p:snd r:embed="rId10" name="chimes.wav"/>
          </p:stSnd>
        </p:sndAc>
      </p:transition>
    </mc:Choice>
    <mc:Fallback>
      <p:transition spd="med">
        <p:newsflash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charRg st="0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14">
                                            <p:txEl>
                                              <p:charRg st="0" end="1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charRg st="104" end="1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14">
                                            <p:txEl>
                                              <p:charRg st="104" end="1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charRg st="194" end="2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114">
                                            <p:txEl>
                                              <p:charRg st="194" end="2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charRg st="247" end="3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14">
                                            <p:txEl>
                                              <p:charRg st="247" end="3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charRg st="354" end="4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114">
                                            <p:txEl>
                                              <p:charRg st="354" end="4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13" name="Rectangle 17"/>
          <p:cNvSpPr>
            <a:spLocks noGrp="1" noChangeArrowheads="1"/>
          </p:cNvSpPr>
          <p:nvPr>
            <p:ph type="title" hasCustomPrompt="1"/>
          </p:nvPr>
        </p:nvSpPr>
        <p:spPr>
          <a:xfrm>
            <a:off x="0" y="0"/>
            <a:ext cx="9144000" cy="476250"/>
          </a:xfrm>
        </p:spPr>
        <p:txBody>
          <a:bodyPr vert="horz" wrap="square" lIns="91440" tIns="45720" rIns="91440" bIns="45720" numCol="1" anchor="ctr" anchorCtr="0" compatLnSpc="1"/>
          <a:p>
            <a:pPr defTabSz="914400" eaLnBrk="1" hangingPunct="1">
              <a:tabLst>
                <a:tab pos="1616075" algn="l"/>
              </a:tabLst>
            </a:pPr>
            <a:r>
              <a:rPr lang="en-US" altLang="x-none" sz="2000" b="1" u="sng">
                <a:solidFill>
                  <a:srgbClr val="0033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TO </a:t>
            </a:r>
            <a:r>
              <a:rPr sz="2000" b="1" u="sng">
                <a:solidFill>
                  <a:srgbClr val="0033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ΓΕΝΕΤΙΚΟ ΥΛΙΚΟ ΟΡΓΑΝΩΝΕΤΑΙ ΣΕ ΧΡΩΜΟΣΩΜΑΤΑ </a:t>
            </a:r>
            <a:endParaRPr sz="2000" b="1" u="sng">
              <a:solidFill>
                <a:srgbClr val="003399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0" y="404813"/>
            <a:ext cx="3995738" cy="5803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marL="176530" indent="-176530">
              <a:spcBef>
                <a:spcPct val="20000"/>
              </a:spcBef>
              <a:buBlip>
                <a:blip r:embed="rId1"/>
              </a:buBlip>
            </a:pPr>
            <a:r>
              <a:rPr sz="1600">
                <a:solidFill>
                  <a:srgbClr val="C0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Στα ευκαρυωτικά κύτταρα το γενετικό υλικό εντοπίζεται κυρίως στον πυρήνα    </a:t>
            </a:r>
            <a:endParaRPr sz="1600">
              <a:solidFill>
                <a:srgbClr val="C00000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marL="176530" indent="-176530">
              <a:spcBef>
                <a:spcPct val="20000"/>
              </a:spcBef>
              <a:buNone/>
            </a:pPr>
            <a:endParaRPr sz="800">
              <a:solidFill>
                <a:schemeClr val="hlink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marL="722630" lvl="1" indent="-268605" eaLnBrk="1" hangingPunct="1">
              <a:spcBef>
                <a:spcPct val="20000"/>
              </a:spcBef>
              <a:buBlip>
                <a:blip r:embed="rId2"/>
              </a:buBlip>
            </a:pPr>
            <a:r>
              <a:rPr sz="160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Σχηματίζει δομές οι οποίες ονομάζονται  χρωμοσώματα</a:t>
            </a:r>
            <a:endParaRPr sz="160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marL="722630" lvl="1" indent="-268605" eaLnBrk="1" hangingPunct="1">
              <a:spcBef>
                <a:spcPct val="20000"/>
              </a:spcBef>
              <a:buNone/>
            </a:pPr>
            <a:r>
              <a:rPr sz="800">
                <a:latin typeface="Verdana" panose="020B0604030504040204" pitchFamily="34" charset="0"/>
              </a:rPr>
              <a:t> </a:t>
            </a:r>
            <a:endParaRPr sz="800">
              <a:latin typeface="Verdana" panose="020B0604030504040204" pitchFamily="34" charset="0"/>
            </a:endParaRPr>
          </a:p>
          <a:p>
            <a:pPr marL="1158875" lvl="2" indent="-182245" eaLnBrk="1" hangingPunct="1">
              <a:spcBef>
                <a:spcPct val="20000"/>
              </a:spcBef>
              <a:buBlip>
                <a:blip r:embed="rId3"/>
              </a:buBlip>
            </a:pPr>
            <a:r>
              <a:rPr sz="1600">
                <a:solidFill>
                  <a:srgbClr val="80008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Σε ορισμένα στάδια της ζωής του κυττάρου τα χρωμοσώματα </a:t>
            </a:r>
            <a:r>
              <a:rPr sz="1600">
                <a:solidFill>
                  <a:srgbClr val="99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γίνονται ορατά ακόμη και με το οπτικό μικροσκόπιο   </a:t>
            </a:r>
            <a:endParaRPr sz="1600">
              <a:solidFill>
                <a:srgbClr val="9900FF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marL="1158875" lvl="2" indent="-182245" eaLnBrk="1" hangingPunct="1">
              <a:spcBef>
                <a:spcPct val="20000"/>
              </a:spcBef>
              <a:buNone/>
            </a:pPr>
            <a:endParaRPr sz="800">
              <a:latin typeface="Verdana" panose="020B0604030504040204" pitchFamily="34" charset="0"/>
            </a:endParaRPr>
          </a:p>
          <a:p>
            <a:pPr marL="1158875" lvl="2" indent="-182245" eaLnBrk="1" hangingPunct="1">
              <a:spcBef>
                <a:spcPct val="20000"/>
              </a:spcBef>
              <a:buBlip>
                <a:blip r:embed="rId3"/>
              </a:buBlip>
            </a:pPr>
            <a:r>
              <a:rPr sz="1600">
                <a:solidFill>
                  <a:srgbClr val="80008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Κάθε χρωμόσωμα δομείται κυρίως από </a:t>
            </a:r>
            <a:r>
              <a:rPr lang="en-US" altLang="x-none" sz="1600">
                <a:solidFill>
                  <a:srgbClr val="80008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DNA </a:t>
            </a:r>
            <a:r>
              <a:rPr sz="1600">
                <a:solidFill>
                  <a:srgbClr val="99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το οποίο συσπειρώνεται με πρωτεΐνες</a:t>
            </a:r>
            <a:endParaRPr sz="1600">
              <a:solidFill>
                <a:srgbClr val="9900FF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marL="1158875" lvl="2" indent="-182245" eaLnBrk="1" hangingPunct="1">
              <a:spcBef>
                <a:spcPct val="20000"/>
              </a:spcBef>
              <a:buNone/>
            </a:pPr>
            <a:r>
              <a:rPr sz="800">
                <a:latin typeface="Verdana" panose="020B0604030504040204" pitchFamily="34" charset="0"/>
              </a:rPr>
              <a:t> </a:t>
            </a:r>
            <a:endParaRPr sz="800">
              <a:latin typeface="Verdana" panose="020B0604030504040204" pitchFamily="34" charset="0"/>
            </a:endParaRPr>
          </a:p>
          <a:p>
            <a:pPr marL="1158875" lvl="2" indent="-182245" eaLnBrk="1" hangingPunct="1">
              <a:spcBef>
                <a:spcPct val="20000"/>
              </a:spcBef>
              <a:buBlip>
                <a:blip r:embed="rId3"/>
              </a:buBlip>
            </a:pPr>
            <a:r>
              <a:rPr sz="1600">
                <a:solidFill>
                  <a:srgbClr val="80008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Ο αριθμός των χρωμοσωμάτων είναι χαρακτηριστικός </a:t>
            </a:r>
            <a:r>
              <a:rPr sz="1600">
                <a:solidFill>
                  <a:srgbClr val="99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για κάθε είδος οργανισμού</a:t>
            </a:r>
            <a:endParaRPr sz="1600">
              <a:solidFill>
                <a:srgbClr val="9900FF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175" y="498475"/>
            <a:ext cx="2376488" cy="170656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1" name="Object 18"/>
          <p:cNvGraphicFramePr/>
          <p:nvPr/>
        </p:nvGraphicFramePr>
        <p:xfrm>
          <a:off x="4162425" y="3933825"/>
          <a:ext cx="4873625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5" imgW="4495800" imgH="2390775" progId="Paint.Picture">
                  <p:embed/>
                </p:oleObj>
              </mc:Choice>
              <mc:Fallback>
                <p:oleObj name="" r:id="rId5" imgW="4495800" imgH="2390775" progId="Paint.Picture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62425" y="3933825"/>
                        <a:ext cx="4873625" cy="2447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14 - Ομάδα"/>
          <p:cNvGrpSpPr/>
          <p:nvPr/>
        </p:nvGrpSpPr>
        <p:grpSpPr>
          <a:xfrm>
            <a:off x="6516688" y="1773238"/>
            <a:ext cx="2566987" cy="2087562"/>
            <a:chOff x="6516216" y="1484784"/>
            <a:chExt cx="2566935" cy="2160240"/>
          </a:xfrm>
        </p:grpSpPr>
        <p:graphicFrame>
          <p:nvGraphicFramePr>
            <p:cNvPr id="2051" name="Object 10"/>
            <p:cNvGraphicFramePr/>
            <p:nvPr/>
          </p:nvGraphicFramePr>
          <p:xfrm>
            <a:off x="6516216" y="1484784"/>
            <a:ext cx="2566935" cy="2160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7" imgW="3362325" imgH="2933700" progId="MSPhotoEd.3">
                    <p:embed/>
                  </p:oleObj>
                </mc:Choice>
                <mc:Fallback>
                  <p:oleObj name="" r:id="rId7" imgW="3362325" imgH="2933700" progId="MSPhotoEd.3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516216" y="1484784"/>
                          <a:ext cx="2566935" cy="216024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" name="Object 6"/>
            <p:cNvGraphicFramePr/>
            <p:nvPr/>
          </p:nvGraphicFramePr>
          <p:xfrm>
            <a:off x="8387978" y="1540859"/>
            <a:ext cx="648518" cy="5919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9" imgW="476250" imgH="457200" progId="MSPhotoEd.3">
                    <p:embed/>
                  </p:oleObj>
                </mc:Choice>
                <mc:Fallback>
                  <p:oleObj name="" r:id="rId9" imgW="476250" imgH="457200" progId="MSPhotoEd.3">
                    <p:embed/>
                    <p:pic>
                      <p:nvPicPr>
                        <p:cNvPr id="0" name="Picture 3076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8387978" y="1540859"/>
                          <a:ext cx="648518" cy="59199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9563" y="476250"/>
            <a:ext cx="2305050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8" descr="cell_cycle_animation"/>
          <p:cNvPicPr preferRelativeResize="0"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56100" y="2276475"/>
            <a:ext cx="1949450" cy="158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  <p:sndAc>
          <p:stSnd>
            <p:snd r:embed="rId13" name="chimes.wav"/>
          </p:stSnd>
        </p:sndAc>
      </p:transition>
    </mc:Choice>
    <mc:Fallback>
      <p:transition spd="med">
        <p:newsflash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charRg st="0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14">
                                            <p:txEl>
                                              <p:charRg st="0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charRg st="78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14">
                                            <p:txEl>
                                              <p:charRg st="78" end="1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charRg st="132" end="2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114">
                                            <p:txEl>
                                              <p:charRg st="132" end="2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charRg st="242" end="3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114">
                                            <p:txEl>
                                              <p:charRg st="242" end="3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charRg st="319" end="3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14">
                                            <p:txEl>
                                              <p:charRg st="319" end="3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13" name="Rectangle 17"/>
          <p:cNvSpPr>
            <a:spLocks noGrp="1" noChangeArrowheads="1"/>
          </p:cNvSpPr>
          <p:nvPr>
            <p:ph type="title" hasCustomPrompt="1"/>
          </p:nvPr>
        </p:nvSpPr>
        <p:spPr>
          <a:xfrm>
            <a:off x="0" y="0"/>
            <a:ext cx="9144000" cy="476250"/>
          </a:xfrm>
        </p:spPr>
        <p:txBody>
          <a:bodyPr vert="horz" wrap="square" lIns="91440" tIns="45720" rIns="91440" bIns="45720" numCol="1" anchor="ctr" anchorCtr="0" compatLnSpc="1"/>
          <a:p>
            <a:pPr defTabSz="914400" eaLnBrk="1" hangingPunct="1">
              <a:tabLst>
                <a:tab pos="1616075" algn="l"/>
              </a:tabLst>
            </a:pPr>
            <a:r>
              <a:rPr lang="en-US" altLang="x-none" sz="2000" b="1" u="sng">
                <a:solidFill>
                  <a:srgbClr val="0033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TO </a:t>
            </a:r>
            <a:r>
              <a:rPr sz="2000" b="1" u="sng">
                <a:solidFill>
                  <a:srgbClr val="0033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ΓΕΝΕΤΙΚΟ ΥΛΙΚΟ ΟΡΓΑΝΩΝΕΤΑΙ ΣΕ ΧΡΩΜΟΣΩΜΑΤΑ </a:t>
            </a:r>
            <a:endParaRPr sz="2000" b="1" u="sng">
              <a:solidFill>
                <a:srgbClr val="003399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0" y="404813"/>
            <a:ext cx="3851275" cy="60007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marL="176530" indent="-176530">
              <a:spcBef>
                <a:spcPct val="20000"/>
              </a:spcBef>
              <a:buBlip>
                <a:blip r:embed="rId1"/>
              </a:buBlip>
            </a:pPr>
            <a:r>
              <a:rPr sz="1600">
                <a:solidFill>
                  <a:srgbClr val="C0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Ένα ανθρώπινο σωματικό κύτταρο έχει 46 χρωμοσώματα     </a:t>
            </a:r>
            <a:endParaRPr sz="1600">
              <a:solidFill>
                <a:srgbClr val="C00000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marL="176530" indent="-176530">
              <a:spcBef>
                <a:spcPct val="20000"/>
              </a:spcBef>
              <a:buNone/>
            </a:pPr>
            <a:endParaRPr sz="800">
              <a:solidFill>
                <a:schemeClr val="hlink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marL="722630" lvl="1" indent="-268605" eaLnBrk="1" hangingPunct="1">
              <a:spcBef>
                <a:spcPct val="20000"/>
              </a:spcBef>
              <a:buBlip>
                <a:blip r:embed="rId2"/>
              </a:buBlip>
            </a:pPr>
            <a:r>
              <a:rPr sz="160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Για να τα μελετήσουμε κατασκευάζουμε τον καρυότυπο </a:t>
            </a:r>
            <a:endParaRPr sz="160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marL="722630" lvl="1" indent="-268605" eaLnBrk="1" hangingPunct="1">
              <a:spcBef>
                <a:spcPct val="20000"/>
              </a:spcBef>
              <a:buNone/>
            </a:pPr>
            <a:endParaRPr sz="80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marL="1179830" lvl="2" indent="-268605" eaLnBrk="1" hangingPunct="1">
              <a:spcBef>
                <a:spcPct val="20000"/>
              </a:spcBef>
              <a:buBlip>
                <a:blip r:embed="rId3"/>
              </a:buBlip>
            </a:pPr>
            <a:r>
              <a:rPr sz="1600">
                <a:solidFill>
                  <a:srgbClr val="80008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Φωτογραφίζουμε</a:t>
            </a:r>
            <a:r>
              <a:rPr sz="160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sz="1600">
                <a:solidFill>
                  <a:srgbClr val="99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τα χρωμοσώματα </a:t>
            </a:r>
            <a:endParaRPr sz="1600">
              <a:solidFill>
                <a:srgbClr val="9900FF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marL="1179830" lvl="2" indent="-268605" eaLnBrk="1" hangingPunct="1">
              <a:spcBef>
                <a:spcPct val="20000"/>
              </a:spcBef>
              <a:buNone/>
            </a:pPr>
            <a:endParaRPr sz="80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marL="1179830" lvl="2" indent="-268605" eaLnBrk="1" hangingPunct="1">
              <a:spcBef>
                <a:spcPct val="20000"/>
              </a:spcBef>
              <a:buBlip>
                <a:blip r:embed="rId3"/>
              </a:buBlip>
            </a:pPr>
            <a:r>
              <a:rPr sz="1600">
                <a:solidFill>
                  <a:srgbClr val="80008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Τα τοποθετούμε ανά ζεύγη ομοίων χρωμοσωμάτων </a:t>
            </a:r>
            <a:r>
              <a:rPr sz="1600">
                <a:solidFill>
                  <a:srgbClr val="99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στο σχήμα και στο μέγεθος </a:t>
            </a:r>
            <a:endParaRPr sz="1600">
              <a:solidFill>
                <a:srgbClr val="9900FF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marL="1179830" lvl="2" indent="-268605" eaLnBrk="1" hangingPunct="1">
              <a:spcBef>
                <a:spcPct val="20000"/>
              </a:spcBef>
              <a:buNone/>
            </a:pPr>
            <a:endParaRPr sz="80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marL="1179830" lvl="2" indent="-268605" eaLnBrk="1" hangingPunct="1">
              <a:spcBef>
                <a:spcPct val="20000"/>
              </a:spcBef>
              <a:buBlip>
                <a:blip r:embed="rId3"/>
              </a:buBlip>
            </a:pPr>
            <a:r>
              <a:rPr sz="1600">
                <a:solidFill>
                  <a:srgbClr val="80008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Στη συνέχεια, τα ταξινομούμε </a:t>
            </a:r>
            <a:r>
              <a:rPr sz="1600">
                <a:solidFill>
                  <a:srgbClr val="99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κατά ελαττούμενο μέγεθος</a:t>
            </a:r>
            <a:endParaRPr sz="1600">
              <a:solidFill>
                <a:srgbClr val="9900FF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marL="1179830" lvl="2" indent="-268605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sz="80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marL="722630" lvl="1" indent="-268605" eaLnBrk="1" hangingPunct="1">
              <a:spcBef>
                <a:spcPct val="20000"/>
              </a:spcBef>
              <a:buBlip>
                <a:blip r:embed="rId2"/>
              </a:buBlip>
            </a:pPr>
            <a:r>
              <a:rPr sz="160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Άρα ο καρυότυπος είναι η απεικόνιση των χρωμοσωμάτων ανά ζεύγη κατά ελαττούμενο μέγεθος</a:t>
            </a:r>
            <a:endParaRPr sz="1600">
              <a:solidFill>
                <a:srgbClr val="9900FF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graphicFrame>
        <p:nvGraphicFramePr>
          <p:cNvPr id="22533" name="Object 5"/>
          <p:cNvGraphicFramePr/>
          <p:nvPr/>
        </p:nvGraphicFramePr>
        <p:xfrm>
          <a:off x="3995738" y="2636838"/>
          <a:ext cx="4968875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4" imgW="3705225" imgH="3019425" progId="Paint.Picture">
                  <p:embed/>
                </p:oleObj>
              </mc:Choice>
              <mc:Fallback>
                <p:oleObj name="" r:id="rId4" imgW="3705225" imgH="3019425" progId="Paint.Picture">
                  <p:embed/>
                  <p:pic>
                    <p:nvPicPr>
                      <p:cNvPr id="0" name="Picture 308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95738" y="2636838"/>
                        <a:ext cx="4968875" cy="3673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14 - Ομάδα"/>
          <p:cNvGrpSpPr/>
          <p:nvPr/>
        </p:nvGrpSpPr>
        <p:grpSpPr>
          <a:xfrm>
            <a:off x="3949700" y="476250"/>
            <a:ext cx="2566988" cy="2087563"/>
            <a:chOff x="3733205" y="476672"/>
            <a:chExt cx="2566987" cy="2087562"/>
          </a:xfrm>
        </p:grpSpPr>
        <p:graphicFrame>
          <p:nvGraphicFramePr>
            <p:cNvPr id="3075" name="Object 10"/>
            <p:cNvGraphicFramePr/>
            <p:nvPr/>
          </p:nvGraphicFramePr>
          <p:xfrm>
            <a:off x="3733205" y="476672"/>
            <a:ext cx="2566987" cy="2087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" r:id="rId6" imgW="3362325" imgH="2933700" progId="MSPhotoEd.3">
                    <p:embed/>
                  </p:oleObj>
                </mc:Choice>
                <mc:Fallback>
                  <p:oleObj name="" r:id="rId6" imgW="3362325" imgH="2933700" progId="MSPhotoEd.3">
                    <p:embed/>
                    <p:pic>
                      <p:nvPicPr>
                        <p:cNvPr id="0" name="Picture 3080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733205" y="476672"/>
                          <a:ext cx="2566987" cy="208756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" name="Object 8"/>
            <p:cNvGraphicFramePr/>
            <p:nvPr/>
          </p:nvGraphicFramePr>
          <p:xfrm>
            <a:off x="5580484" y="530647"/>
            <a:ext cx="6477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" r:id="rId8" imgW="476250" imgH="457200" progId="MSPhotoEd.3">
                    <p:embed/>
                  </p:oleObj>
                </mc:Choice>
                <mc:Fallback>
                  <p:oleObj name="" r:id="rId8" imgW="476250" imgH="457200" progId="MSPhotoEd.3">
                    <p:embed/>
                    <p:pic>
                      <p:nvPicPr>
                        <p:cNvPr id="0" name="Picture 3077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580484" y="530647"/>
                          <a:ext cx="647700" cy="5715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  <p:sndAc>
          <p:stSnd>
            <p:snd r:embed="rId10" name="chimes.wav"/>
          </p:stSnd>
        </p:sndAc>
      </p:transition>
    </mc:Choice>
    <mc:Fallback>
      <p:transition spd="med">
        <p:newsflash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charRg st="0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14">
                                            <p:txEl>
                                              <p:charRg st="0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charRg st="57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14">
                                            <p:txEl>
                                              <p:charRg st="57" end="1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charRg st="110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14">
                                            <p:txEl>
                                              <p:charRg st="110" end="1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charRg st="142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14">
                                            <p:txEl>
                                              <p:charRg st="142" end="2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charRg st="215" end="2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14">
                                            <p:txEl>
                                              <p:charRg st="215" end="2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charRg st="270" end="3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114">
                                            <p:txEl>
                                              <p:charRg st="270" end="3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13" name="Rectangle 17"/>
          <p:cNvSpPr>
            <a:spLocks noGrp="1" noChangeArrowheads="1"/>
          </p:cNvSpPr>
          <p:nvPr>
            <p:ph type="title" hasCustomPrompt="1"/>
          </p:nvPr>
        </p:nvSpPr>
        <p:spPr>
          <a:xfrm>
            <a:off x="0" y="0"/>
            <a:ext cx="9144000" cy="476250"/>
          </a:xfrm>
        </p:spPr>
        <p:txBody>
          <a:bodyPr vert="horz" wrap="square" lIns="91440" tIns="45720" rIns="91440" bIns="45720" numCol="1" anchor="ctr" anchorCtr="0" compatLnSpc="1"/>
          <a:p>
            <a:pPr defTabSz="914400" eaLnBrk="1" hangingPunct="1">
              <a:tabLst>
                <a:tab pos="1616075" algn="l"/>
              </a:tabLst>
            </a:pPr>
            <a:r>
              <a:rPr lang="en-US" altLang="x-none" sz="2000" b="1" u="sng">
                <a:solidFill>
                  <a:srgbClr val="0033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TO </a:t>
            </a:r>
            <a:r>
              <a:rPr sz="2000" b="1" u="sng">
                <a:solidFill>
                  <a:srgbClr val="0033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ΓΕΝΕΤΙΚΟ ΥΛΙΚΟ ΟΡΓΑΝΩΝΕΤΑΙ ΣΕ ΧΡΩΜΟΣΩΜΑΤΑ </a:t>
            </a:r>
            <a:endParaRPr sz="2000" b="1" u="sng">
              <a:solidFill>
                <a:srgbClr val="003399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0" y="474663"/>
            <a:ext cx="3708400" cy="5114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marL="176530" indent="-176530">
              <a:spcBef>
                <a:spcPct val="20000"/>
              </a:spcBef>
              <a:buBlip>
                <a:blip r:embed="rId1"/>
              </a:buBlip>
            </a:pPr>
            <a:r>
              <a:rPr sz="1600">
                <a:solidFill>
                  <a:srgbClr val="C0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Ένα ανθρώπινο σωματικό κύτταρο έχει 46 χρωμοσώματα     </a:t>
            </a:r>
            <a:endParaRPr sz="1600">
              <a:solidFill>
                <a:srgbClr val="C00000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marL="176530" indent="-176530">
              <a:spcBef>
                <a:spcPct val="20000"/>
              </a:spcBef>
              <a:buNone/>
            </a:pPr>
            <a:endParaRPr sz="800">
              <a:solidFill>
                <a:schemeClr val="hlink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marL="722630" lvl="1" indent="-268605" eaLnBrk="1" hangingPunct="1">
              <a:spcBef>
                <a:spcPct val="20000"/>
              </a:spcBef>
              <a:buBlip>
                <a:blip r:embed="rId2"/>
              </a:buBlip>
            </a:pPr>
            <a:r>
              <a:rPr sz="160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Ανά δύο είναι όμοια δηλαδή κάθε χρωμόσωμα παρουσιάζεται σε δυο αντίγραφα</a:t>
            </a:r>
            <a:endParaRPr sz="160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marL="722630" lvl="1" indent="-268605" eaLnBrk="1" hangingPunct="1">
              <a:spcBef>
                <a:spcPct val="20000"/>
              </a:spcBef>
              <a:buNone/>
            </a:pPr>
            <a:r>
              <a:rPr sz="800">
                <a:latin typeface="Verdana" panose="020B0604030504040204" pitchFamily="34" charset="0"/>
              </a:rPr>
              <a:t> </a:t>
            </a:r>
            <a:endParaRPr sz="800">
              <a:latin typeface="Verdana" panose="020B0604030504040204" pitchFamily="34" charset="0"/>
            </a:endParaRPr>
          </a:p>
          <a:p>
            <a:pPr marL="1158875" lvl="2" indent="-182245" eaLnBrk="1" hangingPunct="1">
              <a:spcBef>
                <a:spcPct val="20000"/>
              </a:spcBef>
              <a:buBlip>
                <a:blip r:embed="rId3"/>
              </a:buBlip>
            </a:pPr>
            <a:r>
              <a:rPr sz="1600">
                <a:solidFill>
                  <a:srgbClr val="80008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Τα ζεύγη που έχουν το ίδιο σχήμα και μέγεθος </a:t>
            </a:r>
            <a:r>
              <a:rPr sz="1600">
                <a:solidFill>
                  <a:srgbClr val="99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χαρακτηρίζονται ομόλογα   </a:t>
            </a:r>
            <a:endParaRPr sz="1600">
              <a:solidFill>
                <a:srgbClr val="9900FF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marL="1158875" lvl="2" indent="-182245" eaLnBrk="1" hangingPunct="1">
              <a:spcBef>
                <a:spcPct val="20000"/>
              </a:spcBef>
              <a:buNone/>
            </a:pPr>
            <a:endParaRPr sz="800">
              <a:latin typeface="Verdana" panose="020B0604030504040204" pitchFamily="34" charset="0"/>
            </a:endParaRPr>
          </a:p>
          <a:p>
            <a:pPr marL="1158875" lvl="2" indent="-182245" eaLnBrk="1" hangingPunct="1">
              <a:spcBef>
                <a:spcPct val="20000"/>
              </a:spcBef>
              <a:buBlip>
                <a:blip r:embed="rId3"/>
              </a:buBlip>
            </a:pPr>
            <a:r>
              <a:rPr lang="en-US" altLang="x-none" sz="1600">
                <a:solidFill>
                  <a:srgbClr val="80008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To </a:t>
            </a:r>
            <a:r>
              <a:rPr sz="1600">
                <a:solidFill>
                  <a:srgbClr val="80008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κάθε ζεύγος ελέγχει τις ίδιες ιδιότητες </a:t>
            </a:r>
            <a:r>
              <a:rPr sz="1600">
                <a:solidFill>
                  <a:srgbClr val="99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αφού περιέχουν τα ίδια γονίδια</a:t>
            </a:r>
            <a:endParaRPr sz="1600">
              <a:solidFill>
                <a:srgbClr val="9900FF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graphicFrame>
        <p:nvGraphicFramePr>
          <p:cNvPr id="22533" name="Object 2"/>
          <p:cNvGraphicFramePr/>
          <p:nvPr/>
        </p:nvGraphicFramePr>
        <p:xfrm>
          <a:off x="4392613" y="549275"/>
          <a:ext cx="3779837" cy="259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4" imgW="3705225" imgH="3019425" progId="Paint.Picture">
                  <p:embed/>
                </p:oleObj>
              </mc:Choice>
              <mc:Fallback>
                <p:oleObj name="" r:id="rId4" imgW="3705225" imgH="3019425" progId="Paint.Picture">
                  <p:embed/>
                  <p:pic>
                    <p:nvPicPr>
                      <p:cNvPr id="0" name="Picture 308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2613" y="549275"/>
                        <a:ext cx="3779837" cy="25923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6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4125" y="3213100"/>
            <a:ext cx="5099050" cy="3168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  <p:sndAc>
          <p:stSnd>
            <p:snd r:embed="rId7" name="chimes.wav"/>
          </p:stSnd>
        </p:sndAc>
      </p:transition>
    </mc:Choice>
    <mc:Fallback>
      <p:transition spd="med">
        <p:newsflash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charRg st="0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14">
                                            <p:txEl>
                                              <p:charRg st="0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charRg st="57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14">
                                            <p:txEl>
                                              <p:charRg st="57" end="1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charRg st="132" end="2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14">
                                            <p:txEl>
                                              <p:charRg st="132" end="2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charRg st="205" end="2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114">
                                            <p:txEl>
                                              <p:charRg st="205" end="2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13" name="Rectangle 17"/>
          <p:cNvSpPr>
            <a:spLocks noGrp="1" noChangeArrowheads="1"/>
          </p:cNvSpPr>
          <p:nvPr>
            <p:ph type="title" hasCustomPrompt="1"/>
          </p:nvPr>
        </p:nvSpPr>
        <p:spPr>
          <a:xfrm>
            <a:off x="0" y="0"/>
            <a:ext cx="9144000" cy="476250"/>
          </a:xfrm>
        </p:spPr>
        <p:txBody>
          <a:bodyPr vert="horz" wrap="square" lIns="91440" tIns="45720" rIns="91440" bIns="45720" numCol="1" anchor="ctr" anchorCtr="0" compatLnSpc="1"/>
          <a:p>
            <a:pPr defTabSz="914400" eaLnBrk="1" hangingPunct="1">
              <a:tabLst>
                <a:tab pos="1616075" algn="l"/>
              </a:tabLst>
            </a:pPr>
            <a:r>
              <a:rPr lang="en-US" altLang="x-none" sz="2000" b="1" u="sng">
                <a:solidFill>
                  <a:srgbClr val="0033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TO </a:t>
            </a:r>
            <a:r>
              <a:rPr sz="2000" b="1" u="sng">
                <a:solidFill>
                  <a:srgbClr val="0033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ΓΕΝΕΤΙΚΟ ΥΛΙΚΟ ΟΡΓΑΝΩΝΕΤΑΙ ΣΕ ΧΡΩΜΟΣΩΜΑΤΑ </a:t>
            </a:r>
            <a:endParaRPr sz="2000" b="1" u="sng">
              <a:solidFill>
                <a:srgbClr val="003399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0" y="404813"/>
            <a:ext cx="3779838" cy="5853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marL="176530" indent="-176530">
              <a:spcBef>
                <a:spcPct val="20000"/>
              </a:spcBef>
              <a:buBlip>
                <a:blip r:embed="rId1"/>
              </a:buBlip>
            </a:pPr>
            <a:r>
              <a:rPr sz="1600">
                <a:solidFill>
                  <a:srgbClr val="C0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Στα κύτταρα των ανώτερων οργανισμών η γενετική πληροφορία παρουσιάζεται σε δύο αντίγραφα (</a:t>
            </a:r>
            <a:r>
              <a:rPr sz="1600">
                <a:latin typeface="Verdana" panose="020B0604030504040204" pitchFamily="34" charset="0"/>
              </a:rPr>
              <a:t>περιέχουν ομόλογα χρωμοσώματα</a:t>
            </a:r>
            <a:r>
              <a:rPr sz="1600">
                <a:solidFill>
                  <a:srgbClr val="C0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) </a:t>
            </a:r>
            <a:endParaRPr sz="1600">
              <a:solidFill>
                <a:srgbClr val="C00000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marL="176530" indent="-176530">
              <a:spcBef>
                <a:spcPct val="20000"/>
              </a:spcBef>
              <a:buNone/>
            </a:pPr>
            <a:endParaRPr sz="800">
              <a:solidFill>
                <a:schemeClr val="hlink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marL="722630" lvl="1" indent="-268605" eaLnBrk="1" hangingPunct="1">
              <a:spcBef>
                <a:spcPct val="20000"/>
              </a:spcBef>
              <a:buBlip>
                <a:blip r:embed="rId2"/>
              </a:buBlip>
            </a:pPr>
            <a:r>
              <a:rPr sz="160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Για αυτό χαρακτηρίζονται διπλοειδείς </a:t>
            </a:r>
            <a:r>
              <a:rPr lang="en-US" altLang="x-none" sz="160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     </a:t>
            </a:r>
            <a:r>
              <a:rPr sz="160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οργανισμοί </a:t>
            </a:r>
            <a:r>
              <a:rPr lang="en-US" altLang="x-none" sz="160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2n</a:t>
            </a:r>
            <a:r>
              <a:rPr sz="160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endParaRPr sz="160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marL="722630" lvl="1" indent="-268605" eaLnBrk="1" hangingPunct="1">
              <a:spcBef>
                <a:spcPct val="20000"/>
              </a:spcBef>
              <a:buNone/>
            </a:pPr>
            <a:r>
              <a:rPr sz="800">
                <a:latin typeface="Verdana" panose="020B0604030504040204" pitchFamily="34" charset="0"/>
              </a:rPr>
              <a:t> </a:t>
            </a:r>
            <a:endParaRPr sz="800">
              <a:latin typeface="Verdana" panose="020B0604030504040204" pitchFamily="34" charset="0"/>
            </a:endParaRPr>
          </a:p>
          <a:p>
            <a:pPr marL="1158875" lvl="2" indent="-182245" eaLnBrk="1" hangingPunct="1">
              <a:spcBef>
                <a:spcPct val="20000"/>
              </a:spcBef>
              <a:buBlip>
                <a:blip r:embed="rId3"/>
              </a:buBlip>
            </a:pPr>
            <a:r>
              <a:rPr sz="1600">
                <a:solidFill>
                  <a:srgbClr val="80008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Σε κάθε ζεύγος ομολόγων χρωμοσωμάτων </a:t>
            </a:r>
            <a:r>
              <a:rPr sz="1600">
                <a:solidFill>
                  <a:srgbClr val="99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το ένα χρωμόσωμα είναι μητρικής και το άλλο πατρικής προέλευσης</a:t>
            </a:r>
            <a:endParaRPr sz="1600">
              <a:solidFill>
                <a:srgbClr val="9900FF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marL="1158875" lvl="2" indent="-182245" eaLnBrk="1" hangingPunct="1">
              <a:spcBef>
                <a:spcPct val="20000"/>
              </a:spcBef>
              <a:buNone/>
            </a:pPr>
            <a:endParaRPr sz="800">
              <a:solidFill>
                <a:srgbClr val="9900FF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marL="1158875" lvl="2" indent="-182245" eaLnBrk="1" hangingPunct="1">
              <a:spcBef>
                <a:spcPct val="20000"/>
              </a:spcBef>
              <a:buBlip>
                <a:blip r:embed="rId3"/>
              </a:buBlip>
            </a:pPr>
            <a:r>
              <a:rPr sz="1600">
                <a:solidFill>
                  <a:srgbClr val="80008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Έτσι, κάθε άνθρωπος έχει 23 χρωμοσώματα από τον πατέρα </a:t>
            </a:r>
            <a:r>
              <a:rPr sz="1600">
                <a:solidFill>
                  <a:srgbClr val="99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και 23 χρωμοσώματα από τη μητέρα </a:t>
            </a:r>
            <a:r>
              <a:rPr sz="1600">
                <a:latin typeface="Verdana" panose="020B0604030504040204" pitchFamily="34" charset="0"/>
              </a:rPr>
              <a:t>(2</a:t>
            </a:r>
            <a:r>
              <a:rPr lang="en-US" altLang="x-none" sz="1600">
                <a:latin typeface="Verdana" panose="020B0604030504040204" pitchFamily="34" charset="0"/>
              </a:rPr>
              <a:t>x23=46)</a:t>
            </a:r>
            <a:r>
              <a:rPr sz="1600">
                <a:latin typeface="Verdana" panose="020B0604030504040204" pitchFamily="34" charset="0"/>
              </a:rPr>
              <a:t>  </a:t>
            </a:r>
            <a:endParaRPr sz="1600">
              <a:latin typeface="Verdana" panose="020B0604030504040204" pitchFamily="34" charset="0"/>
            </a:endParaRPr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200" y="3262313"/>
            <a:ext cx="4811713" cy="3119437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4580" name="Object 4"/>
          <p:cNvGraphicFramePr/>
          <p:nvPr/>
        </p:nvGraphicFramePr>
        <p:xfrm>
          <a:off x="5184775" y="549275"/>
          <a:ext cx="3779838" cy="259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5" imgW="3705225" imgH="3019425" progId="Paint.Picture">
                  <p:embed/>
                </p:oleObj>
              </mc:Choice>
              <mc:Fallback>
                <p:oleObj name="" r:id="rId5" imgW="3705225" imgH="3019425" progId="Paint.Picture">
                  <p:embed/>
                  <p:pic>
                    <p:nvPicPr>
                      <p:cNvPr id="0" name="Picture 308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84775" y="549275"/>
                        <a:ext cx="3779838" cy="25923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9"/>
          <p:cNvGrpSpPr/>
          <p:nvPr/>
        </p:nvGrpSpPr>
        <p:grpSpPr>
          <a:xfrm>
            <a:off x="2916238" y="1773238"/>
            <a:ext cx="2087562" cy="1152525"/>
            <a:chOff x="2789" y="1207"/>
            <a:chExt cx="2253" cy="817"/>
          </a:xfrm>
        </p:grpSpPr>
        <p:pic>
          <p:nvPicPr>
            <p:cNvPr id="5127" name="Picture 5" descr="book_page_flip_md_wht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38" y="1207"/>
              <a:ext cx="1104" cy="81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8" name="Picture 6" descr="book_page_flip_md_wht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89" y="1207"/>
              <a:ext cx="1104" cy="817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  <p:sndAc>
          <p:stSnd>
            <p:snd r:embed="rId8" name="chimes.wav"/>
          </p:stSnd>
        </p:sndAc>
      </p:transition>
    </mc:Choice>
    <mc:Fallback>
      <p:transition spd="med">
        <p:newsflash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charRg st="0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14">
                                            <p:txEl>
                                              <p:charRg st="0" end="1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charRg st="123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14">
                                            <p:txEl>
                                              <p:charRg st="123" end="1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charRg st="182" end="2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14">
                                            <p:txEl>
                                              <p:charRg st="182" end="2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charRg st="284" end="3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14">
                                            <p:txEl>
                                              <p:charRg st="284" end="3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13" name="Rectangle 17"/>
          <p:cNvSpPr>
            <a:spLocks noGrp="1" noChangeArrowheads="1"/>
          </p:cNvSpPr>
          <p:nvPr>
            <p:ph type="title" hasCustomPrompt="1"/>
          </p:nvPr>
        </p:nvSpPr>
        <p:spPr>
          <a:xfrm>
            <a:off x="0" y="0"/>
            <a:ext cx="9144000" cy="476250"/>
          </a:xfrm>
        </p:spPr>
        <p:txBody>
          <a:bodyPr vert="horz" wrap="square" lIns="91440" tIns="45720" rIns="91440" bIns="45720" numCol="1" anchor="ctr" anchorCtr="0" compatLnSpc="1"/>
          <a:p>
            <a:pPr defTabSz="914400" eaLnBrk="1" hangingPunct="1">
              <a:tabLst>
                <a:tab pos="1616075" algn="l"/>
              </a:tabLst>
            </a:pPr>
            <a:r>
              <a:rPr lang="en-US" altLang="x-none" sz="2000" b="1" u="sng">
                <a:solidFill>
                  <a:srgbClr val="0033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TO </a:t>
            </a:r>
            <a:r>
              <a:rPr sz="2000" b="1" u="sng">
                <a:solidFill>
                  <a:srgbClr val="0033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ΓΕΝΕΤΙΚΟ ΥΛΙΚΟ ΟΡΓΑΝΩΝΕΤΑΙ ΣΕ ΧΡΩΜΟΣΩΜΑΤΑ </a:t>
            </a:r>
            <a:endParaRPr sz="2000" b="1" u="sng">
              <a:solidFill>
                <a:srgbClr val="003399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0" y="549275"/>
            <a:ext cx="3276600" cy="31448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marL="176530" indent="-176530">
              <a:spcBef>
                <a:spcPct val="20000"/>
              </a:spcBef>
              <a:buBlip>
                <a:blip r:embed="rId1"/>
              </a:buBlip>
            </a:pPr>
            <a:r>
              <a:rPr sz="1600">
                <a:solidFill>
                  <a:srgbClr val="C0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Οι προκαρυωτικοί οργανισμοί όπως τα βακτήρια παρουσιάζουν τη γενετική πληροφορία σε ένα αντίγραφο (</a:t>
            </a:r>
            <a:r>
              <a:rPr sz="1600">
                <a:latin typeface="Verdana" panose="020B0604030504040204" pitchFamily="34" charset="0"/>
              </a:rPr>
              <a:t>ΔΕΝ περιέχουν ομόλογα χρωμοσώματα</a:t>
            </a:r>
            <a:r>
              <a:rPr sz="1600">
                <a:solidFill>
                  <a:srgbClr val="C0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) </a:t>
            </a:r>
            <a:endParaRPr sz="1600">
              <a:solidFill>
                <a:srgbClr val="C00000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marL="176530" indent="-176530">
              <a:spcBef>
                <a:spcPct val="20000"/>
              </a:spcBef>
              <a:buNone/>
            </a:pPr>
            <a:endParaRPr sz="800">
              <a:solidFill>
                <a:schemeClr val="hlink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marL="722630" lvl="1" indent="-268605" eaLnBrk="1" hangingPunct="1">
              <a:spcBef>
                <a:spcPct val="20000"/>
              </a:spcBef>
              <a:buBlip>
                <a:blip r:embed="rId2"/>
              </a:buBlip>
            </a:pPr>
            <a:r>
              <a:rPr sz="160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Για αυτό χαρακτηρίζονται απλοειδείς</a:t>
            </a:r>
            <a:r>
              <a:rPr lang="en-US" altLang="x-none" sz="160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sz="160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οργανισμοί </a:t>
            </a:r>
            <a:r>
              <a:rPr lang="en-US" altLang="x-none" sz="160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n</a:t>
            </a:r>
            <a:r>
              <a:rPr sz="160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endParaRPr sz="160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marL="722630" lvl="1" indent="-268605" eaLnBrk="1" hangingPunct="1">
              <a:spcBef>
                <a:spcPct val="20000"/>
              </a:spcBef>
              <a:buNone/>
            </a:pPr>
            <a:r>
              <a:rPr sz="800">
                <a:latin typeface="Verdana" panose="020B0604030504040204" pitchFamily="34" charset="0"/>
              </a:rPr>
              <a:t> </a:t>
            </a:r>
            <a:endParaRPr sz="800">
              <a:latin typeface="Verdana" panose="020B0604030504040204" pitchFamily="34" charset="0"/>
            </a:endParaRPr>
          </a:p>
        </p:txBody>
      </p:sp>
      <p:pic>
        <p:nvPicPr>
          <p:cNvPr id="11" name="Picture 8" descr="book_page_flip_md_wh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025" y="4724400"/>
            <a:ext cx="1654175" cy="12255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1"/>
          <p:cNvGrpSpPr/>
          <p:nvPr/>
        </p:nvGrpSpPr>
        <p:grpSpPr>
          <a:xfrm>
            <a:off x="3492500" y="620713"/>
            <a:ext cx="5472113" cy="2592387"/>
            <a:chOff x="2109" y="298"/>
            <a:chExt cx="3583" cy="1454"/>
          </a:xfrm>
        </p:grpSpPr>
        <p:graphicFrame>
          <p:nvGraphicFramePr>
            <p:cNvPr id="6146" name="Object 3"/>
            <p:cNvGraphicFramePr/>
            <p:nvPr/>
          </p:nvGraphicFramePr>
          <p:xfrm>
            <a:off x="2109" y="298"/>
            <a:ext cx="1769" cy="14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" name="" r:id="rId4" imgW="2419350" imgH="2019300" progId="MSPhotoEd.3">
                    <p:embed/>
                  </p:oleObj>
                </mc:Choice>
                <mc:Fallback>
                  <p:oleObj name="" r:id="rId4" imgW="2419350" imgH="2019300" progId="MSPhotoEd.3">
                    <p:embed/>
                    <p:pic>
                      <p:nvPicPr>
                        <p:cNvPr id="0" name="Picture 3085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109" y="298"/>
                          <a:ext cx="1769" cy="145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152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23" y="300"/>
              <a:ext cx="1769" cy="1451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5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1775" y="3638550"/>
            <a:ext cx="3325813" cy="2382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  <p:sndAc>
          <p:stSnd>
            <p:snd r:embed="rId8" name="chimes.wav"/>
          </p:stSnd>
        </p:sndAc>
      </p:transition>
    </mc:Choice>
    <mc:Fallback>
      <p:transition spd="med">
        <p:newsflash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charRg st="0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14">
                                            <p:txEl>
                                              <p:charRg st="0" end="1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charRg st="136" end="1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14">
                                            <p:txEl>
                                              <p:charRg st="136" end="1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3042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0" y="0"/>
            <a:ext cx="9144000" cy="476250"/>
          </a:xfrm>
        </p:spPr>
        <p:txBody>
          <a:bodyPr vert="horz" wrap="square" lIns="91440" tIns="45720" rIns="91440" bIns="45720" numCol="1" anchor="ctr" anchorCtr="0" compatLnSpc="1"/>
          <a:p>
            <a:pPr>
              <a:buNone/>
            </a:pPr>
            <a:r>
              <a:rPr sz="2400" b="1" u="sng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ΚΑΘΟΡΙΣΜΟΣ ΤΟΥ ΦΥΛΟΥ ΣΤΟΝ ΑΝΘΡΩΠΟ </a:t>
            </a:r>
            <a:endParaRPr sz="2400" b="1" u="sng">
              <a:solidFill>
                <a:srgbClr val="000099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7173" name="Text Box 3"/>
          <p:cNvSpPr txBox="1"/>
          <p:nvPr/>
        </p:nvSpPr>
        <p:spPr>
          <a:xfrm>
            <a:off x="5795963" y="836613"/>
            <a:ext cx="29527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>
              <a:latin typeface="Verdana" panose="020B0604030504040204" pitchFamily="34" charset="0"/>
            </a:endParaRPr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0" y="476250"/>
            <a:ext cx="3708400" cy="5832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p>
            <a:pPr marL="182880" indent="-182880">
              <a:spcBef>
                <a:spcPct val="20000"/>
              </a:spcBef>
              <a:buBlip>
                <a:blip r:embed="rId1"/>
              </a:buBlip>
            </a:pPr>
            <a:r>
              <a:rPr sz="1600">
                <a:solidFill>
                  <a:schemeClr val="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Διακρίνονται σε δύο κατηγορίες     </a:t>
            </a:r>
            <a:endParaRPr sz="1600">
              <a:solidFill>
                <a:schemeClr val="hlink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marL="182880" indent="-182880">
              <a:spcBef>
                <a:spcPct val="20000"/>
              </a:spcBef>
              <a:buNone/>
            </a:pPr>
            <a:endParaRPr sz="800">
              <a:latin typeface="Verdana" panose="020B0604030504040204" pitchFamily="34" charset="0"/>
            </a:endParaRPr>
          </a:p>
          <a:p>
            <a:pPr marL="535305" lvl="1" indent="-173355" eaLnBrk="1" hangingPunct="1">
              <a:spcBef>
                <a:spcPct val="20000"/>
              </a:spcBef>
              <a:buBlip>
                <a:blip r:embed="rId2"/>
              </a:buBlip>
            </a:pPr>
            <a:r>
              <a:rPr sz="1600">
                <a:latin typeface="Verdana" panose="020B0604030504040204" pitchFamily="34" charset="0"/>
              </a:rPr>
              <a:t>Στον </a:t>
            </a:r>
            <a:r>
              <a:rPr sz="1600">
                <a:solidFill>
                  <a:srgbClr val="80008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πυρήνα κάθε σωματικού κυττάρου</a:t>
            </a:r>
            <a:r>
              <a:rPr sz="1600">
                <a:solidFill>
                  <a:srgbClr val="800080"/>
                </a:solidFill>
                <a:latin typeface="Verdana" panose="020B0604030504040204" pitchFamily="34" charset="0"/>
              </a:rPr>
              <a:t> </a:t>
            </a:r>
            <a:r>
              <a:rPr sz="1600">
                <a:latin typeface="Verdana" panose="020B0604030504040204" pitchFamily="34" charset="0"/>
              </a:rPr>
              <a:t>φυσιολογικού </a:t>
            </a:r>
            <a:r>
              <a:rPr sz="1600">
                <a:solidFill>
                  <a:srgbClr val="99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αρσενικού ή θηλυκού ατόμου</a:t>
            </a:r>
            <a:r>
              <a:rPr lang="en-US" altLang="x-none" sz="1600">
                <a:solidFill>
                  <a:srgbClr val="99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sz="1600">
                <a:solidFill>
                  <a:srgbClr val="99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υπάρχουν</a:t>
            </a:r>
            <a:r>
              <a:rPr lang="en-US" altLang="x-none" sz="1600">
                <a:latin typeface="Verdana" panose="020B0604030504040204" pitchFamily="34" charset="0"/>
              </a:rPr>
              <a:t>:</a:t>
            </a:r>
            <a:r>
              <a:rPr sz="1600">
                <a:latin typeface="Verdana" panose="020B0604030504040204" pitchFamily="34" charset="0"/>
              </a:rPr>
              <a:t> </a:t>
            </a:r>
            <a:endParaRPr lang="en-US" altLang="x-none" sz="1600">
              <a:latin typeface="Verdana" panose="020B0604030504040204" pitchFamily="34" charset="0"/>
            </a:endParaRPr>
          </a:p>
          <a:p>
            <a:pPr marL="535305" lvl="1" indent="-173355" eaLnBrk="1" hangingPunct="1">
              <a:spcBef>
                <a:spcPct val="20000"/>
              </a:spcBef>
              <a:buNone/>
            </a:pPr>
            <a:endParaRPr sz="800">
              <a:latin typeface="Verdana" panose="020B0604030504040204" pitchFamily="34" charset="0"/>
            </a:endParaRPr>
          </a:p>
          <a:p>
            <a:pPr marL="890905" lvl="2" indent="-176530" eaLnBrk="1" hangingPunct="1">
              <a:spcBef>
                <a:spcPct val="20000"/>
              </a:spcBef>
              <a:buBlip>
                <a:blip r:embed="rId3"/>
              </a:buBlip>
            </a:pPr>
            <a:r>
              <a:rPr sz="1600">
                <a:solidFill>
                  <a:srgbClr val="80008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46 χρωμοσώματα ή 23 ζεύγη χρωμοσωμάτων </a:t>
            </a:r>
            <a:r>
              <a:rPr sz="1600">
                <a:latin typeface="Verdana" panose="020B0604030504040204" pitchFamily="34" charset="0"/>
              </a:rPr>
              <a:t>εκ των οποίων τα </a:t>
            </a:r>
            <a:r>
              <a:rPr sz="1600">
                <a:solidFill>
                  <a:srgbClr val="99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44 χρωμοσώματα ή 22 ζεύγη</a:t>
            </a:r>
            <a:r>
              <a:rPr sz="1600">
                <a:latin typeface="Verdana" panose="020B0604030504040204" pitchFamily="34" charset="0"/>
              </a:rPr>
              <a:t> είναι μορφολογικά ίδια και ονομάζονται </a:t>
            </a:r>
            <a:r>
              <a:rPr sz="160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ΑΥΤΟΣΩΜΙΚΑ</a:t>
            </a:r>
            <a:endParaRPr sz="1600">
              <a:solidFill>
                <a:srgbClr val="0000CC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marL="890905" lvl="2" indent="-176530" eaLnBrk="1" hangingPunct="1">
              <a:spcBef>
                <a:spcPct val="20000"/>
              </a:spcBef>
              <a:buNone/>
            </a:pPr>
            <a:r>
              <a:rPr sz="800">
                <a:latin typeface="Verdana" panose="020B0604030504040204" pitchFamily="34" charset="0"/>
              </a:rPr>
              <a:t> </a:t>
            </a:r>
            <a:endParaRPr sz="800">
              <a:latin typeface="Verdana" panose="020B0604030504040204" pitchFamily="34" charset="0"/>
            </a:endParaRPr>
          </a:p>
          <a:p>
            <a:pPr marL="890905" lvl="2" indent="-176530" eaLnBrk="1" hangingPunct="1">
              <a:spcBef>
                <a:spcPct val="20000"/>
              </a:spcBef>
              <a:buBlip>
                <a:blip r:embed="rId3"/>
              </a:buBlip>
            </a:pPr>
            <a:r>
              <a:rPr sz="1600">
                <a:solidFill>
                  <a:srgbClr val="80008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Περιέχουν γονίδια που ελέγχουν </a:t>
            </a:r>
            <a:r>
              <a:rPr sz="1600">
                <a:solidFill>
                  <a:srgbClr val="99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τα εξωτερικά και βιοχημικά χαρακτηριστικά</a:t>
            </a:r>
            <a:r>
              <a:rPr sz="1600">
                <a:latin typeface="Verdana" panose="020B0604030504040204" pitchFamily="34" charset="0"/>
              </a:rPr>
              <a:t> που </a:t>
            </a:r>
            <a:r>
              <a:rPr sz="1600" u="sng">
                <a:latin typeface="Verdana" panose="020B0604030504040204" pitchFamily="34" charset="0"/>
              </a:rPr>
              <a:t>δεν έχουν σχέση με το φύλο</a:t>
            </a:r>
            <a:endParaRPr sz="2000" u="sng">
              <a:solidFill>
                <a:schemeClr val="hlink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graphicFrame>
        <p:nvGraphicFramePr>
          <p:cNvPr id="343047" name="Object 2"/>
          <p:cNvGraphicFramePr/>
          <p:nvPr/>
        </p:nvGraphicFramePr>
        <p:xfrm>
          <a:off x="3887788" y="485775"/>
          <a:ext cx="3997325" cy="279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4" imgW="7458075" imgH="5591175" progId="Paint.Picture">
                  <p:embed/>
                </p:oleObj>
              </mc:Choice>
              <mc:Fallback>
                <p:oleObj name="" r:id="rId4" imgW="7458075" imgH="5591175" progId="Paint.Picture">
                  <p:embed/>
                  <p:pic>
                    <p:nvPicPr>
                      <p:cNvPr id="0" name="Picture 308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87788" y="485775"/>
                        <a:ext cx="3997325" cy="27987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57" name="Object 3"/>
          <p:cNvGraphicFramePr/>
          <p:nvPr/>
        </p:nvGraphicFramePr>
        <p:xfrm>
          <a:off x="4932363" y="3357563"/>
          <a:ext cx="4140200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6" imgW="7458075" imgH="5591175" progId="Paint.Picture">
                  <p:embed/>
                </p:oleObj>
              </mc:Choice>
              <mc:Fallback>
                <p:oleObj name="" r:id="rId6" imgW="7458075" imgH="5591175" progId="Paint.Picture">
                  <p:embed/>
                  <p:pic>
                    <p:nvPicPr>
                      <p:cNvPr id="0" name="Picture 308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32363" y="3357563"/>
                        <a:ext cx="4140200" cy="299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  <p:sndAc>
          <p:stSnd>
            <p:snd r:embed="rId8" name="chimes.wav"/>
          </p:stSnd>
        </p:sndAc>
      </p:transition>
    </mc:Choice>
    <mc:Fallback>
      <p:transition spd="med">
        <p:newsflash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4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3044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4">
                                            <p:txEl>
                                              <p:charRg st="37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3044">
                                            <p:txEl>
                                              <p:charRg st="37" end="1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4">
                                            <p:txEl>
                                              <p:charRg st="125" end="2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3044">
                                            <p:txEl>
                                              <p:charRg st="125" end="2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4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4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4">
                                            <p:txEl>
                                              <p:charRg st="259" end="3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43044">
                                            <p:txEl>
                                              <p:charRg st="259" end="3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7" name="Text Box 3"/>
          <p:cNvSpPr txBox="1"/>
          <p:nvPr/>
        </p:nvSpPr>
        <p:spPr>
          <a:xfrm>
            <a:off x="5795963" y="836613"/>
            <a:ext cx="29527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>
              <a:latin typeface="Verdana" panose="020B0604030504040204" pitchFamily="34" charset="0"/>
            </a:endParaRPr>
          </a:p>
        </p:txBody>
      </p:sp>
      <p:sp>
        <p:nvSpPr>
          <p:cNvPr id="407556" name="Rectangle 4"/>
          <p:cNvSpPr>
            <a:spLocks noChangeArrowheads="1"/>
          </p:cNvSpPr>
          <p:nvPr/>
        </p:nvSpPr>
        <p:spPr bwMode="auto">
          <a:xfrm>
            <a:off x="0" y="476250"/>
            <a:ext cx="3924300" cy="59055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p>
            <a:pPr marL="182880" indent="-182880">
              <a:spcBef>
                <a:spcPct val="20000"/>
              </a:spcBef>
              <a:buBlip>
                <a:blip r:embed="rId1"/>
              </a:buBlip>
            </a:pPr>
            <a:r>
              <a:rPr sz="1600">
                <a:solidFill>
                  <a:schemeClr val="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Διακρίνονται σε δύο κατηγορίες     </a:t>
            </a:r>
            <a:endParaRPr sz="1600">
              <a:solidFill>
                <a:schemeClr val="hlink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marL="182880" indent="-182880">
              <a:spcBef>
                <a:spcPct val="20000"/>
              </a:spcBef>
              <a:buNone/>
            </a:pPr>
            <a:endParaRPr sz="800">
              <a:latin typeface="Verdana" panose="020B0604030504040204" pitchFamily="34" charset="0"/>
            </a:endParaRPr>
          </a:p>
          <a:p>
            <a:pPr marL="535305" lvl="1" indent="-173355" eaLnBrk="1" hangingPunct="1">
              <a:spcBef>
                <a:spcPct val="20000"/>
              </a:spcBef>
              <a:buBlip>
                <a:blip r:embed="rId2"/>
              </a:buBlip>
            </a:pPr>
            <a:r>
              <a:rPr sz="160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ΦΥΛΕΤΙΚΑ χρωμοσώματα</a:t>
            </a:r>
            <a:r>
              <a:rPr lang="en-US" altLang="x-none" sz="1600">
                <a:latin typeface="Verdana" panose="020B0604030504040204" pitchFamily="34" charset="0"/>
              </a:rPr>
              <a:t>:</a:t>
            </a:r>
            <a:r>
              <a:rPr sz="1600">
                <a:latin typeface="Verdana" panose="020B0604030504040204" pitchFamily="34" charset="0"/>
              </a:rPr>
              <a:t> </a:t>
            </a:r>
            <a:endParaRPr lang="en-US" altLang="x-none" sz="1600">
              <a:latin typeface="Verdana" panose="020B0604030504040204" pitchFamily="34" charset="0"/>
            </a:endParaRPr>
          </a:p>
          <a:p>
            <a:pPr marL="535305" lvl="1" indent="-173355" eaLnBrk="1" hangingPunct="1">
              <a:spcBef>
                <a:spcPct val="20000"/>
              </a:spcBef>
              <a:buNone/>
            </a:pPr>
            <a:endParaRPr sz="800">
              <a:latin typeface="Verdana" panose="020B0604030504040204" pitchFamily="34" charset="0"/>
            </a:endParaRPr>
          </a:p>
          <a:p>
            <a:pPr marL="890905" lvl="2" indent="-176530" eaLnBrk="1" hangingPunct="1">
              <a:spcBef>
                <a:spcPct val="20000"/>
              </a:spcBef>
              <a:buBlip>
                <a:blip r:embed="rId3"/>
              </a:buBlip>
            </a:pPr>
            <a:r>
              <a:rPr sz="1600">
                <a:latin typeface="Verdana" panose="020B0604030504040204" pitchFamily="34" charset="0"/>
              </a:rPr>
              <a:t>Στον </a:t>
            </a:r>
            <a:r>
              <a:rPr sz="1600">
                <a:solidFill>
                  <a:srgbClr val="80008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πυρήνα κάθε σωματικού κυττάρου</a:t>
            </a:r>
            <a:r>
              <a:rPr sz="1600">
                <a:solidFill>
                  <a:srgbClr val="800080"/>
                </a:solidFill>
                <a:latin typeface="Verdana" panose="020B0604030504040204" pitchFamily="34" charset="0"/>
              </a:rPr>
              <a:t> </a:t>
            </a:r>
            <a:r>
              <a:rPr sz="1600" u="sng">
                <a:solidFill>
                  <a:srgbClr val="80008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θηλυκού ατόμου</a:t>
            </a:r>
            <a:r>
              <a:rPr sz="1600">
                <a:latin typeface="Verdana" panose="020B0604030504040204" pitchFamily="34" charset="0"/>
              </a:rPr>
              <a:t> το </a:t>
            </a:r>
            <a:r>
              <a:rPr sz="1600">
                <a:solidFill>
                  <a:srgbClr val="99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23</a:t>
            </a:r>
            <a:r>
              <a:rPr sz="1600">
                <a:solidFill>
                  <a:srgbClr val="99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  <a:sym typeface="Symbol" panose="05050102010706020507" pitchFamily="18" charset="2"/>
              </a:rPr>
              <a:t></a:t>
            </a:r>
            <a:r>
              <a:rPr sz="1600">
                <a:solidFill>
                  <a:srgbClr val="99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 ζεύγος χρωμοσωμάτων αποτελείται από δύο όμοια χρωμοσώματα</a:t>
            </a:r>
            <a:r>
              <a:rPr sz="1600">
                <a:latin typeface="Verdana" panose="020B0604030504040204" pitchFamily="34" charset="0"/>
              </a:rPr>
              <a:t> που συμβολίζονται με </a:t>
            </a:r>
            <a:r>
              <a:rPr sz="2000">
                <a:solidFill>
                  <a:schemeClr val="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ΧΧ</a:t>
            </a:r>
            <a:r>
              <a:rPr sz="1600">
                <a:latin typeface="Verdana" panose="020B0604030504040204" pitchFamily="34" charset="0"/>
              </a:rPr>
              <a:t> </a:t>
            </a:r>
            <a:endParaRPr sz="1600">
              <a:latin typeface="Verdana" panose="020B0604030504040204" pitchFamily="34" charset="0"/>
            </a:endParaRPr>
          </a:p>
          <a:p>
            <a:pPr marL="890905" lvl="2" indent="-176530" eaLnBrk="1" hangingPunct="1">
              <a:spcBef>
                <a:spcPct val="20000"/>
              </a:spcBef>
              <a:buNone/>
            </a:pPr>
            <a:endParaRPr sz="800">
              <a:latin typeface="Verdana" panose="020B0604030504040204" pitchFamily="34" charset="0"/>
            </a:endParaRPr>
          </a:p>
          <a:p>
            <a:pPr marL="890905" lvl="2" indent="-176530" eaLnBrk="1" hangingPunct="1">
              <a:spcBef>
                <a:spcPct val="20000"/>
              </a:spcBef>
              <a:buBlip>
                <a:blip r:embed="rId3"/>
              </a:buBlip>
            </a:pPr>
            <a:r>
              <a:rPr sz="1600">
                <a:solidFill>
                  <a:srgbClr val="80008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Σε πολλούς οργανισμούς συμπεριλαμβανομένου και του ανθρώπου </a:t>
            </a:r>
            <a:r>
              <a:rPr sz="1600">
                <a:solidFill>
                  <a:srgbClr val="99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περιέχουν γονίδια που</a:t>
            </a:r>
            <a:r>
              <a:rPr sz="160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sz="1600">
                <a:solidFill>
                  <a:srgbClr val="99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καθορίζουν το φύλο</a:t>
            </a:r>
            <a:r>
              <a:rPr sz="1600">
                <a:latin typeface="Verdana" panose="020B0604030504040204" pitchFamily="34" charset="0"/>
              </a:rPr>
              <a:t> </a:t>
            </a:r>
            <a:endParaRPr sz="1600">
              <a:latin typeface="Verdana" panose="020B0604030504040204" pitchFamily="34" charset="0"/>
            </a:endParaRPr>
          </a:p>
          <a:p>
            <a:pPr marL="535305" lvl="1" indent="-173355" eaLnBrk="1" hangingPunct="1">
              <a:spcBef>
                <a:spcPct val="20000"/>
              </a:spcBef>
              <a:buNone/>
            </a:pPr>
            <a:endParaRPr sz="800">
              <a:latin typeface="Verdana" panose="020B0604030504040204" pitchFamily="34" charset="0"/>
            </a:endParaRPr>
          </a:p>
          <a:p>
            <a:pPr marL="890905" lvl="2" indent="-176530" eaLnBrk="1" hangingPunct="1">
              <a:spcBef>
                <a:spcPct val="20000"/>
              </a:spcBef>
              <a:buBlip>
                <a:blip r:embed="rId3"/>
              </a:buBlip>
            </a:pPr>
            <a:r>
              <a:rPr sz="1600">
                <a:solidFill>
                  <a:srgbClr val="80008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Ένα φυσιολογικό θηλυκό άτομο</a:t>
            </a:r>
            <a:r>
              <a:rPr sz="1600">
                <a:latin typeface="Verdana" panose="020B0604030504040204" pitchFamily="34" charset="0"/>
              </a:rPr>
              <a:t> </a:t>
            </a:r>
            <a:r>
              <a:rPr sz="1600">
                <a:solidFill>
                  <a:srgbClr val="99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έχει 44 αυτοσωμικά χρωμοσώματα και ένα ζεύγος φυλετικών ΧΧ</a:t>
            </a:r>
            <a:endParaRPr sz="1600">
              <a:solidFill>
                <a:srgbClr val="9900FF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graphicFrame>
        <p:nvGraphicFramePr>
          <p:cNvPr id="407557" name="Object 2"/>
          <p:cNvGraphicFramePr/>
          <p:nvPr/>
        </p:nvGraphicFramePr>
        <p:xfrm>
          <a:off x="4176713" y="476250"/>
          <a:ext cx="4716462" cy="330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4" imgW="7458075" imgH="5591175" progId="Paint.Picture">
                  <p:embed/>
                </p:oleObj>
              </mc:Choice>
              <mc:Fallback>
                <p:oleObj name="" r:id="rId4" imgW="7458075" imgH="5591175" progId="Paint.Picture">
                  <p:embed/>
                  <p:pic>
                    <p:nvPicPr>
                      <p:cNvPr id="0" name="Picture 308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76713" y="476250"/>
                        <a:ext cx="4716462" cy="3302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7558" name="Object 3"/>
          <p:cNvGraphicFramePr/>
          <p:nvPr/>
        </p:nvGraphicFramePr>
        <p:xfrm>
          <a:off x="3959225" y="4076700"/>
          <a:ext cx="2557463" cy="216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6" imgW="4105275" imgH="3676650" progId="Paint.Picture">
                  <p:embed/>
                </p:oleObj>
              </mc:Choice>
              <mc:Fallback>
                <p:oleObj name="" r:id="rId6" imgW="4105275" imgH="3676650" progId="Paint.Picture">
                  <p:embed/>
                  <p:pic>
                    <p:nvPicPr>
                      <p:cNvPr id="0" name="Picture 308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59225" y="4076700"/>
                        <a:ext cx="2557463" cy="21605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7559" name="Object 4"/>
          <p:cNvGraphicFramePr/>
          <p:nvPr/>
        </p:nvGraphicFramePr>
        <p:xfrm>
          <a:off x="6588125" y="3860800"/>
          <a:ext cx="2495550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8" imgW="2495550" imgH="2495550" progId="MSPhotoEd.3">
                  <p:embed/>
                </p:oleObj>
              </mc:Choice>
              <mc:Fallback>
                <p:oleObj name="" r:id="rId8" imgW="2495550" imgH="2495550" progId="MSPhotoEd.3">
                  <p:embed/>
                  <p:pic>
                    <p:nvPicPr>
                      <p:cNvPr id="0" name="Picture 308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88125" y="3860800"/>
                        <a:ext cx="2495550" cy="2495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0" y="0"/>
            <a:ext cx="9144000" cy="476250"/>
          </a:xfrm>
        </p:spPr>
        <p:txBody>
          <a:bodyPr vert="horz" wrap="square" lIns="91440" tIns="45720" rIns="91440" bIns="45720" numCol="1" anchor="ctr" anchorCtr="0" compatLnSpc="1"/>
          <a:p>
            <a:pPr>
              <a:buNone/>
            </a:pPr>
            <a:r>
              <a:rPr sz="2400" b="1" u="sng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ΚΑΘΟΡΙΣΜΟΣ ΤΟΥ ΦΥΛΟΥ ΣΤΟΝ ΑΝΘΡΩΠΟ </a:t>
            </a:r>
            <a:endParaRPr sz="2400" b="1" u="sng">
              <a:solidFill>
                <a:srgbClr val="000099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  <p:sndAc>
          <p:stSnd>
            <p:snd r:embed="rId10" name="chimes.wav"/>
          </p:stSnd>
        </p:sndAc>
      </p:transition>
    </mc:Choice>
    <mc:Fallback>
      <p:transition spd="med">
        <p:newsflash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7556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>
                                            <p:txEl>
                                              <p:charRg st="37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7556">
                                            <p:txEl>
                                              <p:charRg st="37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7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>
                                            <p:txEl>
                                              <p:charRg st="61" end="2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7556">
                                            <p:txEl>
                                              <p:charRg st="61" end="2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7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>
                                            <p:txEl>
                                              <p:charRg st="203" end="3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7556">
                                            <p:txEl>
                                              <p:charRg st="203" end="3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>
                                            <p:txEl>
                                              <p:charRg st="306" end="3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7556">
                                            <p:txEl>
                                              <p:charRg st="306" end="3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7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21" name="Text Box 3"/>
          <p:cNvSpPr txBox="1"/>
          <p:nvPr/>
        </p:nvSpPr>
        <p:spPr>
          <a:xfrm>
            <a:off x="5795963" y="836613"/>
            <a:ext cx="29527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>
              <a:latin typeface="Verdana" panose="020B0604030504040204" pitchFamily="34" charset="0"/>
            </a:endParaRPr>
          </a:p>
        </p:txBody>
      </p:sp>
      <p:sp>
        <p:nvSpPr>
          <p:cNvPr id="409604" name="Rectangle 4"/>
          <p:cNvSpPr>
            <a:spLocks noChangeArrowheads="1"/>
          </p:cNvSpPr>
          <p:nvPr/>
        </p:nvSpPr>
        <p:spPr bwMode="auto">
          <a:xfrm>
            <a:off x="0" y="404813"/>
            <a:ext cx="4140200" cy="59769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p>
            <a:pPr marL="182880" indent="-182880">
              <a:spcBef>
                <a:spcPct val="20000"/>
              </a:spcBef>
              <a:buBlip>
                <a:blip r:embed="rId1"/>
              </a:buBlip>
            </a:pPr>
            <a:r>
              <a:rPr sz="1600">
                <a:solidFill>
                  <a:schemeClr val="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Διακρίνονται σε δύο κατηγορίες     </a:t>
            </a:r>
            <a:endParaRPr sz="1600">
              <a:solidFill>
                <a:schemeClr val="hlink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marL="182880" indent="-182880">
              <a:spcBef>
                <a:spcPct val="20000"/>
              </a:spcBef>
              <a:buNone/>
            </a:pPr>
            <a:endParaRPr sz="800">
              <a:latin typeface="Verdana" panose="020B0604030504040204" pitchFamily="34" charset="0"/>
            </a:endParaRPr>
          </a:p>
          <a:p>
            <a:pPr marL="535305" lvl="1" indent="-173355" eaLnBrk="1" hangingPunct="1">
              <a:spcBef>
                <a:spcPct val="20000"/>
              </a:spcBef>
              <a:buBlip>
                <a:blip r:embed="rId2"/>
              </a:buBlip>
            </a:pPr>
            <a:r>
              <a:rPr sz="160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ΦΥΛΕΤΙΚΑ χρωμοσώματα</a:t>
            </a:r>
            <a:r>
              <a:rPr lang="en-US" altLang="x-none" sz="1600">
                <a:latin typeface="Verdana" panose="020B0604030504040204" pitchFamily="34" charset="0"/>
              </a:rPr>
              <a:t>:</a:t>
            </a:r>
            <a:r>
              <a:rPr sz="1600">
                <a:latin typeface="Verdana" panose="020B0604030504040204" pitchFamily="34" charset="0"/>
              </a:rPr>
              <a:t> </a:t>
            </a:r>
            <a:endParaRPr lang="en-US" altLang="x-none" sz="1600">
              <a:latin typeface="Verdana" panose="020B0604030504040204" pitchFamily="34" charset="0"/>
            </a:endParaRPr>
          </a:p>
          <a:p>
            <a:pPr marL="535305" lvl="1" indent="-173355" eaLnBrk="1" hangingPunct="1">
              <a:spcBef>
                <a:spcPct val="20000"/>
              </a:spcBef>
              <a:buNone/>
            </a:pPr>
            <a:endParaRPr sz="800">
              <a:latin typeface="Verdana" panose="020B0604030504040204" pitchFamily="34" charset="0"/>
            </a:endParaRPr>
          </a:p>
          <a:p>
            <a:pPr marL="890905" lvl="2" indent="-176530" eaLnBrk="1" hangingPunct="1">
              <a:spcBef>
                <a:spcPct val="20000"/>
              </a:spcBef>
              <a:buBlip>
                <a:blip r:embed="rId3"/>
              </a:buBlip>
            </a:pPr>
            <a:r>
              <a:rPr sz="1600">
                <a:latin typeface="Verdana" panose="020B0604030504040204" pitchFamily="34" charset="0"/>
              </a:rPr>
              <a:t>Στον </a:t>
            </a:r>
            <a:r>
              <a:rPr sz="1600">
                <a:solidFill>
                  <a:srgbClr val="80008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πυρήνα κάθε σωματικού κυττάρου</a:t>
            </a:r>
            <a:r>
              <a:rPr sz="1600">
                <a:solidFill>
                  <a:srgbClr val="800080"/>
                </a:solidFill>
                <a:latin typeface="Verdana" panose="020B0604030504040204" pitchFamily="34" charset="0"/>
              </a:rPr>
              <a:t> </a:t>
            </a:r>
            <a:r>
              <a:rPr sz="1600" u="sng">
                <a:solidFill>
                  <a:srgbClr val="80008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αρσενικού ατόμου</a:t>
            </a:r>
            <a:r>
              <a:rPr sz="1600">
                <a:solidFill>
                  <a:srgbClr val="800080"/>
                </a:solidFill>
                <a:latin typeface="Verdana" panose="020B0604030504040204" pitchFamily="34" charset="0"/>
              </a:rPr>
              <a:t> </a:t>
            </a:r>
            <a:r>
              <a:rPr sz="1600">
                <a:latin typeface="Verdana" panose="020B0604030504040204" pitchFamily="34" charset="0"/>
              </a:rPr>
              <a:t>το </a:t>
            </a:r>
            <a:r>
              <a:rPr sz="1600">
                <a:solidFill>
                  <a:srgbClr val="99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23</a:t>
            </a:r>
            <a:r>
              <a:rPr sz="1600">
                <a:solidFill>
                  <a:srgbClr val="99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  <a:sym typeface="Symbol" panose="05050102010706020507" pitchFamily="18" charset="2"/>
              </a:rPr>
              <a:t></a:t>
            </a:r>
            <a:r>
              <a:rPr sz="1600">
                <a:solidFill>
                  <a:srgbClr val="99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 ζεύγος χρωμοσωμάτων αποτελείται από δύο διαφορετικά χρωμοσώματα</a:t>
            </a:r>
            <a:r>
              <a:rPr sz="1600">
                <a:latin typeface="Verdana" panose="020B0604030504040204" pitchFamily="34" charset="0"/>
              </a:rPr>
              <a:t> που συμβολίζονται με </a:t>
            </a:r>
            <a:r>
              <a:rPr sz="2000">
                <a:solidFill>
                  <a:schemeClr val="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ΧΥ </a:t>
            </a:r>
            <a:endParaRPr sz="2000">
              <a:solidFill>
                <a:schemeClr val="hlink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marL="890905" lvl="2" indent="-176530" eaLnBrk="1" hangingPunct="1">
              <a:spcBef>
                <a:spcPct val="20000"/>
              </a:spcBef>
              <a:buNone/>
            </a:pPr>
            <a:endParaRPr sz="800">
              <a:latin typeface="Verdana" panose="020B0604030504040204" pitchFamily="34" charset="0"/>
            </a:endParaRPr>
          </a:p>
          <a:p>
            <a:pPr marL="890905" lvl="2" indent="-176530" eaLnBrk="1" hangingPunct="1">
              <a:spcBef>
                <a:spcPct val="20000"/>
              </a:spcBef>
              <a:buBlip>
                <a:blip r:embed="rId3"/>
              </a:buBlip>
            </a:pPr>
            <a:r>
              <a:rPr sz="1600">
                <a:latin typeface="Verdana" panose="020B0604030504040204" pitchFamily="34" charset="0"/>
              </a:rPr>
              <a:t>Το </a:t>
            </a:r>
            <a:r>
              <a:rPr sz="1600">
                <a:solidFill>
                  <a:srgbClr val="80008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Υ είναι μικρότερο </a:t>
            </a:r>
            <a:r>
              <a:rPr sz="1600">
                <a:solidFill>
                  <a:srgbClr val="99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σε μέγεθος από το Χ</a:t>
            </a:r>
            <a:r>
              <a:rPr sz="1600">
                <a:latin typeface="Verdana" panose="020B0604030504040204" pitchFamily="34" charset="0"/>
              </a:rPr>
              <a:t> </a:t>
            </a:r>
            <a:endParaRPr sz="1600">
              <a:latin typeface="Verdana" panose="020B0604030504040204" pitchFamily="34" charset="0"/>
            </a:endParaRPr>
          </a:p>
          <a:p>
            <a:pPr marL="890905" lvl="2" indent="-176530" eaLnBrk="1" hangingPunct="1">
              <a:spcBef>
                <a:spcPct val="20000"/>
              </a:spcBef>
              <a:buNone/>
            </a:pPr>
            <a:endParaRPr sz="800">
              <a:latin typeface="Verdana" panose="020B0604030504040204" pitchFamily="34" charset="0"/>
            </a:endParaRPr>
          </a:p>
          <a:p>
            <a:pPr marL="890905" lvl="2" indent="-176530" eaLnBrk="1" hangingPunct="1">
              <a:spcBef>
                <a:spcPct val="20000"/>
              </a:spcBef>
              <a:buBlip>
                <a:blip r:embed="rId3"/>
              </a:buBlip>
            </a:pPr>
            <a:r>
              <a:rPr sz="1600">
                <a:solidFill>
                  <a:srgbClr val="80008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Στον άνθρωπο η παρουσία του Υ </a:t>
            </a:r>
            <a:r>
              <a:rPr sz="1600">
                <a:solidFill>
                  <a:srgbClr val="99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καθορίζει το αρσενικό άτομο και η απουσία του το θηλυκό </a:t>
            </a:r>
            <a:endParaRPr sz="1600">
              <a:solidFill>
                <a:srgbClr val="9900FF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marL="890905" lvl="2" indent="-176530" eaLnBrk="1" hangingPunct="1">
              <a:spcBef>
                <a:spcPct val="20000"/>
              </a:spcBef>
              <a:buNone/>
            </a:pPr>
            <a:endParaRPr sz="800">
              <a:solidFill>
                <a:srgbClr val="9900FF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marL="890905" lvl="2" indent="-176530" eaLnBrk="1" hangingPunct="1">
              <a:spcBef>
                <a:spcPct val="20000"/>
              </a:spcBef>
              <a:buBlip>
                <a:blip r:embed="rId3"/>
              </a:buBlip>
            </a:pPr>
            <a:r>
              <a:rPr sz="1600">
                <a:solidFill>
                  <a:srgbClr val="80008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Ένα φυσιολογικό αρσενικό άτομο </a:t>
            </a:r>
            <a:r>
              <a:rPr sz="1600">
                <a:solidFill>
                  <a:srgbClr val="99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έχει 44 αυτοσωμικά χρωμοσώματα και ένα ζεύγος φυλετικών ΧΥ</a:t>
            </a:r>
            <a:endParaRPr sz="1600">
              <a:solidFill>
                <a:srgbClr val="9900FF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graphicFrame>
        <p:nvGraphicFramePr>
          <p:cNvPr id="409608" name="Object 2"/>
          <p:cNvGraphicFramePr/>
          <p:nvPr/>
        </p:nvGraphicFramePr>
        <p:xfrm>
          <a:off x="4140200" y="4005263"/>
          <a:ext cx="2232025" cy="237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4" imgW="2857500" imgH="2514600" progId="Paint.Picture">
                  <p:embed/>
                </p:oleObj>
              </mc:Choice>
              <mc:Fallback>
                <p:oleObj name="" r:id="rId4" imgW="2857500" imgH="2514600" progId="Paint.Picture">
                  <p:embed/>
                  <p:pic>
                    <p:nvPicPr>
                      <p:cNvPr id="0" name="Picture 309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0200" y="4005263"/>
                        <a:ext cx="2232025" cy="23764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09" name="Object 3"/>
          <p:cNvGraphicFramePr/>
          <p:nvPr/>
        </p:nvGraphicFramePr>
        <p:xfrm>
          <a:off x="4248150" y="476250"/>
          <a:ext cx="4716463" cy="341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6" imgW="7458075" imgH="5591175" progId="Paint.Picture">
                  <p:embed/>
                </p:oleObj>
              </mc:Choice>
              <mc:Fallback>
                <p:oleObj name="" r:id="rId6" imgW="7458075" imgH="5591175" progId="Paint.Picture">
                  <p:embed/>
                  <p:pic>
                    <p:nvPicPr>
                      <p:cNvPr id="0" name="Picture 309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48150" y="476250"/>
                        <a:ext cx="4716463" cy="3414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10" name="Object 4"/>
          <p:cNvGraphicFramePr/>
          <p:nvPr/>
        </p:nvGraphicFramePr>
        <p:xfrm>
          <a:off x="6443663" y="3933825"/>
          <a:ext cx="2665412" cy="238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8" imgW="2533650" imgH="2447925" progId="MSPhotoEd.3">
                  <p:embed/>
                </p:oleObj>
              </mc:Choice>
              <mc:Fallback>
                <p:oleObj name="" r:id="rId8" imgW="2533650" imgH="2447925" progId="MSPhotoEd.3">
                  <p:embed/>
                  <p:pic>
                    <p:nvPicPr>
                      <p:cNvPr id="0" name="Picture 309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43663" y="3933825"/>
                        <a:ext cx="2665412" cy="23860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0" y="0"/>
            <a:ext cx="9144000" cy="476250"/>
          </a:xfrm>
        </p:spPr>
        <p:txBody>
          <a:bodyPr vert="horz" wrap="square" lIns="91440" tIns="45720" rIns="91440" bIns="45720" numCol="1" anchor="ctr" anchorCtr="0" compatLnSpc="1"/>
          <a:p>
            <a:pPr>
              <a:buNone/>
            </a:pPr>
            <a:r>
              <a:rPr sz="2400" b="1" u="sng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ΚΑΘΟΡΙΣΜΟΣ ΤΟΥ ΦΥΛΟΥ ΣΤΟΝ ΑΝΘΡΩΠΟ </a:t>
            </a:r>
            <a:endParaRPr sz="2400" b="1" u="sng">
              <a:solidFill>
                <a:srgbClr val="000099"/>
              </a:solidFill>
              <a:effectLst>
                <a:outerShdw blurRad="38100" dist="38100" dir="2700000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  <p:sndAc>
          <p:stSnd>
            <p:snd r:embed="rId10" name="chimes.wav"/>
          </p:stSnd>
        </p:sndAc>
      </p:transition>
    </mc:Choice>
    <mc:Fallback>
      <p:transition spd="med">
        <p:newsflash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4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04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4">
                                            <p:txEl>
                                              <p:charRg st="37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604">
                                            <p:txEl>
                                              <p:charRg st="37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4">
                                            <p:txEl>
                                              <p:charRg st="61" end="2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604">
                                            <p:txEl>
                                              <p:charRg st="61" end="2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4">
                                            <p:txEl>
                                              <p:charRg st="211" end="2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09604">
                                            <p:txEl>
                                              <p:charRg st="211" end="2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9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4">
                                            <p:txEl>
                                              <p:charRg st="254" end="3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9604">
                                            <p:txEl>
                                              <p:charRg st="254" end="3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4">
                                            <p:txEl>
                                              <p:charRg st="342" end="4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604">
                                            <p:txEl>
                                              <p:charRg st="342" end="4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range Waves">
  <a:themeElements>
    <a:clrScheme name="Orang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73109"/>
      </a:accent1>
      <a:accent2>
        <a:srgbClr val="FF5050"/>
      </a:accent2>
      <a:accent3>
        <a:srgbClr val="FFFFFF"/>
      </a:accent3>
      <a:accent4>
        <a:srgbClr val="000000"/>
      </a:accent4>
      <a:accent5>
        <a:srgbClr val="E0ADAA"/>
      </a:accent5>
      <a:accent6>
        <a:srgbClr val="E74848"/>
      </a:accent6>
      <a:hlink>
        <a:srgbClr val="4D4D4D"/>
      </a:hlink>
      <a:folHlink>
        <a:srgbClr val="777777"/>
      </a:folHlink>
    </a:clrScheme>
    <a:fontScheme name="Orang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rang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73109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E0ADAA"/>
        </a:accent5>
        <a:accent6>
          <a:srgbClr val="E74848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3526</Words>
  <Application>WPS Presentation</Application>
  <PresentationFormat>Προβολή στην οθόνη (4:3)</PresentationFormat>
  <Paragraphs>101</Paragraphs>
  <Slides>9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18</vt:i4>
      </vt:variant>
      <vt:variant>
        <vt:lpstr>幻灯片标题</vt:lpstr>
      </vt:variant>
      <vt:variant>
        <vt:i4>9</vt:i4>
      </vt:variant>
    </vt:vector>
  </HeadingPairs>
  <TitlesOfParts>
    <vt:vector size="35" baseType="lpstr">
      <vt:lpstr>Arial</vt:lpstr>
      <vt:lpstr>SimSun</vt:lpstr>
      <vt:lpstr>Wingdings</vt:lpstr>
      <vt:lpstr>Verdana</vt:lpstr>
      <vt:lpstr>Symbol</vt:lpstr>
      <vt:lpstr>Microsoft YaHei</vt:lpstr>
      <vt:lpstr>Arial Unicode MS</vt:lpstr>
      <vt:lpstr>Orange Waves</vt:lpstr>
      <vt:lpstr>Paint.Picture</vt:lpstr>
      <vt:lpstr>MSPhotoEd.3</vt:lpstr>
      <vt:lpstr>Paint.Picture</vt:lpstr>
      <vt:lpstr>Paint.Picture</vt:lpstr>
      <vt:lpstr>Paint.Picture</vt:lpstr>
      <vt:lpstr>Paint.Picture</vt:lpstr>
      <vt:lpstr>MSPhotoEd.3</vt:lpstr>
      <vt:lpstr>Paint.Picture</vt:lpstr>
      <vt:lpstr>Paint.Picture</vt:lpstr>
      <vt:lpstr>MSPhotoEd.3</vt:lpstr>
      <vt:lpstr>Paint.Picture</vt:lpstr>
      <vt:lpstr>MSPhotoEd.3</vt:lpstr>
      <vt:lpstr>MSPhotoEd.3</vt:lpstr>
      <vt:lpstr>Paint.Picture</vt:lpstr>
      <vt:lpstr>MSPhotoEd.3</vt:lpstr>
      <vt:lpstr>MSPhotoEd.3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ΔΙΑΤΗΡΗΣΗ ΚΑΙ ΣΥΝΕΧΕΙΑ ΤΗΣ ΖΩΗΣ</dc:title>
  <dc:creator>mchatzinik</dc:creator>
  <cp:keywords>ΔΙΑΤΗΡΗΣΗ ΚΑΙ ΣΥΝΕΧΕΙΑ ΤΗΣ ΖΩΗΣ</cp:keywords>
  <dc:subject>ΔΙΑΦΑΝΕΙΕΣ ΒΙΟΛΟΓΙΑΣ Γ ΓΥΜΝΑΣΙΟΥ</dc:subject>
  <cp:category>ΒΙΟΛΟΓΙΑ Γ ΓΥΜΝΑΣΙΟΥ</cp:category>
  <cp:lastModifiedBy>user-eleni</cp:lastModifiedBy>
  <cp:revision>535</cp:revision>
  <dcterms:created xsi:type="dcterms:W3CDTF">2005-06-28T14:47:39Z</dcterms:created>
  <dcterms:modified xsi:type="dcterms:W3CDTF">2024-05-29T18:32:09Z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7D96D67211344A64A943B10A262C1D78_13</vt:lpwstr>
  </property>
  <property fmtid="{D5CDD505-2E9C-101B-9397-08002B2CF9AE}" pid="3" name="KSOProductBuildVer">
    <vt:lpwstr>1033-12.2.0.16909</vt:lpwstr>
  </property>
</Properties>
</file>