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60" r:id="rId6"/>
    <p:sldId id="259" r:id="rId7"/>
    <p:sldId id="271" r:id="rId8"/>
    <p:sldId id="272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4660"/>
  </p:normalViewPr>
  <p:slideViewPr>
    <p:cSldViewPr showGuides="1">
      <p:cViewPr>
        <p:scale>
          <a:sx n="100" d="100"/>
          <a:sy n="100" d="100"/>
        </p:scale>
        <p:origin x="-28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81FE3-F897-4C09-B9FE-6B291EA9A542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B89E3-B419-4591-A661-9969A7375F7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2354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89E3-B419-4591-A661-9969A7375F70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011CC2-26D1-47E8-AB64-3F5BB353C523}" type="datetimeFigureOut">
              <a:rPr lang="el-GR" smtClean="0"/>
              <a:pPr/>
              <a:t>20/6/2017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633A45-4D8B-47B9-AE6D-2136CB1A5E1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blogs.sch.gr/eegymreth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δελφίνι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000240"/>
            <a:ext cx="4929222" cy="37164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9 - Ορθογώνιο"/>
          <p:cNvSpPr/>
          <p:nvPr/>
        </p:nvSpPr>
        <p:spPr>
          <a:xfrm>
            <a:off x="285720" y="500042"/>
            <a:ext cx="5000660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Εμείς τα παιδιά</a:t>
            </a:r>
            <a:r>
              <a:rPr lang="el-GR" dirty="0" smtClean="0">
                <a:solidFill>
                  <a:srgbClr val="0070C0"/>
                </a:solidFill>
              </a:rPr>
              <a:t> του Ειδικού Επαγγελματικού Γυμνασίου Ρεθύμνου μπορούμε να κολυμπήσουμε και στα βαθιά νερά.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832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9633" y="2119257"/>
            <a:ext cx="5616624" cy="36038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Απόφοιτοι της Α΄Τάξης Γυμνασίου μετεγγράφονται στη Β΄Τάξη του Ενιαίου Ειδικού Επαγγελματικού Γυμνασίου-Λυκείου κατόπιν γνωμάτευσης ΚΕΔΔΥ</a:t>
            </a:r>
          </a:p>
          <a:p>
            <a:r>
              <a:rPr lang="el-GR" dirty="0" smtClean="0"/>
              <a:t>Απόφοιτοι της Β΄Τάξης Γυμνασίου μετεγγράφονται στη Γ΄Τάξη του Ενιαίου Ειδικού Επαγγελματικού Γυμνασίου-Λυκείου κατόπιν γνωμάτευσης ΚΕΔΔΥ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285289" cy="1202485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Ποιοι μπορούν να φοιτήσουν;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42174473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Όλα τα Ειδικά Επαγγελματικά Γυμνάσια και Λύκεια μετατρέπονται από το σχολικό έτος 2017-2018 σε </a:t>
            </a:r>
            <a:r>
              <a:rPr lang="el-GR" b="1" dirty="0" smtClean="0"/>
              <a:t>Ενιαία Ειδικά Επαγγελματικά Γυμνάσια-Λύκεια</a:t>
            </a:r>
          </a:p>
          <a:p>
            <a:r>
              <a:rPr lang="el-GR" dirty="0" smtClean="0"/>
              <a:t>Τα </a:t>
            </a:r>
            <a:r>
              <a:rPr lang="el-GR" dirty="0"/>
              <a:t>ενιαία ειδικά επαγγελματικά γυμνάσια-λύκεια περιλαμβάνουν τις τάξεις </a:t>
            </a:r>
            <a:r>
              <a:rPr lang="el-GR" b="1" dirty="0"/>
              <a:t>Α,Β,Γ,Δ Γυμνασίου</a:t>
            </a:r>
            <a:r>
              <a:rPr lang="el-GR" dirty="0"/>
              <a:t> και τις τάξεις </a:t>
            </a:r>
            <a:r>
              <a:rPr lang="el-GR" b="1" dirty="0"/>
              <a:t>Α,Β,Γ,Δ </a:t>
            </a:r>
            <a:r>
              <a:rPr lang="el-GR" b="1" dirty="0" smtClean="0"/>
              <a:t>Λυκείου</a:t>
            </a:r>
            <a:endParaRPr lang="el-GR" dirty="0" smtClean="0"/>
          </a:p>
          <a:p>
            <a:r>
              <a:rPr lang="el-GR" dirty="0" smtClean="0"/>
              <a:t>Οι απόφοιτοι μαθητές και μαθήτριες της Δ΄Λυκείου μπορούν </a:t>
            </a:r>
            <a:r>
              <a:rPr lang="el-GR" dirty="0"/>
              <a:t>να οδηγηθούν σε </a:t>
            </a:r>
            <a:r>
              <a:rPr lang="el-GR" b="1" i="1" dirty="0">
                <a:solidFill>
                  <a:srgbClr val="0070C0"/>
                </a:solidFill>
              </a:rPr>
              <a:t>μεταλυκειακές</a:t>
            </a:r>
            <a:r>
              <a:rPr lang="el-GR" b="1" dirty="0">
                <a:solidFill>
                  <a:srgbClr val="0070C0"/>
                </a:solidFill>
              </a:rPr>
              <a:t> δομές εκπαίδευσης και σε </a:t>
            </a:r>
            <a:r>
              <a:rPr lang="el-GR" b="1" i="1" dirty="0">
                <a:solidFill>
                  <a:srgbClr val="0070C0"/>
                </a:solidFill>
              </a:rPr>
              <a:t>ανεξάρτητη</a:t>
            </a:r>
            <a:r>
              <a:rPr lang="el-GR" b="1" dirty="0">
                <a:solidFill>
                  <a:srgbClr val="0070C0"/>
                </a:solidFill>
              </a:rPr>
              <a:t> ή </a:t>
            </a:r>
            <a:r>
              <a:rPr lang="el-GR" b="1" i="1" dirty="0">
                <a:solidFill>
                  <a:srgbClr val="0070C0"/>
                </a:solidFill>
              </a:rPr>
              <a:t>εποπτευόμενη</a:t>
            </a:r>
            <a:r>
              <a:rPr lang="el-GR" b="1" dirty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εργασία</a:t>
            </a:r>
            <a:r>
              <a:rPr lang="el-GR" dirty="0"/>
              <a:t> 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Πόσες τάξεις διαρκεί η φοίτηση;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922888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progra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071563"/>
            <a:ext cx="5715040" cy="5500709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Ποια είναι η δομή του σχολείου;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208524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2060848"/>
            <a:ext cx="6196405" cy="3744416"/>
          </a:xfrm>
        </p:spPr>
        <p:txBody>
          <a:bodyPr>
            <a:normAutofit fontScale="47500" lnSpcReduction="20000"/>
          </a:bodyPr>
          <a:lstStyle/>
          <a:p>
            <a:r>
              <a:rPr lang="el-GR" dirty="0"/>
              <a:t>Γιατί </a:t>
            </a:r>
            <a:r>
              <a:rPr lang="el-GR" i="1" dirty="0">
                <a:solidFill>
                  <a:schemeClr val="accent2"/>
                </a:solidFill>
              </a:rPr>
              <a:t>το σχολείο θα προσαρμοστεί στις </a:t>
            </a:r>
            <a:r>
              <a:rPr lang="el-GR" i="1" dirty="0" smtClean="0">
                <a:solidFill>
                  <a:schemeClr val="accent2"/>
                </a:solidFill>
              </a:rPr>
              <a:t>εκπαιδευτικές </a:t>
            </a:r>
            <a:r>
              <a:rPr lang="el-GR" i="1" dirty="0">
                <a:solidFill>
                  <a:schemeClr val="accent2"/>
                </a:solidFill>
              </a:rPr>
              <a:t>ανάγκες του </a:t>
            </a:r>
            <a:r>
              <a:rPr lang="el-GR" i="1" dirty="0" smtClean="0">
                <a:solidFill>
                  <a:schemeClr val="accent2"/>
                </a:solidFill>
              </a:rPr>
              <a:t>παιδιού εφαρμόζοντας εξατομικευμένο εκπαιδευτικό πρόγραμμα </a:t>
            </a:r>
            <a:r>
              <a:rPr lang="el-GR" i="1" dirty="0" smtClean="0"/>
              <a:t>(Ε.Ε.Π.) </a:t>
            </a:r>
            <a:r>
              <a:rPr lang="el-GR" dirty="0" smtClean="0"/>
              <a:t>που προτείνεται από το ΚΕ.Δ.Δ.Υ. για κάθε μαθητή έτσι </a:t>
            </a:r>
            <a:r>
              <a:rPr lang="el-GR" dirty="0"/>
              <a:t>ώστε να διδαχθεί με βάση τις ατομικές του </a:t>
            </a:r>
            <a:r>
              <a:rPr lang="el-GR" dirty="0" smtClean="0"/>
              <a:t>δυνατότητες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Με </a:t>
            </a:r>
            <a:r>
              <a:rPr lang="el-GR" dirty="0"/>
              <a:t>αυτό τον τρόπο </a:t>
            </a:r>
            <a:r>
              <a:rPr lang="el-GR" i="1" dirty="0" smtClean="0">
                <a:solidFill>
                  <a:schemeClr val="accent2"/>
                </a:solidFill>
              </a:rPr>
              <a:t>αποφεύγονται συναισθήματα απόρριψης και σχολικής αποτυχίας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Το σχολείο στελεχώνεται από εκπαιδευτικούς ειδικοτήτων Ε.Α.Ε. και ειδικό εκπαιδευτικό προσωπικό όπως</a:t>
            </a:r>
            <a:r>
              <a:rPr lang="en-US" dirty="0" smtClean="0"/>
              <a:t>: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l-GR" b="1" u="sng" dirty="0" smtClean="0">
                <a:solidFill>
                  <a:srgbClr val="0070C0"/>
                </a:solidFill>
              </a:rPr>
              <a:t>Ψυχολόγοι</a:t>
            </a:r>
            <a:endParaRPr lang="en-US" u="sng" dirty="0" smtClean="0"/>
          </a:p>
          <a:p>
            <a:r>
              <a:rPr lang="el-GR" b="1" u="sng" dirty="0" smtClean="0">
                <a:solidFill>
                  <a:srgbClr val="0070C0"/>
                </a:solidFill>
              </a:rPr>
              <a:t>Κοινωνικοί λειτουργοί</a:t>
            </a:r>
          </a:p>
          <a:p>
            <a:r>
              <a:rPr lang="el-GR" b="1" u="sng" dirty="0" smtClean="0">
                <a:solidFill>
                  <a:srgbClr val="0070C0"/>
                </a:solidFill>
              </a:rPr>
              <a:t>Λογοθεραπευτές</a:t>
            </a:r>
          </a:p>
          <a:p>
            <a:r>
              <a:rPr lang="el-GR" b="1" u="sng" dirty="0" smtClean="0">
                <a:solidFill>
                  <a:srgbClr val="0070C0"/>
                </a:solidFill>
              </a:rPr>
              <a:t>Φυσικοθεραπευτές</a:t>
            </a:r>
          </a:p>
          <a:p>
            <a:r>
              <a:rPr lang="el-GR" b="1" u="sng" dirty="0" err="1" smtClean="0">
                <a:solidFill>
                  <a:srgbClr val="0070C0"/>
                </a:solidFill>
              </a:rPr>
              <a:t>Εργοθεραπευτές</a:t>
            </a:r>
            <a:endParaRPr lang="el-GR" b="1" u="sng" dirty="0" smtClean="0">
              <a:solidFill>
                <a:srgbClr val="0070C0"/>
              </a:solidFill>
            </a:endParaRPr>
          </a:p>
          <a:p>
            <a:r>
              <a:rPr lang="el-GR" b="1" u="sng" dirty="0" smtClean="0">
                <a:solidFill>
                  <a:srgbClr val="0070C0"/>
                </a:solidFill>
              </a:rPr>
              <a:t>Σχολικοί Νοσηλευτές </a:t>
            </a:r>
          </a:p>
          <a:p>
            <a:r>
              <a:rPr lang="el-GR" b="1" u="sng" dirty="0" smtClean="0">
                <a:solidFill>
                  <a:srgbClr val="0070C0"/>
                </a:solidFill>
              </a:rPr>
              <a:t>Ειδικό Βοηθητικό Προσωπικό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Γιατί να επιλέξω τη φοίτηση στο </a:t>
            </a:r>
            <a:r>
              <a:rPr lang="el-GR" b="1" dirty="0" smtClean="0"/>
              <a:t>σχολείο αυτό;</a:t>
            </a:r>
            <a:endParaRPr lang="el-GR" dirty="0"/>
          </a:p>
        </p:txBody>
      </p:sp>
      <p:pic>
        <p:nvPicPr>
          <p:cNvPr id="5" name="4 - Εικόνα" descr="IMG_20170620_1029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4071942"/>
            <a:ext cx="3524243" cy="264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3623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1988840"/>
            <a:ext cx="6196405" cy="3816424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Οι μαθητές</a:t>
            </a:r>
            <a:r>
              <a:rPr lang="el-GR" dirty="0" smtClean="0"/>
              <a:t>/</a:t>
            </a:r>
            <a:r>
              <a:rPr lang="en-US" dirty="0" smtClean="0"/>
              <a:t> </a:t>
            </a:r>
            <a:r>
              <a:rPr lang="el-GR" dirty="0" smtClean="0"/>
              <a:t>τριες </a:t>
            </a:r>
            <a:r>
              <a:rPr lang="el-GR" b="1" i="1" u="sng" dirty="0">
                <a:solidFill>
                  <a:schemeClr val="accent2"/>
                </a:solidFill>
              </a:rPr>
              <a:t>αποκτούν επαγγελματικά δικαιώματα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Μετά </a:t>
            </a:r>
            <a:r>
              <a:rPr lang="el-GR" dirty="0"/>
              <a:t>την ολοκλήρωση της Δ΄ Λυκείου, χορηγείται απολυτήριο </a:t>
            </a:r>
            <a:r>
              <a:rPr lang="el-GR" b="1" i="1" u="sng" dirty="0">
                <a:solidFill>
                  <a:schemeClr val="accent2"/>
                </a:solidFill>
              </a:rPr>
              <a:t>ισότιμο του Γενικού Λυκείου και</a:t>
            </a:r>
            <a:r>
              <a:rPr lang="el-GR" i="1" u="sng" dirty="0">
                <a:solidFill>
                  <a:schemeClr val="accent2"/>
                </a:solidFill>
              </a:rPr>
              <a:t> </a:t>
            </a:r>
            <a:r>
              <a:rPr lang="el-GR" b="1" i="1" u="sng" dirty="0">
                <a:solidFill>
                  <a:schemeClr val="accent2"/>
                </a:solidFill>
              </a:rPr>
              <a:t>επαγγελματικό πτυχίο ειδικότητας επιπέδου </a:t>
            </a:r>
            <a:r>
              <a:rPr lang="el-GR" b="1" i="1" u="sng" dirty="0" smtClean="0">
                <a:solidFill>
                  <a:schemeClr val="accent2"/>
                </a:solidFill>
              </a:rPr>
              <a:t>4</a:t>
            </a:r>
          </a:p>
          <a:p>
            <a:r>
              <a:rPr lang="el-GR" b="1" i="1" u="sng" dirty="0" smtClean="0">
                <a:solidFill>
                  <a:schemeClr val="tx2"/>
                </a:solidFill>
              </a:rPr>
              <a:t>Επίσης θα παρέχεται η δυνατότητα πρόσβασης σε ΑΕΙ-ΤΕΙ </a:t>
            </a:r>
            <a:endParaRPr lang="en-US" i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  <a:p>
            <a:r>
              <a:rPr lang="el-GR" dirty="0"/>
              <a:t>Οι απόφοιτοι της Δ΄ Τάξης μπορούν, κατόπιν γνωμάτευσης του ΚΕΔΔΥ, </a:t>
            </a:r>
            <a:r>
              <a:rPr lang="el-GR" b="1" i="1" u="sng" dirty="0">
                <a:solidFill>
                  <a:schemeClr val="accent2"/>
                </a:solidFill>
              </a:rPr>
              <a:t>να συνεχίσουν στο Μεταλυκειακό έτος-Τάξη </a:t>
            </a:r>
            <a:r>
              <a:rPr lang="el-GR" b="1" i="1" u="sng" dirty="0" smtClean="0">
                <a:solidFill>
                  <a:schemeClr val="accent2"/>
                </a:solidFill>
              </a:rPr>
              <a:t>Μαθητείας</a:t>
            </a:r>
          </a:p>
          <a:p>
            <a:endParaRPr lang="el-GR" b="1" i="1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>
                <a:solidFill>
                  <a:prstClr val="black"/>
                </a:solidFill>
              </a:rPr>
              <a:t>Γιατί να επιλέξω τη φοίτηση στο σχολείο αυτό;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096909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1988841"/>
            <a:ext cx="6196405" cy="3384376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Ιστοσελίδα</a:t>
            </a:r>
            <a:r>
              <a:rPr lang="el-GR" dirty="0" smtClean="0"/>
              <a:t>: </a:t>
            </a:r>
            <a:r>
              <a:rPr lang="en-US" dirty="0" smtClean="0">
                <a:hlinkClick r:id="rId2"/>
              </a:rPr>
              <a:t>http://blogs.sch.gr/eegymreth/</a:t>
            </a:r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Ηλεκτρονικό ταχυδρομείο</a:t>
            </a:r>
            <a:r>
              <a:rPr lang="el-GR" dirty="0" smtClean="0"/>
              <a:t>:</a:t>
            </a:r>
            <a:r>
              <a:rPr lang="en-US" dirty="0" smtClean="0"/>
              <a:t>mail</a:t>
            </a:r>
            <a:r>
              <a:rPr lang="el-GR" dirty="0" smtClean="0"/>
              <a:t>@</a:t>
            </a:r>
            <a:r>
              <a:rPr lang="en-US" dirty="0" smtClean="0"/>
              <a:t>gym</a:t>
            </a:r>
            <a:r>
              <a:rPr lang="el-GR" dirty="0" smtClean="0"/>
              <a:t>-</a:t>
            </a:r>
            <a:r>
              <a:rPr lang="en-US" dirty="0" err="1" smtClean="0"/>
              <a:t>ee</a:t>
            </a:r>
            <a:r>
              <a:rPr lang="el-GR" dirty="0" smtClean="0"/>
              <a:t>-</a:t>
            </a:r>
            <a:r>
              <a:rPr lang="en-US" dirty="0" err="1" smtClean="0"/>
              <a:t>rethymn</a:t>
            </a:r>
            <a:r>
              <a:rPr lang="el-GR" dirty="0" smtClean="0"/>
              <a:t>.</a:t>
            </a:r>
            <a:r>
              <a:rPr lang="en-US" dirty="0" err="1" smtClean="0"/>
              <a:t>reth</a:t>
            </a:r>
            <a:r>
              <a:rPr lang="el-GR" dirty="0" smtClean="0"/>
              <a:t>.</a:t>
            </a:r>
            <a:r>
              <a:rPr lang="en-US" dirty="0" err="1" smtClean="0"/>
              <a:t>sch</a:t>
            </a:r>
            <a:r>
              <a:rPr lang="el-GR" dirty="0" smtClean="0"/>
              <a:t>.</a:t>
            </a:r>
            <a:r>
              <a:rPr lang="en-US" dirty="0" err="1" smtClean="0"/>
              <a:t>gr</a:t>
            </a:r>
            <a:endParaRPr lang="el-GR" dirty="0" smtClean="0"/>
          </a:p>
          <a:p>
            <a:r>
              <a:rPr lang="el-GR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Τηλέφωνο</a:t>
            </a:r>
            <a:r>
              <a:rPr lang="el-GR" b="1" dirty="0" smtClean="0">
                <a:latin typeface="Franklin Gothic Book" panose="020B0503020102020204" pitchFamily="34" charset="0"/>
              </a:rPr>
              <a:t>:</a:t>
            </a:r>
            <a:r>
              <a:rPr lang="el-GR" dirty="0" smtClean="0"/>
              <a:t>28310 </a:t>
            </a:r>
            <a:r>
              <a:rPr lang="el-GR" dirty="0" smtClean="0"/>
              <a:t>31320</a:t>
            </a:r>
            <a:endParaRPr lang="en-US" b="1" dirty="0" smtClean="0">
              <a:latin typeface="Franklin Gothic Book" panose="020B0503020102020204" pitchFamily="34" charset="0"/>
            </a:endParaRPr>
          </a:p>
          <a:p>
            <a:pPr>
              <a:buNone/>
            </a:pPr>
            <a:endParaRPr 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Επικοινωνία με το σχολείο</a:t>
            </a:r>
            <a:endParaRPr lang="el-GR" dirty="0"/>
          </a:p>
        </p:txBody>
      </p:sp>
      <p:pic>
        <p:nvPicPr>
          <p:cNvPr id="5" name="4 - Εικόνα" descr="αρχείο λήψη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4643446"/>
            <a:ext cx="5500726" cy="20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41664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002060"/>
                </a:solidFill>
              </a:rPr>
              <a:t>Εμείς τα παιδιά του Ειδικού Επαγγελματικού Γυμνασίου Ρεθύμνου μπορούμε να κολυμπήσουμε και στα βαθιά νερά</a:t>
            </a:r>
            <a:r>
              <a:rPr lang="el-GR" dirty="0" smtClean="0">
                <a:solidFill>
                  <a:srgbClr val="002060"/>
                </a:solidFill>
              </a:rPr>
              <a:t>.</a:t>
            </a:r>
          </a:p>
          <a:p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6965245" cy="1202485"/>
          </a:xfrm>
        </p:spPr>
        <p:txBody>
          <a:bodyPr/>
          <a:lstStyle/>
          <a:p>
            <a:r>
              <a:rPr lang="el-GR" dirty="0" smtClean="0"/>
              <a:t>Ευχαριστούμε</a:t>
            </a:r>
            <a:endParaRPr lang="el-GR" dirty="0"/>
          </a:p>
        </p:txBody>
      </p:sp>
      <p:pic>
        <p:nvPicPr>
          <p:cNvPr id="9" name="8 - Εικόνα" descr="IMG_20170510_1153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3714752"/>
            <a:ext cx="3162608" cy="278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81117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Ειδικό Επαγγελματικό Γυμνάσιο Ρεθύμνου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Πρόγραμμα εκπαίδευσης-κατάρτισης</a:t>
            </a:r>
          </a:p>
          <a:p>
            <a:r>
              <a:rPr lang="el-GR" dirty="0" smtClean="0"/>
              <a:t>Σε ποιους απευθύνεται</a:t>
            </a:r>
          </a:p>
          <a:p>
            <a:r>
              <a:rPr lang="el-GR" dirty="0" smtClean="0"/>
              <a:t>Διευθύντρια: Ελένη </a:t>
            </a:r>
            <a:r>
              <a:rPr lang="el-GR" dirty="0" err="1" smtClean="0"/>
              <a:t>Κουρρή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486916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4740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2119257"/>
            <a:ext cx="6421328" cy="3603812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rgbClr val="797979"/>
                </a:solidFill>
              </a:rPr>
              <a:t>Ι</a:t>
            </a:r>
            <a:r>
              <a:rPr lang="el-GR" b="1" dirty="0" smtClean="0">
                <a:solidFill>
                  <a:srgbClr val="797979"/>
                </a:solidFill>
              </a:rPr>
              <a:t>δρύθηκε </a:t>
            </a:r>
            <a:r>
              <a:rPr lang="el-GR" b="1" dirty="0">
                <a:solidFill>
                  <a:srgbClr val="797979"/>
                </a:solidFill>
              </a:rPr>
              <a:t>με το ΦΕΚ </a:t>
            </a:r>
            <a:r>
              <a:rPr lang="el-GR" b="1" dirty="0" smtClean="0">
                <a:solidFill>
                  <a:srgbClr val="797979"/>
                </a:solidFill>
              </a:rPr>
              <a:t>2513/12-8-2016 Τεύχος Β</a:t>
            </a:r>
            <a:r>
              <a:rPr lang="el-GR" b="1" dirty="0">
                <a:solidFill>
                  <a:srgbClr val="797979"/>
                </a:solidFill>
              </a:rPr>
              <a:t> και λειτούργησε για πρώτη φορά τη σχολική χρονιά </a:t>
            </a:r>
            <a:r>
              <a:rPr lang="el-GR" b="1" dirty="0" smtClean="0">
                <a:solidFill>
                  <a:srgbClr val="797979"/>
                </a:solidFill>
              </a:rPr>
              <a:t>2016-2017 </a:t>
            </a:r>
            <a:r>
              <a:rPr lang="el-GR" b="1" dirty="0">
                <a:solidFill>
                  <a:srgbClr val="797979"/>
                </a:solidFill>
              </a:rPr>
              <a:t>με την ονομασία </a:t>
            </a:r>
            <a:r>
              <a:rPr lang="el-GR" b="1" dirty="0" smtClean="0">
                <a:solidFill>
                  <a:srgbClr val="A82E2E"/>
                </a:solidFill>
              </a:rPr>
              <a:t>Ειδικό Επαγγελματικό Γυμνάσιο Ρεθύμνου.</a:t>
            </a:r>
          </a:p>
          <a:p>
            <a:r>
              <a:rPr lang="el-GR" b="1" dirty="0" smtClean="0">
                <a:solidFill>
                  <a:srgbClr val="797979"/>
                </a:solidFill>
              </a:rPr>
              <a:t>Στεγάζεται προσωρινά στο παλιό Δημοτικό Σχολείο </a:t>
            </a:r>
            <a:r>
              <a:rPr lang="el-GR" b="1" dirty="0" err="1" smtClean="0">
                <a:solidFill>
                  <a:srgbClr val="797979"/>
                </a:solidFill>
              </a:rPr>
              <a:t>Γερανίου</a:t>
            </a:r>
            <a:r>
              <a:rPr lang="el-GR" b="1" dirty="0" smtClean="0">
                <a:solidFill>
                  <a:srgbClr val="797979"/>
                </a:solidFill>
              </a:rPr>
              <a:t>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 του σχολείου μας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913627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έμβλημα του σχολείου μας</a:t>
            </a:r>
            <a:endParaRPr lang="el-GR" dirty="0"/>
          </a:p>
        </p:txBody>
      </p:sp>
      <p:pic>
        <p:nvPicPr>
          <p:cNvPr id="6" name="5 - Θέση περιεχομένου" descr="δελφίνι 2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25000"/>
          </a:blip>
          <a:stretch>
            <a:fillRect/>
          </a:stretch>
        </p:blipFill>
        <p:spPr>
          <a:xfrm>
            <a:off x="2028825" y="1672431"/>
            <a:ext cx="5086350" cy="41433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909448" y="2060848"/>
            <a:ext cx="48245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Σχεδιάστηκε το 2016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Βασίζεται στις ιδέες μαθητών/τριών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Το δελφίνι επιλέχθηκε ως σύμβολο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Ξεφεύγει από το πλαίσιο για να καταδείξει τη δυνατότητα εκπαίδευσης για μαθητές/τριες με ειδικές εκπαιδευτικές ανάγκες.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Στο δεξί μέρος το Αρκάδι, σύμβολο αγώνων και σημείο για ένα καλύτερο αύριο.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3009984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4104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i="1" dirty="0"/>
              <a:t>Το σχολείο </a:t>
            </a:r>
            <a:r>
              <a:rPr lang="el-GR" b="1" i="1" dirty="0" smtClean="0"/>
              <a:t>διαθέτει:</a:t>
            </a:r>
          </a:p>
          <a:p>
            <a:pPr marL="0" indent="0">
              <a:buNone/>
            </a:pPr>
            <a:endParaRPr lang="el-GR" b="1" dirty="0" smtClean="0"/>
          </a:p>
          <a:p>
            <a:r>
              <a:rPr lang="el-GR" b="1" dirty="0" smtClean="0"/>
              <a:t>4 </a:t>
            </a:r>
            <a:r>
              <a:rPr lang="el-GR" b="1" dirty="0"/>
              <a:t>αίθουσες </a:t>
            </a:r>
            <a:r>
              <a:rPr lang="el-GR" b="1" dirty="0" smtClean="0"/>
              <a:t>διδασκαλίας</a:t>
            </a:r>
          </a:p>
          <a:p>
            <a:pPr lvl="1">
              <a:buClr>
                <a:srgbClr val="AA2B1E"/>
              </a:buClr>
            </a:pPr>
            <a:r>
              <a:rPr lang="el-GR" sz="2100" dirty="0">
                <a:solidFill>
                  <a:prstClr val="black"/>
                </a:solidFill>
              </a:rPr>
              <a:t>Μια από τις </a:t>
            </a:r>
            <a:r>
              <a:rPr lang="el-GR" sz="2100" dirty="0" smtClean="0">
                <a:solidFill>
                  <a:prstClr val="black"/>
                </a:solidFill>
              </a:rPr>
              <a:t>οποίες χρησιμοποιείται ως εργαστήρι Η/Υ.</a:t>
            </a:r>
            <a:endParaRPr lang="el-GR" dirty="0" smtClean="0"/>
          </a:p>
          <a:p>
            <a:r>
              <a:rPr lang="el-GR" dirty="0" smtClean="0"/>
              <a:t>1 ανεξάρτητο </a:t>
            </a:r>
            <a:r>
              <a:rPr lang="el-GR" dirty="0"/>
              <a:t>χώρο που λειτουργεί σαν </a:t>
            </a:r>
            <a:r>
              <a:rPr lang="el-GR" dirty="0" smtClean="0"/>
              <a:t>κουζίνα </a:t>
            </a:r>
          </a:p>
          <a:p>
            <a:r>
              <a:rPr lang="el-GR" dirty="0" smtClean="0"/>
              <a:t>1 γραφείο </a:t>
            </a:r>
            <a:r>
              <a:rPr lang="el-GR" dirty="0"/>
              <a:t>Διευθυντή και </a:t>
            </a:r>
            <a:r>
              <a:rPr lang="el-GR" dirty="0" smtClean="0"/>
              <a:t>εκπαιδευτικών </a:t>
            </a:r>
          </a:p>
          <a:p>
            <a:r>
              <a:rPr lang="el-GR" dirty="0" smtClean="0"/>
              <a:t>3 τουαλέτες</a:t>
            </a:r>
          </a:p>
          <a:p>
            <a:r>
              <a:rPr lang="el-GR" dirty="0" smtClean="0"/>
              <a:t>1 αίθουσα πολλαπλών χρήσεων</a:t>
            </a:r>
          </a:p>
          <a:p>
            <a:pPr>
              <a:buNone/>
            </a:pPr>
            <a:endParaRPr lang="el-GR" b="1" dirty="0" smtClean="0">
              <a:solidFill>
                <a:srgbClr val="7030A0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Υποδομές</a:t>
            </a:r>
          </a:p>
        </p:txBody>
      </p:sp>
    </p:spTree>
    <p:extLst>
      <p:ext uri="{BB962C8B-B14F-4D97-AF65-F5344CB8AC3E}">
        <p14:creationId xmlns:p14="http://schemas.microsoft.com/office/powerpoint/2010/main" xmlns="" val="16796760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-60000">
            <a:off x="984483" y="2591535"/>
            <a:ext cx="3064827" cy="1503037"/>
          </a:xfrm>
        </p:spPr>
        <p:txBody>
          <a:bodyPr/>
          <a:lstStyle/>
          <a:p>
            <a:r>
              <a:rPr lang="el-GR" dirty="0" smtClean="0"/>
              <a:t>Προγράμματα και δράσεις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 rot="-60000">
            <a:off x="983497" y="4103571"/>
            <a:ext cx="3048891" cy="1389851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Ενδεικτικά, μερικές από τις δράσεις και τα προγράμματα που υλοποιεί το σχολείο μας κατά το τρέχον σχολικό έτος: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 rot="60000">
            <a:off x="4572275" y="925064"/>
            <a:ext cx="3684455" cy="5008374"/>
          </a:xfrm>
        </p:spPr>
        <p:txBody>
          <a:bodyPr>
            <a:noAutofit/>
          </a:bodyPr>
          <a:lstStyle/>
          <a:p>
            <a:pPr lvl="0"/>
            <a:r>
              <a:rPr lang="el-GR" sz="1400" dirty="0" smtClean="0"/>
              <a:t>Η διαχρονική πορεία της μάσκας/εμψύχωση</a:t>
            </a:r>
          </a:p>
          <a:p>
            <a:pPr lvl="0"/>
            <a:r>
              <a:rPr lang="el-GR" sz="1400" dirty="0" smtClean="0"/>
              <a:t>Η δημιουργία μικρού μουσείου/Η ανάδειξη της αρχαίας ελληνικής κεραμικής μέσα από το μάθημα της Ιστορίας της Α Γυμνασίου .</a:t>
            </a:r>
          </a:p>
          <a:p>
            <a:r>
              <a:rPr lang="el-GR" sz="1400" dirty="0" smtClean="0"/>
              <a:t>Υλοποιήθηκε ένα προαιρετικό μάθημα (χορωδία)από την </a:t>
            </a:r>
            <a:r>
              <a:rPr lang="el-GR" sz="1400" dirty="0" err="1" smtClean="0"/>
              <a:t>κ.Βορνιωτάκη</a:t>
            </a:r>
            <a:r>
              <a:rPr lang="el-GR" sz="1400" dirty="0" smtClean="0"/>
              <a:t> Φωτεινή </a:t>
            </a:r>
            <a:r>
              <a:rPr lang="el-GR" sz="1400" dirty="0" smtClean="0"/>
              <a:t>Ε.Β.Π</a:t>
            </a:r>
            <a:endParaRPr lang="el-GR" sz="1400" dirty="0" smtClean="0"/>
          </a:p>
          <a:p>
            <a:r>
              <a:rPr lang="el-GR" sz="1400" dirty="0" smtClean="0"/>
              <a:t>Προσκλήθηκε στο σχολείο η </a:t>
            </a:r>
            <a:r>
              <a:rPr lang="el-GR" sz="1400" dirty="0" err="1" smtClean="0"/>
              <a:t>κ.Φρόσω</a:t>
            </a:r>
            <a:r>
              <a:rPr lang="el-GR" sz="1400" dirty="0" smtClean="0"/>
              <a:t> Μπόρα από τα Εικαστικά Εργαστήρια Ρεθύμνου .(Οι μαθητές κατασκεύασαν καραβάκια και σχεδίες</a:t>
            </a:r>
            <a:r>
              <a:rPr lang="el-GR" sz="1400" dirty="0" smtClean="0"/>
              <a:t>)</a:t>
            </a:r>
            <a:endParaRPr lang="en-US" sz="1400" dirty="0" smtClean="0"/>
          </a:p>
          <a:p>
            <a:r>
              <a:rPr lang="el-GR" sz="1400" dirty="0" smtClean="0"/>
              <a:t>Συμμετοχή στο </a:t>
            </a:r>
            <a:r>
              <a:rPr lang="el-GR" sz="1400" dirty="0" smtClean="0"/>
              <a:t>4</a:t>
            </a:r>
            <a:r>
              <a:rPr lang="el-GR" sz="1400" baseline="30000" dirty="0" smtClean="0"/>
              <a:t>ο</a:t>
            </a:r>
            <a:r>
              <a:rPr lang="el-GR" sz="1400" dirty="0" smtClean="0"/>
              <a:t> </a:t>
            </a:r>
            <a:r>
              <a:rPr lang="el-GR" sz="1400" dirty="0" smtClean="0"/>
              <a:t>Φεστιβάλ Γλυπτικής στην άμμο που διοργανώνεται από το ΕΕΕΕΚ Ρεθύμνου και την Περιφέρεια </a:t>
            </a:r>
            <a:r>
              <a:rPr lang="el-GR" sz="1400" dirty="0" smtClean="0"/>
              <a:t>Κρήτης</a:t>
            </a:r>
          </a:p>
          <a:p>
            <a:r>
              <a:rPr lang="el-GR" sz="1400" dirty="0" smtClean="0"/>
              <a:t>Ημερήσια εκδρομή στο Ηράκλειο και συγκεκριμένα στο αρχαιολογικό μουσείο Ηρακλείου, στο Ενυδρείο Κρήτης και στο Μουσείο Φυσικής Ιστορίας.</a:t>
            </a:r>
            <a:endParaRPr lang="el-GR" sz="1400" dirty="0"/>
          </a:p>
        </p:txBody>
      </p:sp>
      <p:pic>
        <p:nvPicPr>
          <p:cNvPr id="1026" name="Picture 2" descr="C:\Users\I-TECH\Desktop\aeiforo_sxolei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857232"/>
            <a:ext cx="2509817" cy="17568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9312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60848"/>
            <a:ext cx="6196405" cy="38164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sz="2900" b="1" dirty="0" smtClean="0"/>
              <a:t>Άτομα με ειδικές εκπαιδευτικές ανάγκες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i="1" dirty="0" smtClean="0">
                <a:solidFill>
                  <a:schemeClr val="accent2"/>
                </a:solidFill>
              </a:rPr>
              <a:t>Στα άτομα αυτά περιλαμβάνονται όσοι:</a:t>
            </a:r>
          </a:p>
          <a:p>
            <a:r>
              <a:rPr lang="el-GR" dirty="0" smtClean="0"/>
              <a:t>Έχουν νοητική ανεπάρκεια ή ανωριμότητα</a:t>
            </a:r>
          </a:p>
          <a:p>
            <a:endParaRPr lang="el-GR" dirty="0" smtClean="0"/>
          </a:p>
          <a:p>
            <a:r>
              <a:rPr lang="el-GR" dirty="0" smtClean="0"/>
              <a:t>Έχουν προβλήματα όρασης ή ακοής</a:t>
            </a:r>
          </a:p>
          <a:p>
            <a:endParaRPr lang="el-GR" dirty="0" smtClean="0"/>
          </a:p>
          <a:p>
            <a:r>
              <a:rPr lang="el-GR" dirty="0" smtClean="0"/>
              <a:t>Έχουν νευρολογικά ή </a:t>
            </a:r>
            <a:r>
              <a:rPr lang="el-GR" dirty="0" smtClean="0"/>
              <a:t>ορθοπεδικά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 smtClean="0"/>
              <a:t>ελαττώματα ή προβλήματα υγείας</a:t>
            </a:r>
          </a:p>
          <a:p>
            <a:endParaRPr lang="el-GR" dirty="0" smtClean="0"/>
          </a:p>
          <a:p>
            <a:r>
              <a:rPr lang="el-GR" dirty="0" smtClean="0"/>
              <a:t>Έχουν προβλήματα λόγου και ομιλίας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Έχουν ειδικές δυσκολίες στη μάθηση, όπως δυσλεξία, δυσορθογραφία, δυσαριθμησία, δυσαναγνωσία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3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Ποιοι μπορούν να φοιτήσουν;</a:t>
            </a:r>
            <a:endParaRPr lang="el-GR" dirty="0"/>
          </a:p>
        </p:txBody>
      </p:sp>
      <p:pic>
        <p:nvPicPr>
          <p:cNvPr id="4" name="3 - Εικόνα" descr="IMG_20161205_0937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42852"/>
            <a:ext cx="2643174" cy="442913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Έχουν σύνθετες γνωστικές, συναισθηματικές και κοινωνικές δυσκολίες και όσοι παρουσιάζουν αυτισμό και άλλες διαταραχές ανάπτυξης.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Ειδικής εκπαιδευτικής μεταχείρισης μπορεί να τύχουν τα άτομα που έχουν ιδιαίτερες νοητικές ικανότητες και ταλέντα.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Έχουν ανάγκη από ειδική εκπαιδευτική προσέγγιση και φροντίδα για ορισμένη περίοδο ή για ολόκληρη την περίοδο της σχολικής ζωής τους</a:t>
            </a:r>
          </a:p>
        </p:txBody>
      </p:sp>
      <p:pic>
        <p:nvPicPr>
          <p:cNvPr id="2050" name="Picture 2" descr="C:\Users\I-TECH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290"/>
            <a:ext cx="5357850" cy="13001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4"/>
          </a:xfrm>
        </p:spPr>
        <p:txBody>
          <a:bodyPr>
            <a:normAutofit fontScale="77500" lnSpcReduction="20000"/>
          </a:bodyPr>
          <a:lstStyle/>
          <a:p>
            <a:r>
              <a:rPr lang="el-GR" dirty="0">
                <a:solidFill>
                  <a:srgbClr val="2A2A2A"/>
                </a:solidFill>
              </a:rPr>
              <a:t>Στην </a:t>
            </a:r>
            <a:r>
              <a:rPr lang="el-GR" b="1" dirty="0">
                <a:solidFill>
                  <a:srgbClr val="2A2A2A"/>
                </a:solidFill>
              </a:rPr>
              <a:t>Α</a:t>
            </a:r>
            <a:r>
              <a:rPr lang="el-GR" b="1" dirty="0" smtClean="0">
                <a:solidFill>
                  <a:srgbClr val="2A2A2A"/>
                </a:solidFill>
              </a:rPr>
              <a:t>΄ Τάξη </a:t>
            </a:r>
            <a:r>
              <a:rPr lang="el-GR" b="1" dirty="0">
                <a:solidFill>
                  <a:srgbClr val="2A2A2A"/>
                </a:solidFill>
              </a:rPr>
              <a:t>Γυμνασίου </a:t>
            </a:r>
            <a:r>
              <a:rPr lang="el-GR" dirty="0">
                <a:solidFill>
                  <a:srgbClr val="2A2A2A"/>
                </a:solidFill>
              </a:rPr>
              <a:t>μπορούν να φοιτήσουν κατόπιν γνωμάτευσης του </a:t>
            </a:r>
            <a:r>
              <a:rPr lang="el-GR" dirty="0" smtClean="0">
                <a:solidFill>
                  <a:srgbClr val="2A2A2A"/>
                </a:solidFill>
              </a:rPr>
              <a:t>ΚΕΔΔΥ μαθητές/τριες με ειδικές εκπαιδευτικές ανάγκες: </a:t>
            </a:r>
          </a:p>
          <a:p>
            <a:pPr lvl="2"/>
            <a:r>
              <a:rPr lang="el-GR" dirty="0">
                <a:solidFill>
                  <a:srgbClr val="2A2A2A"/>
                </a:solidFill>
              </a:rPr>
              <a:t>Α</a:t>
            </a:r>
            <a:r>
              <a:rPr lang="el-GR" dirty="0" smtClean="0">
                <a:solidFill>
                  <a:srgbClr val="2A2A2A"/>
                </a:solidFill>
              </a:rPr>
              <a:t>πόφοιτοι </a:t>
            </a:r>
            <a:r>
              <a:rPr lang="el-GR" b="1" dirty="0">
                <a:solidFill>
                  <a:srgbClr val="2A2A2A"/>
                </a:solidFill>
              </a:rPr>
              <a:t>γενικού</a:t>
            </a:r>
            <a:r>
              <a:rPr lang="el-GR" dirty="0">
                <a:solidFill>
                  <a:srgbClr val="2A2A2A"/>
                </a:solidFill>
              </a:rPr>
              <a:t> ή </a:t>
            </a:r>
            <a:r>
              <a:rPr lang="el-GR" dirty="0" smtClean="0">
                <a:solidFill>
                  <a:srgbClr val="2A2A2A"/>
                </a:solidFill>
              </a:rPr>
              <a:t>ειδικού δημοτικού</a:t>
            </a:r>
          </a:p>
          <a:p>
            <a:pPr lvl="2"/>
            <a:r>
              <a:rPr lang="el-GR" dirty="0" smtClean="0">
                <a:solidFill>
                  <a:srgbClr val="2A2A2A"/>
                </a:solidFill>
              </a:rPr>
              <a:t>Που φοιτούν στην Α΄ Γυμνασίου (με μετεγγραφή)</a:t>
            </a:r>
          </a:p>
          <a:p>
            <a:pPr lvl="2">
              <a:buNone/>
            </a:pPr>
            <a:endParaRPr lang="el-GR" dirty="0" smtClean="0">
              <a:solidFill>
                <a:srgbClr val="2A2A2A"/>
              </a:solidFill>
            </a:endParaRPr>
          </a:p>
          <a:p>
            <a:r>
              <a:rPr lang="el-GR" dirty="0" smtClean="0">
                <a:solidFill>
                  <a:srgbClr val="2A2A2A"/>
                </a:solidFill>
              </a:rPr>
              <a:t>Δικαίωμα </a:t>
            </a:r>
            <a:r>
              <a:rPr lang="el-GR" dirty="0">
                <a:solidFill>
                  <a:srgbClr val="2A2A2A"/>
                </a:solidFill>
              </a:rPr>
              <a:t>πρώτης εγγραφής έχουν οι μαθητές έως το 16ο έτος της ηλικίας </a:t>
            </a:r>
            <a:r>
              <a:rPr lang="el-GR" dirty="0" smtClean="0">
                <a:solidFill>
                  <a:srgbClr val="2A2A2A"/>
                </a:solidFill>
              </a:rPr>
              <a:t>τους</a:t>
            </a:r>
          </a:p>
          <a:p>
            <a:r>
              <a:rPr lang="el-GR" dirty="0" smtClean="0">
                <a:solidFill>
                  <a:srgbClr val="2A2A2A"/>
                </a:solidFill>
              </a:rPr>
              <a:t>Μετά </a:t>
            </a:r>
            <a:r>
              <a:rPr lang="el-GR" dirty="0">
                <a:solidFill>
                  <a:srgbClr val="2A2A2A"/>
                </a:solidFill>
              </a:rPr>
              <a:t>την ολοκλήρωση της φοίτησης των μαθητών στη Δ</a:t>
            </a:r>
            <a:r>
              <a:rPr lang="el-GR" dirty="0" smtClean="0">
                <a:solidFill>
                  <a:srgbClr val="2A2A2A"/>
                </a:solidFill>
              </a:rPr>
              <a:t>΄ Τάξη </a:t>
            </a:r>
            <a:r>
              <a:rPr lang="el-GR" dirty="0">
                <a:solidFill>
                  <a:srgbClr val="2A2A2A"/>
                </a:solidFill>
              </a:rPr>
              <a:t>χορηγείται </a:t>
            </a:r>
            <a:r>
              <a:rPr lang="el-GR" b="1" dirty="0">
                <a:solidFill>
                  <a:srgbClr val="FF0000"/>
                </a:solidFill>
              </a:rPr>
              <a:t>τίτλος απολυτηρίου </a:t>
            </a:r>
            <a:r>
              <a:rPr lang="el-GR" b="1" dirty="0" smtClean="0">
                <a:solidFill>
                  <a:srgbClr val="FF0000"/>
                </a:solidFill>
              </a:rPr>
              <a:t>Γυμνασίου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ισότιμος του Γυμνασίου Γενικής Εκπαίδευσης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Ποιοι μπορούν να φοιτήσουν;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3149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514</TotalTime>
  <Words>675</Words>
  <Application>Microsoft Office PowerPoint</Application>
  <PresentationFormat>Προβολή στην οθόνη (4:3)</PresentationFormat>
  <Paragraphs>94</Paragraphs>
  <Slides>16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Συγκέντρωση</vt:lpstr>
      <vt:lpstr>Διαφάνεια 1</vt:lpstr>
      <vt:lpstr>Ειδικό Επαγγελματικό Γυμνάσιο Ρεθύμνου</vt:lpstr>
      <vt:lpstr>Ιστορία του σχολείου μας</vt:lpstr>
      <vt:lpstr>Το έμβλημα του σχολείου μας</vt:lpstr>
      <vt:lpstr>Υποδομές</vt:lpstr>
      <vt:lpstr>Προγράμματα και δράσεις </vt:lpstr>
      <vt:lpstr>Ποιοι μπορούν να φοιτήσουν;</vt:lpstr>
      <vt:lpstr>Διαφάνεια 8</vt:lpstr>
      <vt:lpstr>Ποιοι μπορούν να φοιτήσουν;</vt:lpstr>
      <vt:lpstr>Ποιοι μπορούν να φοιτήσουν;</vt:lpstr>
      <vt:lpstr>Πόσες τάξεις διαρκεί η φοίτηση;</vt:lpstr>
      <vt:lpstr>Ποια είναι η δομή του σχολείου;</vt:lpstr>
      <vt:lpstr>Γιατί να επιλέξω τη φοίτηση στο σχολείο αυτό;</vt:lpstr>
      <vt:lpstr>Γιατί να επιλέξω τη φοίτηση στο σχολείο αυτό;</vt:lpstr>
      <vt:lpstr>Επικοινωνία με το σχολείο</vt:lpstr>
      <vt:lpstr>Ευχαριστούμε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Alex</dc:creator>
  <cp:lastModifiedBy>I-TECH</cp:lastModifiedBy>
  <cp:revision>70</cp:revision>
  <dcterms:created xsi:type="dcterms:W3CDTF">2017-03-18T07:44:37Z</dcterms:created>
  <dcterms:modified xsi:type="dcterms:W3CDTF">2017-06-20T08:10:01Z</dcterms:modified>
</cp:coreProperties>
</file>