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2" r:id="rId8"/>
    <p:sldId id="261" r:id="rId9"/>
    <p:sldId id="264" r:id="rId10"/>
    <p:sldId id="263" r:id="rId11"/>
    <p:sldId id="269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9DFAF1-D186-4FB8-8F70-0F27936F0D53}" type="datetimeFigureOut">
              <a:rPr lang="el-GR" smtClean="0"/>
              <a:pPr/>
              <a:t>17/2/2021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2C2494-C4E0-4FAB-A59C-975A8C1CF9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8458200" cy="1222375"/>
          </a:xfrm>
        </p:spPr>
        <p:txBody>
          <a:bodyPr/>
          <a:lstStyle/>
          <a:p>
            <a:pPr algn="ctr"/>
            <a:r>
              <a:rPr lang="el-GR" dirty="0" smtClean="0"/>
              <a:t>ΣΧΟΛΙΚΟΣ ΕΚΦΟΒΙΣΜΟΣ</a:t>
            </a:r>
            <a:br>
              <a:rPr lang="el-GR" dirty="0" smtClean="0"/>
            </a:br>
            <a:r>
              <a:rPr lang="en-US" dirty="0" smtClean="0"/>
              <a:t>BULLYING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847056"/>
          </a:xfrm>
        </p:spPr>
        <p:txBody>
          <a:bodyPr>
            <a:normAutofit fontScale="92500" lnSpcReduction="20000"/>
          </a:bodyPr>
          <a:lstStyle/>
          <a:p>
            <a:pPr algn="r"/>
            <a:endParaRPr lang="el-GR" dirty="0" smtClean="0"/>
          </a:p>
          <a:p>
            <a:pPr algn="r"/>
            <a:r>
              <a:rPr lang="el-GR" dirty="0" smtClean="0"/>
              <a:t>ΕΙΣΗΓΗΣΗ: ΚΟΠΙΔΑΚΗ ΙΦΙΓΕΝΕΙΑ</a:t>
            </a:r>
          </a:p>
          <a:p>
            <a:pPr algn="r"/>
            <a:r>
              <a:rPr lang="el-GR" dirty="0" smtClean="0"/>
              <a:t>ΚΟΙΝΩΝΙΚΗ ΛΕΙΤΟΥΡΓΟΣ</a:t>
            </a:r>
          </a:p>
          <a:p>
            <a:pPr algn="r"/>
            <a:endParaRPr lang="el-GR" dirty="0" smtClean="0"/>
          </a:p>
          <a:p>
            <a:pPr algn="ctr"/>
            <a:r>
              <a:rPr lang="el-GR" smtClean="0"/>
              <a:t>ΕΕΕΕΚ ΤΥΜΠΑΚΙΟΥ</a:t>
            </a:r>
            <a:endParaRPr lang="el-GR" dirty="0" smtClean="0"/>
          </a:p>
        </p:txBody>
      </p:sp>
      <p:pic>
        <p:nvPicPr>
          <p:cNvPr id="4" name="3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44824"/>
            <a:ext cx="5688632" cy="2448272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Πωσ</a:t>
            </a:r>
            <a:r>
              <a:rPr lang="el-GR" dirty="0" smtClean="0"/>
              <a:t> θα </a:t>
            </a:r>
            <a:r>
              <a:rPr lang="el-GR" dirty="0" err="1" smtClean="0"/>
              <a:t>καταλαβω</a:t>
            </a:r>
            <a:r>
              <a:rPr lang="el-GR" dirty="0" smtClean="0"/>
              <a:t> </a:t>
            </a:r>
            <a:r>
              <a:rPr lang="en-US" dirty="0" smtClean="0"/>
              <a:t>o</a:t>
            </a:r>
            <a:r>
              <a:rPr lang="el-GR" dirty="0" smtClean="0"/>
              <a:t>τι το </a:t>
            </a:r>
            <a:r>
              <a:rPr lang="el-GR" dirty="0" err="1" smtClean="0"/>
              <a:t>παιδι</a:t>
            </a:r>
            <a:r>
              <a:rPr lang="el-GR" dirty="0" smtClean="0"/>
              <a:t> μου </a:t>
            </a:r>
            <a:r>
              <a:rPr lang="el-GR" dirty="0" err="1" smtClean="0"/>
              <a:t>εΙναι</a:t>
            </a:r>
            <a:r>
              <a:rPr lang="el-GR" dirty="0" smtClean="0"/>
              <a:t> </a:t>
            </a:r>
            <a:r>
              <a:rPr lang="el-GR" dirty="0" err="1" smtClean="0"/>
              <a:t>θυμα</a:t>
            </a:r>
            <a:r>
              <a:rPr lang="el-GR" dirty="0" smtClean="0"/>
              <a:t> </a:t>
            </a:r>
            <a:r>
              <a:rPr lang="el-GR" dirty="0" err="1" smtClean="0"/>
              <a:t>σχολικου</a:t>
            </a:r>
            <a:r>
              <a:rPr lang="el-GR" dirty="0" smtClean="0"/>
              <a:t> </a:t>
            </a:r>
            <a:r>
              <a:rPr lang="el-GR" dirty="0" err="1" smtClean="0"/>
              <a:t>εκφοβισμου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sz="2800" dirty="0" smtClean="0"/>
              <a:t>Οι συνέπειες είναι βλαβερές για την ψυχοκοινωνική ανάπτυξη του παιδιού. Συνήθως παρουσιάζουν: </a:t>
            </a:r>
          </a:p>
          <a:p>
            <a:pPr>
              <a:buFontTx/>
              <a:buChar char="-"/>
            </a:pPr>
            <a:r>
              <a:rPr lang="el-GR" sz="2800" dirty="0" smtClean="0"/>
              <a:t>Πονοκεφάλους </a:t>
            </a:r>
          </a:p>
          <a:p>
            <a:pPr>
              <a:buFontTx/>
              <a:buChar char="-"/>
            </a:pPr>
            <a:r>
              <a:rPr lang="el-GR" sz="2800" dirty="0" smtClean="0"/>
              <a:t>Πόνο στο στομάχι </a:t>
            </a:r>
          </a:p>
          <a:p>
            <a:pPr>
              <a:buFontTx/>
              <a:buChar char="-"/>
            </a:pPr>
            <a:r>
              <a:rPr lang="el-GR" sz="2800" dirty="0" smtClean="0"/>
              <a:t>Διαταραχές ύπνου, ενούρηση</a:t>
            </a:r>
          </a:p>
          <a:p>
            <a:pPr>
              <a:buFontTx/>
              <a:buChar char="-"/>
            </a:pPr>
            <a:r>
              <a:rPr lang="el-GR" sz="2800" dirty="0" smtClean="0"/>
              <a:t>Φάγωμα νυχιών </a:t>
            </a:r>
          </a:p>
          <a:p>
            <a:pPr>
              <a:buFontTx/>
              <a:buChar char="-"/>
            </a:pPr>
            <a:r>
              <a:rPr lang="el-GR" sz="2800" dirty="0" smtClean="0"/>
              <a:t>Σχολική άρνηση, χαμηλότερη επίδοση</a:t>
            </a:r>
          </a:p>
          <a:p>
            <a:pPr>
              <a:buFontTx/>
              <a:buChar char="-"/>
            </a:pPr>
            <a:r>
              <a:rPr lang="el-GR" sz="2800" dirty="0" smtClean="0"/>
              <a:t>Άγχος, φόβος και ανασφάλεια</a:t>
            </a:r>
          </a:p>
          <a:p>
            <a:pPr>
              <a:buFontTx/>
              <a:buChar char="-"/>
            </a:pPr>
            <a:r>
              <a:rPr lang="el-GR" sz="2800" dirty="0" smtClean="0"/>
              <a:t>Χαμηλή αυτοπεποίθηση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Ποσοστα</a:t>
            </a:r>
            <a:r>
              <a:rPr lang="el-GR" dirty="0" smtClean="0"/>
              <a:t> </a:t>
            </a:r>
            <a:r>
              <a:rPr lang="el-GR" dirty="0" err="1" smtClean="0"/>
              <a:t>εκφοβισμου</a:t>
            </a:r>
            <a:r>
              <a:rPr lang="el-GR" dirty="0" smtClean="0"/>
              <a:t> </a:t>
            </a:r>
            <a:r>
              <a:rPr lang="el-GR" dirty="0" err="1" smtClean="0"/>
              <a:t>ανα</a:t>
            </a:r>
            <a:r>
              <a:rPr lang="el-GR" dirty="0" smtClean="0"/>
              <a:t> το </a:t>
            </a:r>
            <a:r>
              <a:rPr lang="el-GR" dirty="0" err="1" smtClean="0"/>
              <a:t>κοσμο</a:t>
            </a:r>
            <a:endParaRPr lang="el-GR" dirty="0"/>
          </a:p>
        </p:txBody>
      </p:sp>
      <p:pic>
        <p:nvPicPr>
          <p:cNvPr id="4" name="3 - Θέση περιεχομένου" descr="έρευνα_έθνο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12776"/>
            <a:ext cx="8352928" cy="4896544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err="1" smtClean="0"/>
              <a:t>Προληψη</a:t>
            </a:r>
            <a:r>
              <a:rPr lang="el-GR" dirty="0" smtClean="0"/>
              <a:t>-</a:t>
            </a:r>
            <a:r>
              <a:rPr lang="el-GR" dirty="0" err="1" smtClean="0"/>
              <a:t>αντιμετωπιση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i="1" u="sng" dirty="0" err="1" smtClean="0"/>
              <a:t>συμβουλεσ</a:t>
            </a:r>
            <a:r>
              <a:rPr lang="el-GR" i="1" u="sng" dirty="0" smtClean="0"/>
              <a:t> για </a:t>
            </a:r>
            <a:r>
              <a:rPr lang="el-GR" i="1" u="sng" dirty="0" err="1" smtClean="0"/>
              <a:t>τουσ</a:t>
            </a:r>
            <a:r>
              <a:rPr lang="el-GR" i="1" u="sng" dirty="0" smtClean="0"/>
              <a:t> </a:t>
            </a:r>
            <a:r>
              <a:rPr lang="el-GR" i="1" u="sng" dirty="0" err="1" smtClean="0"/>
              <a:t>γονεισ</a:t>
            </a:r>
            <a:endParaRPr lang="el-GR" i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Επικοινωνία με το παιδί, σχέση εμπιστοσύνης</a:t>
            </a:r>
          </a:p>
          <a:p>
            <a:r>
              <a:rPr lang="el-GR" dirty="0" smtClean="0"/>
              <a:t>Τακτική επαφή με το σχολείο, ενημέρωση</a:t>
            </a:r>
          </a:p>
          <a:p>
            <a:r>
              <a:rPr lang="el-GR" dirty="0" smtClean="0"/>
              <a:t>Μην ενθαρρύνετε το παιδί σας να εκδικηθεί ή να χτυπήσει ένα άλλο</a:t>
            </a:r>
          </a:p>
          <a:p>
            <a:r>
              <a:rPr lang="el-GR" dirty="0" smtClean="0"/>
              <a:t>Δώστε στο παιδί επιβράβευση ώστε να σας εκμυστηρεύεται όσα του συμβαίνουν</a:t>
            </a:r>
          </a:p>
          <a:p>
            <a:r>
              <a:rPr lang="el-GR" dirty="0" smtClean="0"/>
              <a:t>Μην υποτιμάτε ή βλέπετε ως μικρής αξίας όσα σας εξιστορεί. </a:t>
            </a:r>
            <a:endParaRPr lang="el-G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err="1" smtClean="0"/>
              <a:t>Προληψη</a:t>
            </a:r>
            <a:r>
              <a:rPr lang="el-GR" dirty="0" smtClean="0"/>
              <a:t>-</a:t>
            </a:r>
            <a:r>
              <a:rPr lang="el-GR" dirty="0" err="1" smtClean="0"/>
              <a:t>αντιμετωπιση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i="1" u="sng" dirty="0" err="1" smtClean="0"/>
              <a:t>συμβουλεσ</a:t>
            </a:r>
            <a:r>
              <a:rPr lang="el-GR" i="1" u="sng" dirty="0" smtClean="0"/>
              <a:t> για </a:t>
            </a:r>
            <a:r>
              <a:rPr lang="el-GR" i="1" u="sng" dirty="0" err="1" smtClean="0"/>
              <a:t>τουσ</a:t>
            </a:r>
            <a:r>
              <a:rPr lang="el-GR" i="1" u="sng" dirty="0" smtClean="0"/>
              <a:t> </a:t>
            </a:r>
            <a:r>
              <a:rPr lang="el-GR" i="1" u="sng" dirty="0" err="1" smtClean="0"/>
              <a:t>εκπαιδευτικουσ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Μιλήστε μέσα στην τάξη για τα δικαιώματα των παιδιών και οργανώστε ομαδικές δραστηριότητες</a:t>
            </a:r>
          </a:p>
          <a:p>
            <a:r>
              <a:rPr lang="el-GR" sz="2800" dirty="0" smtClean="0"/>
              <a:t>Δείξτε στα παιδιά ότι τα νοιάζεστε και πως είστε πάντα δίπλα τους</a:t>
            </a:r>
          </a:p>
          <a:p>
            <a:r>
              <a:rPr lang="el-GR" sz="2800" dirty="0" smtClean="0"/>
              <a:t>Βοηθήστε παιδιά από άλλα πολιτισμικά πλαίσια να ενταχθούν στο σχολείο</a:t>
            </a:r>
          </a:p>
          <a:p>
            <a:r>
              <a:rPr lang="el-GR" sz="2800" dirty="0" smtClean="0"/>
              <a:t>Παρατηρήστε εάν κάποιο παιδί περιθωριοποιείται και καλέστε σχολικό σύμβουλο.</a:t>
            </a:r>
          </a:p>
          <a:p>
            <a:endParaRPr lang="el-GR" sz="2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332656"/>
            <a:ext cx="8686800" cy="560608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sz="2800" i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Να θυμάστε ότι η διαφορετικότητα μας είναι που μας κάνει ξεχωριστούς και μοναδικούς. Θα πρέπει να είμαστε υπερήφανοι για τον εαυτό μας και να μην αφήνουμε κανένα να μας εκφοβίζει! </a:t>
            </a:r>
          </a:p>
          <a:p>
            <a:pPr algn="just">
              <a:buNone/>
            </a:pPr>
            <a:endParaRPr lang="el-GR" sz="2800" i="1" dirty="0" smtClean="0">
              <a:solidFill>
                <a:srgbClr val="0070C0"/>
              </a:solidFill>
              <a:latin typeface="Batang" pitchFamily="18" charset="-127"/>
              <a:ea typeface="Batang" pitchFamily="18" charset="-127"/>
              <a:cs typeface="Andalus" pitchFamily="18" charset="-78"/>
            </a:endParaRPr>
          </a:p>
          <a:p>
            <a:pPr algn="just">
              <a:buNone/>
            </a:pPr>
            <a:endParaRPr lang="el-GR" sz="2800" i="1" dirty="0" smtClean="0">
              <a:solidFill>
                <a:srgbClr val="0070C0"/>
              </a:solidFill>
              <a:latin typeface="Batang" pitchFamily="18" charset="-127"/>
              <a:ea typeface="Batang" pitchFamily="18" charset="-127"/>
              <a:cs typeface="Andalus" pitchFamily="18" charset="-78"/>
            </a:endParaRPr>
          </a:p>
          <a:p>
            <a:pPr algn="just">
              <a:buNone/>
            </a:pPr>
            <a:endParaRPr lang="el-GR" sz="2800" i="1" dirty="0" smtClean="0">
              <a:solidFill>
                <a:srgbClr val="0070C0"/>
              </a:solidFill>
              <a:latin typeface="Batang" pitchFamily="18" charset="-127"/>
              <a:ea typeface="Batang" pitchFamily="18" charset="-127"/>
              <a:cs typeface="Andalus" pitchFamily="18" charset="-78"/>
            </a:endParaRPr>
          </a:p>
          <a:p>
            <a:pPr algn="just">
              <a:buNone/>
            </a:pPr>
            <a:endParaRPr lang="el-GR" sz="2800" i="1" dirty="0" smtClean="0">
              <a:solidFill>
                <a:srgbClr val="0070C0"/>
              </a:solidFill>
              <a:latin typeface="Batang" pitchFamily="18" charset="-127"/>
              <a:ea typeface="Batang" pitchFamily="18" charset="-127"/>
              <a:cs typeface="Andalus" pitchFamily="18" charset="-78"/>
            </a:endParaRPr>
          </a:p>
          <a:p>
            <a:pPr algn="r">
              <a:buNone/>
            </a:pPr>
            <a:endParaRPr lang="el-GR" sz="2800" i="1" dirty="0" smtClean="0">
              <a:solidFill>
                <a:srgbClr val="0070C0"/>
              </a:solidFill>
              <a:latin typeface="Batang" pitchFamily="18" charset="-127"/>
              <a:ea typeface="Batang" pitchFamily="18" charset="-127"/>
              <a:cs typeface="Andalus" pitchFamily="18" charset="-78"/>
            </a:endParaRPr>
          </a:p>
          <a:p>
            <a:pPr algn="r">
              <a:buNone/>
            </a:pPr>
            <a:endParaRPr lang="el-GR" sz="2800" i="1" dirty="0" smtClean="0">
              <a:solidFill>
                <a:srgbClr val="0070C0"/>
              </a:solidFill>
              <a:latin typeface="Batang" pitchFamily="18" charset="-127"/>
              <a:ea typeface="Batang" pitchFamily="18" charset="-127"/>
              <a:cs typeface="Andalus" pitchFamily="18" charset="-78"/>
            </a:endParaRPr>
          </a:p>
          <a:p>
            <a:pPr algn="r">
              <a:buNone/>
            </a:pPr>
            <a:endParaRPr lang="el-GR" sz="2800" i="1" dirty="0" smtClean="0">
              <a:solidFill>
                <a:srgbClr val="0070C0"/>
              </a:solidFill>
              <a:latin typeface="Batang" pitchFamily="18" charset="-127"/>
              <a:ea typeface="Batang" pitchFamily="18" charset="-127"/>
              <a:cs typeface="Andalus" pitchFamily="18" charset="-78"/>
            </a:endParaRPr>
          </a:p>
          <a:p>
            <a:pPr algn="r">
              <a:buNone/>
            </a:pPr>
            <a:r>
              <a:rPr lang="el-GR" sz="2800" i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Σας ευχαριστώ </a:t>
            </a:r>
            <a:endParaRPr lang="el-GR" sz="2800" i="1" dirty="0">
              <a:solidFill>
                <a:srgbClr val="0070C0"/>
              </a:solidFill>
              <a:latin typeface="Batang" pitchFamily="18" charset="-127"/>
              <a:ea typeface="Batang" pitchFamily="18" charset="-127"/>
              <a:cs typeface="Andalus" pitchFamily="18" charset="-78"/>
            </a:endParaRPr>
          </a:p>
        </p:txBody>
      </p:sp>
      <p:pic>
        <p:nvPicPr>
          <p:cNvPr id="5" name="4 - Εικόνα" descr="διαφορετικοτητ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204864"/>
            <a:ext cx="6120680" cy="3140876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ΕΙΝΑΙ το </a:t>
            </a:r>
            <a:r>
              <a:rPr lang="en-US" dirty="0" smtClean="0"/>
              <a:t>bullying (</a:t>
            </a:r>
            <a:r>
              <a:rPr lang="el-GR" dirty="0" smtClean="0"/>
              <a:t>ΕΚΦΟΒΙΣΜΟΣ) 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Το </a:t>
            </a:r>
            <a:r>
              <a:rPr lang="en-US" sz="2800" dirty="0" smtClean="0"/>
              <a:t>bullying (</a:t>
            </a:r>
            <a:r>
              <a:rPr lang="el-GR" sz="2800" dirty="0" smtClean="0"/>
              <a:t>εκφοβισμός) είναι μια επιθετική συμπεριφορά: σωματική, λεκτική, ψυχολογική-κοινωνική</a:t>
            </a:r>
          </a:p>
          <a:p>
            <a:r>
              <a:rPr lang="el-GR" sz="2800" dirty="0" smtClean="0"/>
              <a:t>Εκδηλώνεται σκόπιμα και επαναλαμβανόμενα στο σχολείο, στον εργασιακό χώρο και στα μέσα κοινωνικής δικτύωσης</a:t>
            </a:r>
          </a:p>
          <a:p>
            <a:r>
              <a:rPr lang="el-GR" sz="2800" dirty="0" smtClean="0"/>
              <a:t>Σκοπό έχει την επιβολή και την πρόκληση σωματικού και ψυχικού πόνου στο άτομο που την υφίσταται.</a:t>
            </a:r>
          </a:p>
          <a:p>
            <a:endParaRPr lang="el-GR" sz="2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Ειδη</a:t>
            </a:r>
            <a:r>
              <a:rPr lang="el-GR" dirty="0" smtClean="0"/>
              <a:t> </a:t>
            </a:r>
            <a:r>
              <a:rPr lang="el-GR" dirty="0" err="1" smtClean="0"/>
              <a:t>εκφοβισμου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Σωματικός: χτυπήματα, σπρωξίματα, κλωτσιές κτλ</a:t>
            </a:r>
          </a:p>
          <a:p>
            <a:r>
              <a:rPr lang="el-GR" dirty="0" smtClean="0"/>
              <a:t>Λεκτικός: κοροϊδία, διακρίσεις, υβριστικά λόγια</a:t>
            </a:r>
          </a:p>
          <a:p>
            <a:r>
              <a:rPr lang="el-GR" dirty="0" smtClean="0"/>
              <a:t>Κοινωνικός: διάδοση φημών, καταστροφή προσωπικών αντικειμένων, απομόνωση</a:t>
            </a:r>
          </a:p>
          <a:p>
            <a:r>
              <a:rPr lang="el-GR" dirty="0" smtClean="0"/>
              <a:t>Εκφοβισμός διαδικτύου: </a:t>
            </a:r>
            <a:r>
              <a:rPr lang="en-US" dirty="0" smtClean="0"/>
              <a:t>internet,</a:t>
            </a:r>
            <a:r>
              <a:rPr lang="el-GR" dirty="0" smtClean="0"/>
              <a:t> κινητά και μηνύματα. </a:t>
            </a:r>
            <a:endParaRPr lang="el-G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bulli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268412"/>
            <a:ext cx="7200800" cy="4824883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Για ποιο </a:t>
            </a:r>
            <a:r>
              <a:rPr lang="el-GR" sz="2800" dirty="0" err="1" smtClean="0"/>
              <a:t>λογο</a:t>
            </a:r>
            <a:r>
              <a:rPr lang="el-GR" sz="2800" dirty="0" smtClean="0"/>
              <a:t> </a:t>
            </a:r>
            <a:r>
              <a:rPr lang="el-GR" sz="2800" dirty="0" err="1" smtClean="0"/>
              <a:t>ενα</a:t>
            </a:r>
            <a:r>
              <a:rPr lang="el-GR" sz="2800" dirty="0" smtClean="0"/>
              <a:t> </a:t>
            </a:r>
            <a:r>
              <a:rPr lang="el-GR" sz="2800" dirty="0" err="1" smtClean="0"/>
              <a:t>παιδι</a:t>
            </a:r>
            <a:r>
              <a:rPr lang="el-GR" sz="2800" dirty="0" smtClean="0"/>
              <a:t> </a:t>
            </a:r>
            <a:r>
              <a:rPr lang="el-GR" sz="2800" dirty="0" err="1" smtClean="0"/>
              <a:t>εκφοβιζει</a:t>
            </a:r>
            <a:r>
              <a:rPr lang="el-GR" sz="2800" dirty="0" smtClean="0"/>
              <a:t> </a:t>
            </a:r>
            <a:r>
              <a:rPr lang="el-GR" sz="2800" dirty="0" err="1" smtClean="0"/>
              <a:t>ενα</a:t>
            </a:r>
            <a:r>
              <a:rPr lang="el-GR" sz="2800" dirty="0" smtClean="0"/>
              <a:t> </a:t>
            </a:r>
            <a:r>
              <a:rPr lang="el-GR" sz="2800" dirty="0" err="1" smtClean="0"/>
              <a:t>αλλο</a:t>
            </a:r>
            <a:r>
              <a:rPr lang="en-US" sz="2800" dirty="0" smtClean="0"/>
              <a:t>;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Μπορεί:</a:t>
            </a:r>
          </a:p>
          <a:p>
            <a:r>
              <a:rPr lang="el-GR" dirty="0" smtClean="0"/>
              <a:t>το ίδιο να έχει υποστεί εκφοβισμό στο παρελθόν και να θέλει να εκτονώσει το θυμό του</a:t>
            </a:r>
          </a:p>
          <a:p>
            <a:r>
              <a:rPr lang="el-GR" dirty="0" smtClean="0"/>
              <a:t>να θέλει να νιώθει ανώτερο με ισχύ και εξουσία</a:t>
            </a:r>
          </a:p>
          <a:p>
            <a:r>
              <a:rPr lang="el-GR" dirty="0" smtClean="0"/>
              <a:t>να πιστεύει ότι θα γίνει δημοφιλής στο σχολείο</a:t>
            </a:r>
            <a:r>
              <a:rPr lang="en-US" dirty="0" smtClean="0"/>
              <a:t>.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τα </a:t>
            </a:r>
            <a:r>
              <a:rPr lang="el-GR" dirty="0" err="1" smtClean="0"/>
              <a:t>παιδια</a:t>
            </a:r>
            <a:r>
              <a:rPr lang="el-GR" dirty="0" smtClean="0"/>
              <a:t> </a:t>
            </a:r>
            <a:r>
              <a:rPr lang="el-GR" dirty="0" err="1" smtClean="0"/>
              <a:t>εκφοβιστεσ</a:t>
            </a:r>
            <a:r>
              <a:rPr lang="el-GR" dirty="0" smtClean="0"/>
              <a:t>-</a:t>
            </a:r>
            <a:r>
              <a:rPr lang="el-GR" dirty="0" err="1" smtClean="0"/>
              <a:t>θυτεσ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Συνήθως δεν κατανοούν τα συναισθήματα των άλλων είναι όμως καλοί παρατηρητές και επιλέγουν αδύναμα θύματα</a:t>
            </a:r>
          </a:p>
          <a:p>
            <a:r>
              <a:rPr lang="el-GR" sz="2800" dirty="0" smtClean="0"/>
              <a:t>Χρησιμοποιούν τη διαφορετικότητα των άλλων παιδιών για να δικαιολογήσουν τη συμπεριφορά τους</a:t>
            </a:r>
          </a:p>
          <a:p>
            <a:r>
              <a:rPr lang="el-GR" sz="2800" dirty="0" smtClean="0"/>
              <a:t>Κάνουν τα θύματα τους να νιώθουν άσχημα ενώ στην πραγματικότητα οι ίδιοι νιώθουν μέσα τους φθόνο, θυμό, ζήλεια και ανασφάλεια.</a:t>
            </a:r>
            <a:endParaRPr lang="el-GR" sz="2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ΠΑΙΔΙΑ ΘΥΜΑΤΑ ΤΟΥ ΕΚΦΟΒΙΣΜΟΥ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400" i="1" dirty="0" smtClean="0"/>
              <a:t>«Γιατί διαλέγουν να εκφοβίσουν εμένα</a:t>
            </a:r>
            <a:r>
              <a:rPr lang="en-US" sz="2400" i="1" dirty="0" smtClean="0"/>
              <a:t>;</a:t>
            </a:r>
            <a:r>
              <a:rPr lang="el-GR" sz="2400" i="1" dirty="0" smtClean="0"/>
              <a:t>»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Δεν φταίει το παιδί για ότι του συμβαίνει. </a:t>
            </a:r>
          </a:p>
          <a:p>
            <a:pPr algn="ctr">
              <a:buNone/>
            </a:pPr>
            <a:r>
              <a:rPr lang="el-GR" sz="2400" b="1" u="sng" dirty="0" smtClean="0"/>
              <a:t>Το διαφορετικό:</a:t>
            </a:r>
          </a:p>
          <a:p>
            <a:pPr>
              <a:buFontTx/>
              <a:buChar char="-"/>
            </a:pPr>
            <a:r>
              <a:rPr lang="el-GR" sz="2400" dirty="0" smtClean="0"/>
              <a:t>Παρουσιαστικό</a:t>
            </a:r>
          </a:p>
          <a:p>
            <a:pPr>
              <a:buFontTx/>
              <a:buChar char="-"/>
            </a:pPr>
            <a:r>
              <a:rPr lang="el-GR" sz="2400" dirty="0" smtClean="0"/>
              <a:t>Ύψος </a:t>
            </a:r>
          </a:p>
          <a:p>
            <a:pPr>
              <a:buFontTx/>
              <a:buChar char="-"/>
            </a:pPr>
            <a:r>
              <a:rPr lang="el-GR" sz="2400" dirty="0" smtClean="0"/>
              <a:t>Μαλλιά</a:t>
            </a:r>
          </a:p>
          <a:p>
            <a:pPr>
              <a:buFontTx/>
              <a:buChar char="-"/>
            </a:pPr>
            <a:r>
              <a:rPr lang="el-GR" sz="2400" dirty="0" smtClean="0"/>
              <a:t>Χρώμα δέρματος</a:t>
            </a:r>
          </a:p>
          <a:p>
            <a:pPr>
              <a:buFontTx/>
              <a:buChar char="-"/>
            </a:pPr>
            <a:r>
              <a:rPr lang="el-GR" sz="2400" dirty="0" smtClean="0"/>
              <a:t>Σώμα</a:t>
            </a:r>
          </a:p>
          <a:p>
            <a:pPr>
              <a:buFontTx/>
              <a:buChar char="-"/>
            </a:pPr>
            <a:r>
              <a:rPr lang="el-GR" sz="2400" dirty="0" smtClean="0"/>
              <a:t>Φυλή </a:t>
            </a:r>
          </a:p>
          <a:p>
            <a:pPr>
              <a:buFontTx/>
              <a:buChar char="-"/>
            </a:pPr>
            <a:r>
              <a:rPr lang="el-GR" sz="2400" dirty="0" smtClean="0"/>
              <a:t>Θρησκεία κτλ είναι τα ιδιαίτερα χαρακτηριστικά που κάνουν το άτομο μοναδικό και ξεχωριστό! </a:t>
            </a:r>
          </a:p>
          <a:p>
            <a:pPr>
              <a:buFontTx/>
              <a:buChar char="-"/>
            </a:pPr>
            <a:endParaRPr lang="el-GR" sz="2400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l-GR" dirty="0" err="1" smtClean="0"/>
              <a:t>παιδια</a:t>
            </a:r>
            <a:r>
              <a:rPr lang="el-GR" dirty="0" smtClean="0"/>
              <a:t> </a:t>
            </a:r>
            <a:r>
              <a:rPr lang="el-GR" dirty="0" err="1" smtClean="0"/>
              <a:t>εκφοβιστεσ</a:t>
            </a:r>
            <a:r>
              <a:rPr lang="el-GR" dirty="0" smtClean="0"/>
              <a:t>-</a:t>
            </a:r>
            <a:r>
              <a:rPr lang="el-GR" dirty="0" err="1" smtClean="0"/>
              <a:t>θυτεσ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Ως ενήλικες έχουν μπλεξίματα με το νόμο</a:t>
            </a:r>
          </a:p>
          <a:p>
            <a:r>
              <a:rPr lang="el-GR" sz="2800" dirty="0" smtClean="0"/>
              <a:t>Το 60% των ατόμων που ασκούσαν εκφοβισμό στο σχολείο έχουν υποστεί τουλάχιστον μια ποινική καταδίκη </a:t>
            </a:r>
          </a:p>
          <a:p>
            <a:r>
              <a:rPr lang="el-GR" sz="2800" dirty="0" smtClean="0"/>
              <a:t>Στην ενήλικη ζωή τους εμφανίζουν και άλλα προβλήματα όπως αλκοολισμό, διαταραχές αντικοινωνικής συμπεριφοράς, ανάγκη ψυχολογικής παρακολούθησης.</a:t>
            </a:r>
          </a:p>
          <a:p>
            <a:endParaRPr lang="el-GR" sz="2800" dirty="0" smtClean="0"/>
          </a:p>
          <a:p>
            <a:endParaRPr lang="el-GR" sz="2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Ποια ε</a:t>
            </a:r>
            <a:r>
              <a:rPr lang="en-US" dirty="0" err="1" smtClean="0"/>
              <a:t>i</a:t>
            </a:r>
            <a:r>
              <a:rPr lang="el-GR" dirty="0" smtClean="0"/>
              <a:t>ναι η </a:t>
            </a:r>
            <a:r>
              <a:rPr lang="el-GR" dirty="0" err="1" smtClean="0"/>
              <a:t>καλυτερη</a:t>
            </a:r>
            <a:r>
              <a:rPr lang="el-GR" dirty="0" smtClean="0"/>
              <a:t> </a:t>
            </a:r>
            <a:r>
              <a:rPr lang="el-GR" dirty="0" err="1" smtClean="0"/>
              <a:t>αμυνα</a:t>
            </a:r>
            <a:r>
              <a:rPr lang="el-GR" dirty="0" smtClean="0"/>
              <a:t> </a:t>
            </a:r>
            <a:r>
              <a:rPr lang="el-GR" dirty="0" err="1" smtClean="0"/>
              <a:t>απεναντι</a:t>
            </a:r>
            <a:r>
              <a:rPr lang="el-GR" dirty="0" smtClean="0"/>
              <a:t> στον </a:t>
            </a:r>
            <a:r>
              <a:rPr lang="el-GR" dirty="0" err="1" smtClean="0"/>
              <a:t>εκφοβισμο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Μην το κρατάς μυστικό, εμπιστέψου ένα μεγαλύτερο </a:t>
            </a:r>
          </a:p>
          <a:p>
            <a:r>
              <a:rPr lang="el-GR" sz="2800" dirty="0" smtClean="0"/>
              <a:t>Αγνόησε όσους σε εκφοβίζουν και μην ανταποδίδεις με εκφοβισμό γιατί οι θύτες επιζητούν την αντίδραση σου</a:t>
            </a:r>
          </a:p>
          <a:p>
            <a:r>
              <a:rPr lang="el-GR" sz="2800" dirty="0" smtClean="0"/>
              <a:t>Γίνε μέλος μια καινούργιας ομάδας φίλων</a:t>
            </a:r>
          </a:p>
          <a:p>
            <a:r>
              <a:rPr lang="el-GR" sz="2800" dirty="0" smtClean="0"/>
              <a:t>Μην μένεις σε μόνος σου σε χώρους όπου εύκολα εκτίθεσαι στον εκφοβισμό</a:t>
            </a:r>
          </a:p>
          <a:p>
            <a:r>
              <a:rPr lang="el-GR" sz="2800" dirty="0" smtClean="0"/>
              <a:t>Να σου αρέσει ο εαυτός και να έχεις αυτοπεποίθηση ώστε να μην μοιάζεις με θύμα</a:t>
            </a:r>
            <a:r>
              <a:rPr lang="en-US" sz="2800" dirty="0" smtClean="0"/>
              <a:t>.</a:t>
            </a:r>
            <a:endParaRPr lang="el-GR" sz="2800" dirty="0" smtClean="0"/>
          </a:p>
          <a:p>
            <a:endParaRPr lang="el-G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144</TotalTime>
  <Words>544</Words>
  <Application>Microsoft Office PowerPoint</Application>
  <PresentationFormat>Προβολή στην οθόνη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Διαστημικό</vt:lpstr>
      <vt:lpstr>ΣΧΟΛΙΚΟΣ ΕΚΦΟΒΙΣΜΟΣ BULLYING</vt:lpstr>
      <vt:lpstr>ΤΙ ΕΙΝΑΙ το bullying (ΕΚΦΟΒΙΣΜΟΣ) ;</vt:lpstr>
      <vt:lpstr>Ειδη εκφοβισμου</vt:lpstr>
      <vt:lpstr>Παρουσίαση του PowerPoint</vt:lpstr>
      <vt:lpstr>Για ποιο λογο ενα παιδι εκφοβιζει ενα αλλο;</vt:lpstr>
      <vt:lpstr> τα παιδια εκφοβιστεσ-θυτεσ</vt:lpstr>
      <vt:lpstr>ΤΑ ΠΑΙΔΙΑ ΘΥΜΑΤΑ ΤΟΥ ΕΚΦΟΒΙΣΜΟΥ</vt:lpstr>
      <vt:lpstr>Τα παιδια εκφοβιστεσ-θυτεσ</vt:lpstr>
      <vt:lpstr>Ποια εiναι η καλυτερη αμυνα απεναντι στον εκφοβισμο;</vt:lpstr>
      <vt:lpstr>Πωσ θα καταλαβω oτι το παιδι μου εΙναι θυμα σχολικου εκφοβισμου;</vt:lpstr>
      <vt:lpstr>Ποσοστα εκφοβισμου ανα το κοσμο</vt:lpstr>
      <vt:lpstr>Προληψη-αντιμετωπιση  συμβουλεσ για τουσ γονεισ</vt:lpstr>
      <vt:lpstr>Προληψη-αντιμετωπιση συμβουλεσ για τουσ εκπαιδευτικουσ 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ΣΧΟΛΙΚΟΣ ΕΚΦΟΒΙΣΜΟΣ BULLYING</dc:title>
  <dc:creator>user</dc:creator>
  <cp:lastModifiedBy>ΖΑΧΑΡΗΣ</cp:lastModifiedBy>
  <cp:revision>39</cp:revision>
  <dcterms:created xsi:type="dcterms:W3CDTF">2017-08-21T14:21:42Z</dcterms:created>
  <dcterms:modified xsi:type="dcterms:W3CDTF">2021-02-17T15:38:13Z</dcterms:modified>
</cp:coreProperties>
</file>