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27DEA8-A6EB-463B-9370-60B5E58EF4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4B1D9F5-53D7-4E5E-A0A4-451909AAE09E}">
      <dgm:prSet phldrT="[Κείμενο]" custT="1"/>
      <dgm:spPr/>
      <dgm:t>
        <a:bodyPr/>
        <a:lstStyle/>
        <a:p>
          <a:r>
            <a:rPr lang="el-GR" sz="1600" b="1" dirty="0" smtClean="0">
              <a:solidFill>
                <a:schemeClr val="tx2">
                  <a:lumMod val="50000"/>
                </a:schemeClr>
              </a:solidFill>
            </a:rPr>
            <a:t>ΠΡΑΚΤΙΚΑ ΕΠΑΓΓΕΛΜΑΤΑ</a:t>
          </a:r>
        </a:p>
        <a:p>
          <a:r>
            <a:rPr lang="el-GR" sz="1600" dirty="0" smtClean="0"/>
            <a:t>Κηπουρός</a:t>
          </a:r>
        </a:p>
        <a:p>
          <a:r>
            <a:rPr lang="el-GR" sz="1600" dirty="0" smtClean="0"/>
            <a:t>Ζαχαροπλάστης</a:t>
          </a:r>
        </a:p>
        <a:p>
          <a:r>
            <a:rPr lang="el-GR" sz="1600" dirty="0" smtClean="0"/>
            <a:t>Χτίστης</a:t>
          </a:r>
        </a:p>
        <a:p>
          <a:r>
            <a:rPr lang="el-GR" sz="1600" dirty="0" smtClean="0"/>
            <a:t>Υπάλληλος καθαριότητας</a:t>
          </a:r>
          <a:endParaRPr lang="el-GR" sz="1600" dirty="0"/>
        </a:p>
      </dgm:t>
    </dgm:pt>
    <dgm:pt modelId="{FF7F9ED6-0A1F-4243-9FF2-C55BE2DAD228}" type="parTrans" cxnId="{C74EFEFD-2B9F-4759-902D-06D486350A78}">
      <dgm:prSet/>
      <dgm:spPr/>
      <dgm:t>
        <a:bodyPr/>
        <a:lstStyle/>
        <a:p>
          <a:endParaRPr lang="el-GR"/>
        </a:p>
      </dgm:t>
    </dgm:pt>
    <dgm:pt modelId="{7CC666F6-65EB-4D3B-9397-2997C6387652}" type="sibTrans" cxnId="{C74EFEFD-2B9F-4759-902D-06D486350A78}">
      <dgm:prSet/>
      <dgm:spPr/>
      <dgm:t>
        <a:bodyPr/>
        <a:lstStyle/>
        <a:p>
          <a:endParaRPr lang="el-GR"/>
        </a:p>
      </dgm:t>
    </dgm:pt>
    <dgm:pt modelId="{B7AC224B-75E9-4961-819A-539C2FEDBC48}">
      <dgm:prSet phldrT="[Κείμενο]" custT="1"/>
      <dgm:spPr/>
      <dgm:t>
        <a:bodyPr/>
        <a:lstStyle/>
        <a:p>
          <a:endParaRPr lang="el-GR" sz="1600" b="1" dirty="0" smtClean="0">
            <a:solidFill>
              <a:schemeClr val="tx2">
                <a:lumMod val="50000"/>
              </a:schemeClr>
            </a:solidFill>
          </a:endParaRPr>
        </a:p>
        <a:p>
          <a:r>
            <a:rPr lang="el-GR" sz="1600" b="1" dirty="0" smtClean="0">
              <a:solidFill>
                <a:schemeClr val="tx2">
                  <a:lumMod val="50000"/>
                </a:schemeClr>
              </a:solidFill>
            </a:rPr>
            <a:t>ΔΙΑΝΟΗΤΙΚΑ ΕΠΑΓΓΕΛΜΑΤΑ</a:t>
          </a:r>
        </a:p>
        <a:p>
          <a:r>
            <a:rPr lang="el-GR" sz="1400" dirty="0" smtClean="0"/>
            <a:t>Καθηγητής</a:t>
          </a:r>
        </a:p>
        <a:p>
          <a:r>
            <a:rPr lang="el-GR" sz="1400" dirty="0" smtClean="0"/>
            <a:t>Δάσκαλος</a:t>
          </a:r>
        </a:p>
        <a:p>
          <a:r>
            <a:rPr lang="el-GR" sz="1400" dirty="0" smtClean="0"/>
            <a:t>Συγγραφέας</a:t>
          </a:r>
        </a:p>
        <a:p>
          <a:r>
            <a:rPr lang="el-GR" sz="1400" dirty="0" smtClean="0"/>
            <a:t>Γιατρός</a:t>
          </a:r>
        </a:p>
        <a:p>
          <a:endParaRPr lang="el-GR" sz="1300" dirty="0"/>
        </a:p>
      </dgm:t>
    </dgm:pt>
    <dgm:pt modelId="{11C3C02A-37FD-4CCE-9813-5EAC3420F86E}" type="parTrans" cxnId="{2F24BB35-EFF1-49F5-80EE-82B33C264D8B}">
      <dgm:prSet/>
      <dgm:spPr/>
      <dgm:t>
        <a:bodyPr/>
        <a:lstStyle/>
        <a:p>
          <a:endParaRPr lang="el-GR"/>
        </a:p>
      </dgm:t>
    </dgm:pt>
    <dgm:pt modelId="{D62A8CEF-9CA4-4B3D-99AA-0C385ADA1CDE}" type="sibTrans" cxnId="{2F24BB35-EFF1-49F5-80EE-82B33C264D8B}">
      <dgm:prSet/>
      <dgm:spPr/>
      <dgm:t>
        <a:bodyPr/>
        <a:lstStyle/>
        <a:p>
          <a:endParaRPr lang="el-GR"/>
        </a:p>
      </dgm:t>
    </dgm:pt>
    <dgm:pt modelId="{FF8A035F-F6E3-4AAB-B741-930F88719C7B}">
      <dgm:prSet phldrT="[Κείμενο]" custT="1"/>
      <dgm:spPr/>
      <dgm:t>
        <a:bodyPr/>
        <a:lstStyle/>
        <a:p>
          <a:r>
            <a:rPr lang="el-GR" sz="1600" b="1" dirty="0" smtClean="0">
              <a:solidFill>
                <a:schemeClr val="tx2">
                  <a:lumMod val="50000"/>
                </a:schemeClr>
              </a:solidFill>
            </a:rPr>
            <a:t>ΕΠΙΧΕΙΡΗΜΑΤΙΚΑ ΕΠΑΓΓΕΛΜΑΤΑ</a:t>
          </a:r>
        </a:p>
        <a:p>
          <a:r>
            <a:rPr lang="el-GR" sz="1400" dirty="0" smtClean="0"/>
            <a:t>Ξενοδόχος </a:t>
          </a:r>
        </a:p>
        <a:p>
          <a:r>
            <a:rPr lang="el-GR" sz="1400" dirty="0" smtClean="0"/>
            <a:t>Έμπορος </a:t>
          </a:r>
        </a:p>
        <a:p>
          <a:r>
            <a:rPr lang="el-GR" sz="1400" dirty="0" smtClean="0"/>
            <a:t>Καταστηματάρχες (π.χ. Βιβλιοπώλης, Ανθοπώλης)</a:t>
          </a:r>
          <a:endParaRPr lang="el-GR" sz="1400" dirty="0"/>
        </a:p>
      </dgm:t>
    </dgm:pt>
    <dgm:pt modelId="{14D04D10-2DFF-42ED-ADBA-B43D2ECFB75C}" type="parTrans" cxnId="{E94730A2-6191-42EF-AA38-9C0813F25D94}">
      <dgm:prSet/>
      <dgm:spPr/>
      <dgm:t>
        <a:bodyPr/>
        <a:lstStyle/>
        <a:p>
          <a:endParaRPr lang="el-GR"/>
        </a:p>
      </dgm:t>
    </dgm:pt>
    <dgm:pt modelId="{0F17E94F-DBB6-44C8-B925-AD911908C491}" type="sibTrans" cxnId="{E94730A2-6191-42EF-AA38-9C0813F25D94}">
      <dgm:prSet/>
      <dgm:spPr/>
      <dgm:t>
        <a:bodyPr/>
        <a:lstStyle/>
        <a:p>
          <a:endParaRPr lang="el-GR"/>
        </a:p>
      </dgm:t>
    </dgm:pt>
    <dgm:pt modelId="{3BC1FA08-4D14-404F-BF43-6D2322ED3FFE}">
      <dgm:prSet phldrT="[Κείμενο]" custT="1"/>
      <dgm:spPr/>
      <dgm:t>
        <a:bodyPr/>
        <a:lstStyle/>
        <a:p>
          <a:r>
            <a:rPr lang="el-GR" sz="1600" b="1" dirty="0" smtClean="0">
              <a:solidFill>
                <a:schemeClr val="tx2">
                  <a:lumMod val="50000"/>
                </a:schemeClr>
              </a:solidFill>
            </a:rPr>
            <a:t>ΟΡΓΑΝΩΤΙΚΑ ΕΠΑΓΓΕΛΜΑΤΑ</a:t>
          </a:r>
        </a:p>
        <a:p>
          <a:r>
            <a:rPr lang="el-GR" sz="1400" dirty="0" smtClean="0"/>
            <a:t>Ταμίας</a:t>
          </a:r>
        </a:p>
        <a:p>
          <a:r>
            <a:rPr lang="el-GR" sz="1400" dirty="0" smtClean="0"/>
            <a:t>Γραμματέας</a:t>
          </a:r>
        </a:p>
        <a:p>
          <a:r>
            <a:rPr lang="el-GR" sz="1400" dirty="0" smtClean="0"/>
            <a:t>Λογιστής</a:t>
          </a:r>
        </a:p>
        <a:p>
          <a:r>
            <a:rPr lang="el-GR" sz="1400" dirty="0" smtClean="0"/>
            <a:t>Σερβιτόρος</a:t>
          </a:r>
        </a:p>
        <a:p>
          <a:endParaRPr lang="el-GR" sz="1400" dirty="0"/>
        </a:p>
      </dgm:t>
    </dgm:pt>
    <dgm:pt modelId="{20EC2611-02B2-4AB6-8FB8-18C2147B5727}" type="parTrans" cxnId="{A8386992-1607-4104-AAD0-FA0CF4DB7A9B}">
      <dgm:prSet/>
      <dgm:spPr/>
      <dgm:t>
        <a:bodyPr/>
        <a:lstStyle/>
        <a:p>
          <a:endParaRPr lang="el-GR"/>
        </a:p>
      </dgm:t>
    </dgm:pt>
    <dgm:pt modelId="{A216CD35-5CD1-448F-98F5-689511750146}" type="sibTrans" cxnId="{A8386992-1607-4104-AAD0-FA0CF4DB7A9B}">
      <dgm:prSet/>
      <dgm:spPr/>
      <dgm:t>
        <a:bodyPr/>
        <a:lstStyle/>
        <a:p>
          <a:endParaRPr lang="el-GR"/>
        </a:p>
      </dgm:t>
    </dgm:pt>
    <dgm:pt modelId="{AB7A30C2-1141-470A-BC39-1688F24DA47D}">
      <dgm:prSet phldrT="[Κείμενο]" custT="1"/>
      <dgm:spPr/>
      <dgm:t>
        <a:bodyPr/>
        <a:lstStyle/>
        <a:p>
          <a:r>
            <a:rPr lang="el-GR" sz="1600" b="1" dirty="0" smtClean="0">
              <a:solidFill>
                <a:schemeClr val="tx2">
                  <a:lumMod val="50000"/>
                </a:schemeClr>
              </a:solidFill>
            </a:rPr>
            <a:t>ΚΑΛΛΙΤΕΧΝΙΚΑ ΕΠΑΓΓΕΛΜΑΤΑ</a:t>
          </a:r>
        </a:p>
        <a:p>
          <a:r>
            <a:rPr lang="el-GR" sz="1400" dirty="0" smtClean="0"/>
            <a:t>Ηθοποιός</a:t>
          </a:r>
        </a:p>
        <a:p>
          <a:r>
            <a:rPr lang="el-GR" sz="1400" dirty="0" smtClean="0"/>
            <a:t>Χορευτής</a:t>
          </a:r>
        </a:p>
        <a:p>
          <a:r>
            <a:rPr lang="el-GR" sz="1400" dirty="0" smtClean="0"/>
            <a:t>Ζωγράφος</a:t>
          </a:r>
        </a:p>
        <a:p>
          <a:r>
            <a:rPr lang="el-GR" sz="1400" dirty="0" smtClean="0"/>
            <a:t>Μουσικός</a:t>
          </a:r>
          <a:endParaRPr lang="el-GR" sz="1400" dirty="0"/>
        </a:p>
      </dgm:t>
    </dgm:pt>
    <dgm:pt modelId="{8A3AE4F3-C2C8-46A0-9EFC-35062F134B16}" type="sibTrans" cxnId="{86B626DA-3B83-4766-8A2B-9AE783EF1582}">
      <dgm:prSet/>
      <dgm:spPr/>
      <dgm:t>
        <a:bodyPr/>
        <a:lstStyle/>
        <a:p>
          <a:endParaRPr lang="el-GR"/>
        </a:p>
      </dgm:t>
    </dgm:pt>
    <dgm:pt modelId="{FE642EDC-ED01-4AC7-BC19-D7241837DE81}" type="parTrans" cxnId="{86B626DA-3B83-4766-8A2B-9AE783EF1582}">
      <dgm:prSet/>
      <dgm:spPr/>
      <dgm:t>
        <a:bodyPr/>
        <a:lstStyle/>
        <a:p>
          <a:endParaRPr lang="el-GR"/>
        </a:p>
      </dgm:t>
    </dgm:pt>
    <dgm:pt modelId="{E2CD5D71-64C7-4800-AA05-E844700FAEA5}">
      <dgm:prSet phldrT="[Κείμενο]" custT="1"/>
      <dgm:spPr/>
      <dgm:t>
        <a:bodyPr/>
        <a:lstStyle/>
        <a:p>
          <a:r>
            <a:rPr lang="el-GR" sz="1600" b="1" dirty="0" smtClean="0">
              <a:solidFill>
                <a:schemeClr val="tx2">
                  <a:lumMod val="50000"/>
                </a:schemeClr>
              </a:solidFill>
            </a:rPr>
            <a:t>ΚΟΙΝΩΝΙΚΑ ΕΠΑΓΓΕΛΜΑΤΑ</a:t>
          </a:r>
        </a:p>
        <a:p>
          <a:r>
            <a:rPr lang="el-GR" sz="1600" dirty="0" smtClean="0"/>
            <a:t>Γιατρός</a:t>
          </a:r>
        </a:p>
        <a:p>
          <a:r>
            <a:rPr lang="el-GR" sz="1600" dirty="0" smtClean="0"/>
            <a:t>Ψυχολόγος</a:t>
          </a:r>
        </a:p>
        <a:p>
          <a:r>
            <a:rPr lang="el-GR" sz="1600" dirty="0" smtClean="0"/>
            <a:t>Αστυνομικός</a:t>
          </a:r>
        </a:p>
        <a:p>
          <a:r>
            <a:rPr lang="el-GR" sz="1600" dirty="0" smtClean="0"/>
            <a:t>Λογοθεραπευτής</a:t>
          </a:r>
        </a:p>
      </dgm:t>
    </dgm:pt>
    <dgm:pt modelId="{D47E5D36-0D3C-42DF-8AC2-0CF7C65B6416}" type="sibTrans" cxnId="{C51FA24F-90DA-43FE-BAA8-9EC84FB265D8}">
      <dgm:prSet/>
      <dgm:spPr/>
      <dgm:t>
        <a:bodyPr/>
        <a:lstStyle/>
        <a:p>
          <a:endParaRPr lang="el-GR"/>
        </a:p>
      </dgm:t>
    </dgm:pt>
    <dgm:pt modelId="{70F73598-B53C-4F14-8DDC-27E7C382BF50}" type="parTrans" cxnId="{C51FA24F-90DA-43FE-BAA8-9EC84FB265D8}">
      <dgm:prSet/>
      <dgm:spPr/>
      <dgm:t>
        <a:bodyPr/>
        <a:lstStyle/>
        <a:p>
          <a:endParaRPr lang="el-GR"/>
        </a:p>
      </dgm:t>
    </dgm:pt>
    <dgm:pt modelId="{82AD2B4A-22CA-4AC3-8F3F-2CC4E6FAD68C}" type="pres">
      <dgm:prSet presAssocID="{6827DEA8-A6EB-463B-9370-60B5E58EF4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3ECA160-7694-4BDA-B1F0-2CBEF45630D5}" type="pres">
      <dgm:prSet presAssocID="{E4B1D9F5-53D7-4E5E-A0A4-451909AAE09E}" presName="node" presStyleLbl="node1" presStyleIdx="0" presStyleCnt="6" custScaleX="113340" custScaleY="166958" custLinFactNeighborX="3643" custLinFactNeighborY="-426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6171A2-E350-489B-9247-7F4E14228D4A}" type="pres">
      <dgm:prSet presAssocID="{7CC666F6-65EB-4D3B-9397-2997C6387652}" presName="sibTrans" presStyleCnt="0"/>
      <dgm:spPr/>
    </dgm:pt>
    <dgm:pt modelId="{115273EB-2AED-4F8D-A5B6-90CDCCB5B207}" type="pres">
      <dgm:prSet presAssocID="{E2CD5D71-64C7-4800-AA05-E844700FAEA5}" presName="node" presStyleLbl="node1" presStyleIdx="1" presStyleCnt="6" custScaleX="110680" custScaleY="145622" custLinFactNeighborX="-3041" custLinFactNeighborY="-953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DEE3B6-0DBF-40B7-B06E-C33744AB790B}" type="pres">
      <dgm:prSet presAssocID="{D47E5D36-0D3C-42DF-8AC2-0CF7C65B6416}" presName="sibTrans" presStyleCnt="0"/>
      <dgm:spPr/>
    </dgm:pt>
    <dgm:pt modelId="{9688CB18-39F7-46ED-A414-E490EE7AC162}" type="pres">
      <dgm:prSet presAssocID="{AB7A30C2-1141-470A-BC39-1688F24DA47D}" presName="node" presStyleLbl="node1" presStyleIdx="2" presStyleCnt="6" custScaleX="113235" custScaleY="142382" custLinFactNeighborX="-3041" custLinFactNeighborY="-953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1D7B62-6256-43D0-97D2-B77175A1CC97}" type="pres">
      <dgm:prSet presAssocID="{8A3AE4F3-C2C8-46A0-9EFC-35062F134B16}" presName="sibTrans" presStyleCnt="0"/>
      <dgm:spPr/>
    </dgm:pt>
    <dgm:pt modelId="{3D533B5B-22AB-4FE8-A9C2-71677D939462}" type="pres">
      <dgm:prSet presAssocID="{B7AC224B-75E9-4961-819A-539C2FEDBC48}" presName="node" presStyleLbl="node1" presStyleIdx="3" presStyleCnt="6" custScaleX="113799" custScaleY="13998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9AA03FA-0938-4DB4-AA23-19AFA915D2F4}" type="pres">
      <dgm:prSet presAssocID="{D62A8CEF-9CA4-4B3D-99AA-0C385ADA1CDE}" presName="sibTrans" presStyleCnt="0"/>
      <dgm:spPr/>
    </dgm:pt>
    <dgm:pt modelId="{DE9EC875-2911-4875-A75E-3AEE940890E0}" type="pres">
      <dgm:prSet presAssocID="{FF8A035F-F6E3-4AAB-B741-930F88719C7B}" presName="node" presStyleLbl="node1" presStyleIdx="4" presStyleCnt="6" custScaleX="119814" custScaleY="147968" custLinFactNeighborX="-3041" custLinFactNeighborY="-953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F9270B9-0CAF-47AF-A523-1D8ABBE920B0}" type="pres">
      <dgm:prSet presAssocID="{0F17E94F-DBB6-44C8-B925-AD911908C491}" presName="sibTrans" presStyleCnt="0"/>
      <dgm:spPr/>
    </dgm:pt>
    <dgm:pt modelId="{84B7CBC4-2456-4D7E-BB3F-7D80D483C526}" type="pres">
      <dgm:prSet presAssocID="{3BC1FA08-4D14-404F-BF43-6D2322ED3FFE}" presName="node" presStyleLbl="node1" presStyleIdx="5" presStyleCnt="6" custScaleX="116476" custScaleY="153807" custLinFactNeighborX="-3041" custLinFactNeighborY="-953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D5F6609-82E3-48BB-8A4F-B6F883AF52DF}" type="presOf" srcId="{6827DEA8-A6EB-463B-9370-60B5E58EF463}" destId="{82AD2B4A-22CA-4AC3-8F3F-2CC4E6FAD68C}" srcOrd="0" destOrd="0" presId="urn:microsoft.com/office/officeart/2005/8/layout/default"/>
    <dgm:cxn modelId="{CB82BB6B-A538-4A39-B77D-67756F7289FC}" type="presOf" srcId="{AB7A30C2-1141-470A-BC39-1688F24DA47D}" destId="{9688CB18-39F7-46ED-A414-E490EE7AC162}" srcOrd="0" destOrd="0" presId="urn:microsoft.com/office/officeart/2005/8/layout/default"/>
    <dgm:cxn modelId="{2F24BB35-EFF1-49F5-80EE-82B33C264D8B}" srcId="{6827DEA8-A6EB-463B-9370-60B5E58EF463}" destId="{B7AC224B-75E9-4961-819A-539C2FEDBC48}" srcOrd="3" destOrd="0" parTransId="{11C3C02A-37FD-4CCE-9813-5EAC3420F86E}" sibTransId="{D62A8CEF-9CA4-4B3D-99AA-0C385ADA1CDE}"/>
    <dgm:cxn modelId="{86B626DA-3B83-4766-8A2B-9AE783EF1582}" srcId="{6827DEA8-A6EB-463B-9370-60B5E58EF463}" destId="{AB7A30C2-1141-470A-BC39-1688F24DA47D}" srcOrd="2" destOrd="0" parTransId="{FE642EDC-ED01-4AC7-BC19-D7241837DE81}" sibTransId="{8A3AE4F3-C2C8-46A0-9EFC-35062F134B16}"/>
    <dgm:cxn modelId="{C74EFEFD-2B9F-4759-902D-06D486350A78}" srcId="{6827DEA8-A6EB-463B-9370-60B5E58EF463}" destId="{E4B1D9F5-53D7-4E5E-A0A4-451909AAE09E}" srcOrd="0" destOrd="0" parTransId="{FF7F9ED6-0A1F-4243-9FF2-C55BE2DAD228}" sibTransId="{7CC666F6-65EB-4D3B-9397-2997C6387652}"/>
    <dgm:cxn modelId="{EA5CA657-8CD6-4D66-A510-800444CA7C45}" type="presOf" srcId="{FF8A035F-F6E3-4AAB-B741-930F88719C7B}" destId="{DE9EC875-2911-4875-A75E-3AEE940890E0}" srcOrd="0" destOrd="0" presId="urn:microsoft.com/office/officeart/2005/8/layout/default"/>
    <dgm:cxn modelId="{27A23E3C-4D22-4E7F-AD0D-0CF96F14404E}" type="presOf" srcId="{E2CD5D71-64C7-4800-AA05-E844700FAEA5}" destId="{115273EB-2AED-4F8D-A5B6-90CDCCB5B207}" srcOrd="0" destOrd="0" presId="urn:microsoft.com/office/officeart/2005/8/layout/default"/>
    <dgm:cxn modelId="{A8386992-1607-4104-AAD0-FA0CF4DB7A9B}" srcId="{6827DEA8-A6EB-463B-9370-60B5E58EF463}" destId="{3BC1FA08-4D14-404F-BF43-6D2322ED3FFE}" srcOrd="5" destOrd="0" parTransId="{20EC2611-02B2-4AB6-8FB8-18C2147B5727}" sibTransId="{A216CD35-5CD1-448F-98F5-689511750146}"/>
    <dgm:cxn modelId="{D1B85A95-7D03-4E7F-B234-7F15A4509E2F}" type="presOf" srcId="{3BC1FA08-4D14-404F-BF43-6D2322ED3FFE}" destId="{84B7CBC4-2456-4D7E-BB3F-7D80D483C526}" srcOrd="0" destOrd="0" presId="urn:microsoft.com/office/officeart/2005/8/layout/default"/>
    <dgm:cxn modelId="{C51FA24F-90DA-43FE-BAA8-9EC84FB265D8}" srcId="{6827DEA8-A6EB-463B-9370-60B5E58EF463}" destId="{E2CD5D71-64C7-4800-AA05-E844700FAEA5}" srcOrd="1" destOrd="0" parTransId="{70F73598-B53C-4F14-8DDC-27E7C382BF50}" sibTransId="{D47E5D36-0D3C-42DF-8AC2-0CF7C65B6416}"/>
    <dgm:cxn modelId="{6F758C23-62FA-4D5A-9CF6-853377F6424C}" type="presOf" srcId="{B7AC224B-75E9-4961-819A-539C2FEDBC48}" destId="{3D533B5B-22AB-4FE8-A9C2-71677D939462}" srcOrd="0" destOrd="0" presId="urn:microsoft.com/office/officeart/2005/8/layout/default"/>
    <dgm:cxn modelId="{E94730A2-6191-42EF-AA38-9C0813F25D94}" srcId="{6827DEA8-A6EB-463B-9370-60B5E58EF463}" destId="{FF8A035F-F6E3-4AAB-B741-930F88719C7B}" srcOrd="4" destOrd="0" parTransId="{14D04D10-2DFF-42ED-ADBA-B43D2ECFB75C}" sibTransId="{0F17E94F-DBB6-44C8-B925-AD911908C491}"/>
    <dgm:cxn modelId="{7A5CEB80-6627-437E-B43E-A2592E18B15F}" type="presOf" srcId="{E4B1D9F5-53D7-4E5E-A0A4-451909AAE09E}" destId="{43ECA160-7694-4BDA-B1F0-2CBEF45630D5}" srcOrd="0" destOrd="0" presId="urn:microsoft.com/office/officeart/2005/8/layout/default"/>
    <dgm:cxn modelId="{15D206AC-1BFE-4505-AA08-4305E2BDA0AF}" type="presParOf" srcId="{82AD2B4A-22CA-4AC3-8F3F-2CC4E6FAD68C}" destId="{43ECA160-7694-4BDA-B1F0-2CBEF45630D5}" srcOrd="0" destOrd="0" presId="urn:microsoft.com/office/officeart/2005/8/layout/default"/>
    <dgm:cxn modelId="{8908C2F6-C46A-4EE9-B1D3-5470EACB2A3C}" type="presParOf" srcId="{82AD2B4A-22CA-4AC3-8F3F-2CC4E6FAD68C}" destId="{036171A2-E350-489B-9247-7F4E14228D4A}" srcOrd="1" destOrd="0" presId="urn:microsoft.com/office/officeart/2005/8/layout/default"/>
    <dgm:cxn modelId="{021D9CEC-6558-4F55-BBE1-CE225F12DF26}" type="presParOf" srcId="{82AD2B4A-22CA-4AC3-8F3F-2CC4E6FAD68C}" destId="{115273EB-2AED-4F8D-A5B6-90CDCCB5B207}" srcOrd="2" destOrd="0" presId="urn:microsoft.com/office/officeart/2005/8/layout/default"/>
    <dgm:cxn modelId="{36155C80-8D4A-400D-ACF1-E396BAD75D09}" type="presParOf" srcId="{82AD2B4A-22CA-4AC3-8F3F-2CC4E6FAD68C}" destId="{2EDEE3B6-0DBF-40B7-B06E-C33744AB790B}" srcOrd="3" destOrd="0" presId="urn:microsoft.com/office/officeart/2005/8/layout/default"/>
    <dgm:cxn modelId="{D0477A85-DBA2-4300-938D-EC84826A18EB}" type="presParOf" srcId="{82AD2B4A-22CA-4AC3-8F3F-2CC4E6FAD68C}" destId="{9688CB18-39F7-46ED-A414-E490EE7AC162}" srcOrd="4" destOrd="0" presId="urn:microsoft.com/office/officeart/2005/8/layout/default"/>
    <dgm:cxn modelId="{8A78B0F5-3ADF-4711-9CB8-4EA9345EFF68}" type="presParOf" srcId="{82AD2B4A-22CA-4AC3-8F3F-2CC4E6FAD68C}" destId="{0E1D7B62-6256-43D0-97D2-B77175A1CC97}" srcOrd="5" destOrd="0" presId="urn:microsoft.com/office/officeart/2005/8/layout/default"/>
    <dgm:cxn modelId="{6F0A472C-1573-42F6-849A-E6464EAF79D5}" type="presParOf" srcId="{82AD2B4A-22CA-4AC3-8F3F-2CC4E6FAD68C}" destId="{3D533B5B-22AB-4FE8-A9C2-71677D939462}" srcOrd="6" destOrd="0" presId="urn:microsoft.com/office/officeart/2005/8/layout/default"/>
    <dgm:cxn modelId="{95084393-BE18-419D-8ED6-22FDF68E2212}" type="presParOf" srcId="{82AD2B4A-22CA-4AC3-8F3F-2CC4E6FAD68C}" destId="{89AA03FA-0938-4DB4-AA23-19AFA915D2F4}" srcOrd="7" destOrd="0" presId="urn:microsoft.com/office/officeart/2005/8/layout/default"/>
    <dgm:cxn modelId="{5B532E8D-D0F9-4CE3-9F61-FC44C5818E51}" type="presParOf" srcId="{82AD2B4A-22CA-4AC3-8F3F-2CC4E6FAD68C}" destId="{DE9EC875-2911-4875-A75E-3AEE940890E0}" srcOrd="8" destOrd="0" presId="urn:microsoft.com/office/officeart/2005/8/layout/default"/>
    <dgm:cxn modelId="{C7EF3D55-56AF-493B-9387-BC6E09DD1FAF}" type="presParOf" srcId="{82AD2B4A-22CA-4AC3-8F3F-2CC4E6FAD68C}" destId="{4F9270B9-0CAF-47AF-A523-1D8ABBE920B0}" srcOrd="9" destOrd="0" presId="urn:microsoft.com/office/officeart/2005/8/layout/default"/>
    <dgm:cxn modelId="{19E915B5-A48D-41D6-B9BA-AADD529FAA61}" type="presParOf" srcId="{82AD2B4A-22CA-4AC3-8F3F-2CC4E6FAD68C}" destId="{84B7CBC4-2456-4D7E-BB3F-7D80D483C52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CA160-7694-4BDA-B1F0-2CBEF45630D5}">
      <dsp:nvSpPr>
        <dsp:cNvPr id="0" name=""/>
        <dsp:cNvSpPr/>
      </dsp:nvSpPr>
      <dsp:spPr>
        <a:xfrm>
          <a:off x="226377" y="47870"/>
          <a:ext cx="2518587" cy="2226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2">
                  <a:lumMod val="50000"/>
                </a:schemeClr>
              </a:solidFill>
            </a:rPr>
            <a:t>ΠΡΑΚΤΙΚΑ ΕΠΑΓΓΕΛΜΑΤΑ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Κηπουρός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Ζαχαροπλάστης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Χτίστης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Υπάλληλος καθαριότητας</a:t>
          </a:r>
          <a:endParaRPr lang="el-GR" sz="1600" kern="1200" dirty="0"/>
        </a:p>
      </dsp:txBody>
      <dsp:txXfrm>
        <a:off x="226377" y="47870"/>
        <a:ext cx="2518587" cy="2226037"/>
      </dsp:txXfrm>
    </dsp:sp>
    <dsp:sp modelId="{115273EB-2AED-4F8D-A5B6-90CDCCB5B207}">
      <dsp:nvSpPr>
        <dsp:cNvPr id="0" name=""/>
        <dsp:cNvSpPr/>
      </dsp:nvSpPr>
      <dsp:spPr>
        <a:xfrm>
          <a:off x="2818651" y="119881"/>
          <a:ext cx="2459478" cy="1941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2">
                  <a:lumMod val="50000"/>
                </a:schemeClr>
              </a:solidFill>
            </a:rPr>
            <a:t>ΚΟΙΝΩΝΙΚΑ ΕΠΑΓΓΕΛΜΑΤΑ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Γιατρός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Ψυχολόγος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Αστυνομικός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Λογοθεραπευτής</a:t>
          </a:r>
        </a:p>
      </dsp:txBody>
      <dsp:txXfrm>
        <a:off x="2818651" y="119881"/>
        <a:ext cx="2459478" cy="1941565"/>
      </dsp:txXfrm>
    </dsp:sp>
    <dsp:sp modelId="{9688CB18-39F7-46ED-A414-E490EE7AC162}">
      <dsp:nvSpPr>
        <dsp:cNvPr id="0" name=""/>
        <dsp:cNvSpPr/>
      </dsp:nvSpPr>
      <dsp:spPr>
        <a:xfrm>
          <a:off x="5500345" y="141480"/>
          <a:ext cx="2516254" cy="1898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2">
                  <a:lumMod val="50000"/>
                </a:schemeClr>
              </a:solidFill>
            </a:rPr>
            <a:t>ΚΑΛΛΙΤΕΧΝΙΚΑ ΕΠΑΓΓΕΛΜΑΤΑ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Ηθοποιός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Χορευτής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Ζωγράφος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Μουσικός</a:t>
          </a:r>
          <a:endParaRPr lang="el-GR" sz="1400" kern="1200" dirty="0"/>
        </a:p>
      </dsp:txBody>
      <dsp:txXfrm>
        <a:off x="5500345" y="141480"/>
        <a:ext cx="2516254" cy="1898367"/>
      </dsp:txXfrm>
    </dsp:sp>
    <dsp:sp modelId="{3D533B5B-22AB-4FE8-A9C2-71677D939462}">
      <dsp:nvSpPr>
        <dsp:cNvPr id="0" name=""/>
        <dsp:cNvSpPr/>
      </dsp:nvSpPr>
      <dsp:spPr>
        <a:xfrm>
          <a:off x="2828" y="2645157"/>
          <a:ext cx="2528787" cy="1866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b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2">
                  <a:lumMod val="50000"/>
                </a:schemeClr>
              </a:solidFill>
            </a:rPr>
            <a:t>ΔΙΑΝΟΗΤΙΚΑ ΕΠΑΓΓΕΛΜΑΤΑ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Καθηγητής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Δάσκαλος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Συγγραφέας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Γιατρός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300" kern="1200" dirty="0"/>
        </a:p>
      </dsp:txBody>
      <dsp:txXfrm>
        <a:off x="2828" y="2645157"/>
        <a:ext cx="2528787" cy="1866461"/>
      </dsp:txXfrm>
    </dsp:sp>
    <dsp:sp modelId="{DE9EC875-2911-4875-A75E-3AEE940890E0}">
      <dsp:nvSpPr>
        <dsp:cNvPr id="0" name=""/>
        <dsp:cNvSpPr/>
      </dsp:nvSpPr>
      <dsp:spPr>
        <a:xfrm>
          <a:off x="2686255" y="2464823"/>
          <a:ext cx="2662450" cy="1972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2">
                  <a:lumMod val="50000"/>
                </a:schemeClr>
              </a:solidFill>
            </a:rPr>
            <a:t>ΕΠΙΧΕΙΡΗΜΑΤΙΚΑ ΕΠΑΓΓΕΛΜΑΤΑ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Ξενοδόχος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Έμπορος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Καταστηματάρχες (π.χ. Βιβλιοπώλης, Ανθοπώλης)</a:t>
          </a:r>
          <a:endParaRPr lang="el-GR" sz="1400" kern="1200" dirty="0"/>
        </a:p>
      </dsp:txBody>
      <dsp:txXfrm>
        <a:off x="2686255" y="2464823"/>
        <a:ext cx="2662450" cy="1972844"/>
      </dsp:txXfrm>
    </dsp:sp>
    <dsp:sp modelId="{84B7CBC4-2456-4D7E-BB3F-7D80D483C526}">
      <dsp:nvSpPr>
        <dsp:cNvPr id="0" name=""/>
        <dsp:cNvSpPr/>
      </dsp:nvSpPr>
      <dsp:spPr>
        <a:xfrm>
          <a:off x="5570921" y="2425898"/>
          <a:ext cx="2588274" cy="2050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2">
                  <a:lumMod val="50000"/>
                </a:schemeClr>
              </a:solidFill>
            </a:rPr>
            <a:t>ΟΡΓΑΝΩΤΙΚΑ ΕΠΑΓΓΕΛΜΑΤΑ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Ταμίας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Γραμματέας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Λογιστής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Σερβιτόρος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 dirty="0"/>
        </a:p>
      </dsp:txBody>
      <dsp:txXfrm>
        <a:off x="5570921" y="2425898"/>
        <a:ext cx="2588274" cy="2050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20/6/2019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20/6/2019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20/6/2019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20/6/2019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20/6/2019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20/6/2019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20/6/2019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20/6/2019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1800" b="1" dirty="0"/>
              <a:t>ΕΙΔΙΚΟ ΕΡΓΑΣΤΗΡΙΟ ΕΠΑΓΓΕΛΜΑΤΙΚΗΣ ΕΚΠΑΙΔΕΥΣΗΣ ΘΗΒΑΣ</a:t>
            </a:r>
            <a:r>
              <a:rPr lang="el-GR" sz="1800" dirty="0"/>
              <a:t/>
            </a:r>
            <a:br>
              <a:rPr lang="el-GR" sz="1800" dirty="0"/>
            </a:br>
            <a:r>
              <a:rPr lang="el-GR" sz="1800" b="1" dirty="0"/>
              <a:t> </a:t>
            </a:r>
            <a:r>
              <a:rPr lang="el-GR" sz="1800" dirty="0"/>
              <a:t/>
            </a:r>
            <a:br>
              <a:rPr lang="el-GR" sz="1800" dirty="0"/>
            </a:br>
            <a:r>
              <a:rPr lang="el-GR" sz="1800" b="1" dirty="0"/>
              <a:t>ΠΡΟΓΡΑΜΜΑ ΑΓΩΓΗΣ ΣΤΑΔΙΟΔΡΟΜΙΑΣ</a:t>
            </a:r>
            <a:r>
              <a:rPr lang="el-GR" sz="1800" dirty="0"/>
              <a:t/>
            </a:r>
            <a:br>
              <a:rPr lang="el-GR" sz="1800" dirty="0"/>
            </a:br>
            <a:r>
              <a:rPr lang="el-GR" sz="1800" b="1" dirty="0"/>
              <a:t> </a:t>
            </a:r>
            <a:r>
              <a:rPr lang="el-GR" sz="1800" dirty="0"/>
              <a:t/>
            </a:r>
            <a:br>
              <a:rPr lang="el-GR" sz="1800" dirty="0"/>
            </a:br>
            <a:r>
              <a:rPr lang="el-GR" sz="1800" b="1" dirty="0" smtClean="0"/>
              <a:t>ΜΑΘΑΙΝΟΝΤΑΣ  </a:t>
            </a:r>
            <a:r>
              <a:rPr lang="el-GR" sz="1800" b="1" dirty="0"/>
              <a:t>ΤΑ ΕΠΑΓΓΕΛΜΑΤΑ ΜΕΣΑ ΑΠΟ </a:t>
            </a:r>
            <a:r>
              <a:rPr lang="el-GR" sz="1800" b="1" dirty="0" smtClean="0"/>
              <a:t>ΡΟΛΟΥΣ</a:t>
            </a:r>
            <a:br>
              <a:rPr lang="el-GR" sz="1800" b="1" dirty="0" smtClean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 err="1" smtClean="0"/>
              <a:t>σχολικο</a:t>
            </a:r>
            <a:r>
              <a:rPr lang="el-GR" sz="1800" dirty="0" smtClean="0"/>
              <a:t> </a:t>
            </a:r>
            <a:r>
              <a:rPr lang="el-GR" sz="1800" dirty="0" err="1" smtClean="0"/>
              <a:t>ετοσ</a:t>
            </a:r>
            <a:r>
              <a:rPr lang="el-GR" sz="1800" dirty="0" smtClean="0"/>
              <a:t> 2018-2019</a:t>
            </a:r>
            <a:r>
              <a:rPr lang="el-GR" sz="1800" dirty="0"/>
              <a:t/>
            </a:r>
            <a:br>
              <a:rPr lang="el-GR" sz="1800" dirty="0"/>
            </a:br>
            <a:endParaRPr lang="el-GR" sz="1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691276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223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ΕΠΙΣΚΕΨΗ ΣΤΟ ΟΙΝΟΠΟΙΕΙΟ «Κτήμα Μουσών»</a:t>
            </a:r>
            <a:endParaRPr lang="el-GR" dirty="0"/>
          </a:p>
        </p:txBody>
      </p:sp>
      <p:pic>
        <p:nvPicPr>
          <p:cNvPr id="5" name="Εικόνα 4" descr="C:\Users\user\Desktop\FVTO PROGRAMMA\SAM_36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4133850" cy="3100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Θέση περιεχομένου 6" descr="C:\Users\user\Desktop\FVTO PROGRAMMA\SAM_3705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002685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89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ΕΠΙΣΚΕΨΗ ΣΤΗ ΒΙΟΜΗΧΑΝΙΑ ΑΛΕΥΡΟΠΟΙΙΑΣ «Μύλοι </a:t>
            </a:r>
            <a:r>
              <a:rPr lang="el-GR" dirty="0" err="1" smtClean="0"/>
              <a:t>Μπόγρη</a:t>
            </a:r>
            <a:r>
              <a:rPr lang="el-GR" dirty="0" smtClean="0"/>
              <a:t>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user\Desktop\Φωτο για προγραμμα αγωγης σταδιοδρομίας\Χριστουγεννα 2018\DSC04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555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Φωτο για προγραμμα αγωγης σταδιοδρομίας\Χριστουγεννα 2018\DSC045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0186"/>
            <a:ext cx="4200306" cy="31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35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ΠΑΙΧΝΙΔΙ ΡΟΛΩΝ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dirty="0" smtClean="0"/>
              <a:t>Κηπουροί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 descr="C:\Users\user\Desktop\Φωτο για προγραμμα αγωγης σταδιοδρομίας\γιορτη\61621130_2283053268677542_5776328944051552256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46449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user\Desktop\Φωτο για προγραμμα αγωγης σταδιοδρομίας\γιορτη\61903179_2261588837435759_2487497186414166016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77" y="3933056"/>
            <a:ext cx="3897803" cy="227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23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ΠΑΙΧΝΙΔΙ ΡΟΛΩΝ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ζαχαροπλάστες </a:t>
            </a:r>
            <a:endParaRPr lang="el-GR" dirty="0"/>
          </a:p>
        </p:txBody>
      </p:sp>
      <p:pic>
        <p:nvPicPr>
          <p:cNvPr id="4" name="Εικόνα 3" descr="C:\Users\user\Desktop\Φωτο για προγραμμα αγωγης σταδιοδρομίας\Χριστουγεννα 2018\DSC045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04865"/>
            <a:ext cx="417646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user\Desktop\Φωτο για προγραμμα αγωγης σταδιοδρομίας\Χριστουγεννα 2018\DSC045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52252"/>
            <a:ext cx="4176464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147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ΠΑΙΧΝΙΔΙ ΡΟΛΩΝ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Τροχονόμος</a:t>
            </a:r>
          </a:p>
          <a:p>
            <a:endParaRPr lang="el-GR" dirty="0"/>
          </a:p>
        </p:txBody>
      </p:sp>
      <p:pic>
        <p:nvPicPr>
          <p:cNvPr id="4" name="Εικόνα 3" descr="C:\Users\user\Desktop\FVTO PROGRAMMA\SAM_36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321685" cy="442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user\Desktop\FVTO PROGRAMMA\SAM_36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3528392" cy="4280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ΠΑΙΧΝΙΔΙ ΡΟΛΩΝ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Κομμώτρια</a:t>
            </a:r>
          </a:p>
          <a:p>
            <a:endParaRPr lang="el-GR" dirty="0"/>
          </a:p>
        </p:txBody>
      </p:sp>
      <p:pic>
        <p:nvPicPr>
          <p:cNvPr id="4" name="Εικόνα 3" descr="C:\Users\user\Desktop\FVTO PROGRAMMA\SAM_36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32856"/>
            <a:ext cx="360040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user\Desktop\Φωτο για προγραμμα αγωγης σταδιοδρομίας\γιορτη\61629505_189733881947322_9007764889048973312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4287020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303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ΠΑΙΧΝΙΔΙ ΡΟΛΩΝ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Αισθητικός</a:t>
            </a:r>
          </a:p>
          <a:p>
            <a:endParaRPr lang="el-GR" dirty="0"/>
          </a:p>
        </p:txBody>
      </p:sp>
      <p:pic>
        <p:nvPicPr>
          <p:cNvPr id="4" name="Εικόνα 3" descr="C:\Users\user\Desktop\FVTO PROGRAMMA\SAM_36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9"/>
            <a:ext cx="388843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user\Desktop\FVTO PROGRAMMA\SAM_36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4320480" cy="2984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229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ΠΑΙΧΝΙΔΙ ΡΟΛΩΝ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Μουσικός &amp; Τραγουδίστρια</a:t>
            </a:r>
          </a:p>
          <a:p>
            <a:endParaRPr lang="el-GR" dirty="0"/>
          </a:p>
        </p:txBody>
      </p:sp>
      <p:pic>
        <p:nvPicPr>
          <p:cNvPr id="4" name="Εικόνα 3" descr="C:\Users\user\Desktop\FVTO PROGRAMMA\SAM_367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276872"/>
            <a:ext cx="374441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user\Desktop\FVTO PROGRAMMA\SAM_36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032448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959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ΠΑΙΧΝΙΔΙ ΡΟΛΩΝ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Υπάλληλος Καθαριότητας</a:t>
            </a:r>
          </a:p>
          <a:p>
            <a:endParaRPr lang="el-GR" dirty="0"/>
          </a:p>
        </p:txBody>
      </p:sp>
      <p:pic>
        <p:nvPicPr>
          <p:cNvPr id="4" name="Εικόνα 3" descr="C:\Users\user\Desktop\FVTO PROGRAMMA\SAM_36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132857"/>
            <a:ext cx="367240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user\Desktop\FVTO PROGRAMMA\SAM_36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348880"/>
            <a:ext cx="3240360" cy="4301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0903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ΣΥΜΠΕΡΑΣΜΑ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lnSpc>
                <a:spcPct val="200000"/>
              </a:lnSpc>
              <a:buNone/>
            </a:pPr>
            <a:r>
              <a:rPr lang="el-GR" dirty="0" smtClean="0"/>
              <a:t>Η προσομοίωση των ρόλων προβλημάτισε τους μαθητές ως προς το επάγγελμα που θα ακολουθήσουν και τους βοήθησε να κατανοήσουν τα θετικά και τα αρνητικά  του κάθε επαγγέλματος.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21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z="2200" u="sng" dirty="0" err="1" smtClean="0"/>
              <a:t>Υπευθυνοι</a:t>
            </a:r>
            <a:r>
              <a:rPr lang="el-GR" sz="2200" u="sng" dirty="0" smtClean="0"/>
              <a:t> </a:t>
            </a:r>
            <a:r>
              <a:rPr lang="el-GR" sz="2200" u="sng" dirty="0" err="1" smtClean="0"/>
              <a:t>προγραμματοσ</a:t>
            </a:r>
            <a:r>
              <a:rPr lang="el-GR" sz="2200" b="1" u="sng" dirty="0" smtClean="0"/>
              <a:t>:</a:t>
            </a:r>
            <a:r>
              <a:rPr lang="el-GR" sz="2200" dirty="0"/>
              <a:t/>
            </a:r>
            <a:br>
              <a:rPr lang="el-GR" sz="2200" dirty="0"/>
            </a:br>
            <a:r>
              <a:rPr lang="el-GR" sz="2200" dirty="0"/>
              <a:t> </a:t>
            </a:r>
            <a:r>
              <a:rPr lang="el-GR" sz="2200" dirty="0" err="1" smtClean="0"/>
              <a:t>Αντωνιου</a:t>
            </a:r>
            <a:r>
              <a:rPr lang="el-GR" sz="2200" dirty="0" smtClean="0"/>
              <a:t> </a:t>
            </a:r>
            <a:r>
              <a:rPr lang="el-GR" sz="2200" dirty="0" err="1" smtClean="0"/>
              <a:t>Βασιλικη</a:t>
            </a:r>
            <a:r>
              <a:rPr lang="el-GR" sz="2200" dirty="0" smtClean="0"/>
              <a:t>, </a:t>
            </a:r>
            <a:r>
              <a:rPr lang="el-GR" sz="2200" dirty="0" err="1" smtClean="0"/>
              <a:t>Εκπαιδευτικοσ</a:t>
            </a:r>
            <a:r>
              <a:rPr lang="el-GR" sz="2200" dirty="0" smtClean="0"/>
              <a:t> </a:t>
            </a:r>
            <a:r>
              <a:rPr lang="el-GR" sz="2200" dirty="0"/>
              <a:t>ΠΕ88.04</a:t>
            </a:r>
            <a:br>
              <a:rPr lang="el-GR" sz="2200" dirty="0"/>
            </a:br>
            <a:r>
              <a:rPr lang="el-GR" sz="2200" dirty="0" err="1" smtClean="0"/>
              <a:t>Ζιωγα</a:t>
            </a:r>
            <a:r>
              <a:rPr lang="el-GR" sz="2200" dirty="0" smtClean="0"/>
              <a:t> </a:t>
            </a:r>
            <a:r>
              <a:rPr lang="el-GR" sz="2200" dirty="0" err="1" smtClean="0"/>
              <a:t>δημητρα</a:t>
            </a:r>
            <a:r>
              <a:rPr lang="el-GR" sz="2200" dirty="0"/>
              <a:t>, </a:t>
            </a:r>
            <a:r>
              <a:rPr lang="el-GR" sz="2200" dirty="0" err="1" smtClean="0"/>
              <a:t>Εκπαιδευτικοσ</a:t>
            </a:r>
            <a:r>
              <a:rPr lang="el-GR" sz="2200" dirty="0" smtClean="0"/>
              <a:t> </a:t>
            </a:r>
            <a:r>
              <a:rPr lang="el-GR" sz="2200" dirty="0"/>
              <a:t>ΠΕ02</a:t>
            </a:r>
            <a:br>
              <a:rPr lang="el-GR" sz="2200" dirty="0"/>
            </a:br>
            <a:r>
              <a:rPr lang="el-GR" sz="2200" dirty="0" err="1" smtClean="0"/>
              <a:t>μηνου</a:t>
            </a:r>
            <a:r>
              <a:rPr lang="el-GR" sz="2200" dirty="0" smtClean="0"/>
              <a:t> </a:t>
            </a:r>
            <a:r>
              <a:rPr lang="el-GR" sz="2200" dirty="0" err="1" smtClean="0"/>
              <a:t>Δηητρησ</a:t>
            </a:r>
            <a:r>
              <a:rPr lang="el-GR" sz="2200" dirty="0" smtClean="0"/>
              <a:t>, </a:t>
            </a:r>
            <a:r>
              <a:rPr lang="el-GR" sz="2200" dirty="0" err="1" smtClean="0"/>
              <a:t>Εκπαιδευτικοσ</a:t>
            </a:r>
            <a:r>
              <a:rPr lang="el-GR" sz="2200" dirty="0" smtClean="0"/>
              <a:t> </a:t>
            </a:r>
            <a:r>
              <a:rPr lang="el-GR" sz="2200" dirty="0"/>
              <a:t>ΠΕ88.01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2" name="Υπότιτλος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1600" u="sng" dirty="0"/>
              <a:t>Στόχοι του προγράμματος:</a:t>
            </a:r>
            <a:endParaRPr lang="el-GR" sz="1600" dirty="0"/>
          </a:p>
          <a:p>
            <a:r>
              <a:rPr lang="el-GR" sz="1600" dirty="0"/>
              <a:t>Οι μαθητές/ </a:t>
            </a:r>
            <a:r>
              <a:rPr lang="el-GR" sz="1600" dirty="0" err="1"/>
              <a:t>τριες</a:t>
            </a:r>
            <a:r>
              <a:rPr lang="el-GR" sz="1600" dirty="0"/>
              <a:t>:</a:t>
            </a:r>
          </a:p>
          <a:p>
            <a:pPr lvl="0"/>
            <a:r>
              <a:rPr lang="el-GR" sz="1600" dirty="0"/>
              <a:t>Να ενημερωθούν για τα επαγγέλματα και τα υλικά μέσα που χρειάζεται το καθένα.</a:t>
            </a:r>
          </a:p>
          <a:p>
            <a:pPr lvl="0"/>
            <a:r>
              <a:rPr lang="el-GR" sz="1600" dirty="0"/>
              <a:t>Να διακρίνουν τα επαγγέλματα ανάλογα με τη φύση τους  π.χ. πρακτικά, διανοητικά κτλ.</a:t>
            </a:r>
          </a:p>
          <a:p>
            <a:pPr lvl="0"/>
            <a:r>
              <a:rPr lang="el-GR" sz="1600" dirty="0"/>
              <a:t>Να έρθουν σε επαφή με πραγματικούς επαγγελματικούς χώρους και επαγγελματικές δραστηριότητες.</a:t>
            </a:r>
          </a:p>
          <a:p>
            <a:pPr lvl="0"/>
            <a:r>
              <a:rPr lang="el-GR" sz="1600" dirty="0"/>
              <a:t>Να αναλογιστούν ποιο επάγγελμα θα τους άρεσε να ακολουθήσουν.</a:t>
            </a:r>
          </a:p>
          <a:p>
            <a:pPr lvl="0"/>
            <a:r>
              <a:rPr lang="el-GR" sz="1600" dirty="0"/>
              <a:t>Να εντοπίσουν τις ικανότητες τους και τις δεξιότητες τους μέσα από ρόλους επαγγελμάτων.</a:t>
            </a:r>
          </a:p>
          <a:p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1361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ΤΕΧΝΙΚΕΣ ΥΛΟΠΟΙΗΣΗΣ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ΕΡΩΤΗΜΑΤΟΛΟΓΙΑ ΓΙΑ ΕΝΔΙΑΦΕΡΟΝΤΑ ΜΑΘΗΤΩΝ</a:t>
            </a:r>
          </a:p>
          <a:p>
            <a:r>
              <a:rPr lang="el-GR" dirty="0" smtClean="0"/>
              <a:t>ΦΥΛΛΑ ΕΡΓΑΣΙΑΣ</a:t>
            </a:r>
          </a:p>
          <a:p>
            <a:r>
              <a:rPr lang="el-GR" dirty="0" smtClean="0"/>
              <a:t>ΠΑΡΟΥΣΙΑΣΕΙΣ ΚΑΙ ΒΙΝΤΕΟ ΜΕ ΕΠΑΓΓΕΛΜΑΤΑ</a:t>
            </a:r>
          </a:p>
          <a:p>
            <a:r>
              <a:rPr lang="el-GR" dirty="0" smtClean="0"/>
              <a:t>ΒΙΩΜΑΤΙΚΗ ΔΡΑΣΗ</a:t>
            </a:r>
          </a:p>
          <a:p>
            <a:r>
              <a:rPr lang="el-GR" dirty="0" smtClean="0"/>
              <a:t>ΕΠΙΣΚΕΨΕΙΣ ΣΕ ΤΟΠΙΚΕΣ ΕΠΙΧΕΙΡΗΣΕΙΣ</a:t>
            </a:r>
          </a:p>
          <a:p>
            <a:r>
              <a:rPr lang="el-GR" dirty="0" smtClean="0"/>
              <a:t>ΠΑΙΧΝΙΔΙ ΡΟΛΩΝ</a:t>
            </a:r>
          </a:p>
          <a:p>
            <a:endParaRPr lang="el-GR" dirty="0"/>
          </a:p>
          <a:p>
            <a:pPr marL="137160" indent="0">
              <a:buNone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85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ΚΑΤΗΓΟΡΙΕΣ ΕΠΑΓΓΕΛΜΑΤΩΝ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36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ΒΡΕΣ ΤΟ ΕΠΑΓΓΕΛΜΑ ΣΤΙΣ ΕΙΚΟΝΕΣ</a:t>
            </a:r>
            <a:endParaRPr lang="el-GR" dirty="0"/>
          </a:p>
        </p:txBody>
      </p:sp>
      <p:pic>
        <p:nvPicPr>
          <p:cNvPr id="5" name="Picture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2211185" cy="1820487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3025130" cy="223224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2952328" cy="237626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3528392" cy="18002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65816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ΠΡΟΒΟΛΗ ΒΙΝΤΕΟ ΤΩΝ ΕΠΑΓΓΕΛΜΑΤΩΝ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Αρτοποιός</a:t>
            </a:r>
          </a:p>
          <a:p>
            <a:r>
              <a:rPr lang="el-GR" dirty="0" smtClean="0"/>
              <a:t>Κρεοπώλης</a:t>
            </a:r>
          </a:p>
          <a:p>
            <a:r>
              <a:rPr lang="el-GR" dirty="0" smtClean="0"/>
              <a:t>Κομμώτρια</a:t>
            </a:r>
          </a:p>
          <a:p>
            <a:r>
              <a:rPr lang="el-GR" dirty="0" smtClean="0"/>
              <a:t>Αισθητικός</a:t>
            </a:r>
          </a:p>
          <a:p>
            <a:r>
              <a:rPr lang="el-GR" dirty="0" smtClean="0"/>
              <a:t>Αγρότης</a:t>
            </a:r>
          </a:p>
          <a:p>
            <a:r>
              <a:rPr lang="el-GR" dirty="0" smtClean="0"/>
              <a:t>Κτηνοτρόφος</a:t>
            </a:r>
          </a:p>
          <a:p>
            <a:r>
              <a:rPr lang="el-GR" dirty="0" smtClean="0"/>
              <a:t>Μουσικός</a:t>
            </a:r>
          </a:p>
          <a:p>
            <a:r>
              <a:rPr lang="el-GR" dirty="0" smtClean="0"/>
              <a:t>Γεωπόνος</a:t>
            </a:r>
          </a:p>
          <a:p>
            <a:pPr marL="137160" indent="0">
              <a:buNone/>
            </a:pPr>
            <a:r>
              <a:rPr lang="el-GR" dirty="0" smtClean="0"/>
              <a:t>Ιστοσελίδα: </a:t>
            </a:r>
            <a:r>
              <a:rPr lang="el-GR" u="sng" dirty="0"/>
              <a:t>https://www.eoppep.gr/teens/index.php/professional-video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96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ΒΙΩΜΑΤΙΚΗ ΔΡΑΣΗ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Διάδραση</a:t>
            </a:r>
            <a:r>
              <a:rPr lang="el-GR" dirty="0" smtClean="0"/>
              <a:t> μαθητών του προγράμματος με Δημόσιο ΙΕΚ Θήβας</a:t>
            </a:r>
          </a:p>
          <a:p>
            <a:endParaRPr lang="el-GR" dirty="0"/>
          </a:p>
        </p:txBody>
      </p:sp>
      <p:pic>
        <p:nvPicPr>
          <p:cNvPr id="4" name="Εικόνα 3" descr="C:\Users\user\Desktop\Φωτο για προγραμμα αγωγης σταδιοδρομίας\DSC003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01353"/>
            <a:ext cx="4032448" cy="321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user\Desktop\Φωτο για προγραμμα αγωγης σταδιοδρομίας\DSC003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86601"/>
            <a:ext cx="3744416" cy="2934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9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ΒΙΩΜΑΤΙΚΗ ΔΡΑΣΗ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Υλοποίηση </a:t>
            </a:r>
            <a:r>
              <a:rPr lang="el-GR" dirty="0" smtClean="0"/>
              <a:t>της παραγγελίας του 6</a:t>
            </a:r>
            <a:r>
              <a:rPr lang="el-GR" baseline="30000" dirty="0" smtClean="0"/>
              <a:t>ου</a:t>
            </a:r>
            <a:r>
              <a:rPr lang="el-GR" dirty="0" smtClean="0"/>
              <a:t> Νηπιαγωγείου Θήβας για πασχαλινά δώρα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 descr="C:\Users\user\Desktop\FVTO PROGRAMMA\SAM_357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536504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user\Desktop\FVTO PROGRAMMA\SAM_35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77909"/>
            <a:ext cx="3600400" cy="2613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12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ΕΠΙΣΚΕΨΗ ΣΤΗΝ ΑΡΤΟΒΙΟΜΗΧΑΝΙΑ «ΚΑΡΑΜΟΛΕΓΚΟΣ»</a:t>
            </a:r>
            <a:endParaRPr lang="el-GR" dirty="0"/>
          </a:p>
        </p:txBody>
      </p:sp>
      <p:pic>
        <p:nvPicPr>
          <p:cNvPr id="4" name="Θέση περιεχομένου 3" descr="C:\Users\user\Desktop\Φωτο για προγραμμα αγωγης σταδιοδρομίας\DSC003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060849"/>
            <a:ext cx="3960439" cy="295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user\Desktop\Φωτο για προγραμμα αγωγης σταδιοδρομίας\DSC003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176463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433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</TotalTime>
  <Words>271</Words>
  <Application>Microsoft Office PowerPoint</Application>
  <PresentationFormat>Προβολή στην οθόνη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Αποκορύφωμα</vt:lpstr>
      <vt:lpstr>ΕΙΔΙΚΟ ΕΡΓΑΣΤΗΡΙΟ ΕΠΑΓΓΕΛΜΑΤΙΚΗΣ ΕΚΠΑΙΔΕΥΣΗΣ ΘΗΒΑΣ   ΠΡΟΓΡΑΜΜΑ ΑΓΩΓΗΣ ΣΤΑΔΙΟΔΡΟΜΙΑΣ   ΜΑΘΑΙΝΟΝΤΑΣ  ΤΑ ΕΠΑΓΓΕΛΜΑΤΑ ΜΕΣΑ ΑΠΟ ΡΟΛΟΥΣ  σχολικο ετοσ 2018-2019 </vt:lpstr>
      <vt:lpstr>Υπευθυνοι προγραμματοσ:  Αντωνιου Βασιλικη, Εκπαιδευτικοσ ΠΕ88.04 Ζιωγα δημητρα, Εκπαιδευτικοσ ΠΕ02 μηνου Δηητρησ, Εκπαιδευτικοσ ΠΕ88.01 </vt:lpstr>
      <vt:lpstr>ΤΕΧΝΙΚΕΣ ΥΛΟΠΟΙΗΣΗΣ</vt:lpstr>
      <vt:lpstr>ΚΑΤΗΓΟΡΙΕΣ ΕΠΑΓΓΕΛΜΑΤΩΝ</vt:lpstr>
      <vt:lpstr>ΒΡΕΣ ΤΟ ΕΠΑΓΓΕΛΜΑ ΣΤΙΣ ΕΙΚΟΝΕΣ</vt:lpstr>
      <vt:lpstr>ΠΡΟΒΟΛΗ ΒΙΝΤΕΟ ΤΩΝ ΕΠΑΓΓΕΛΜΑΤΩΝ</vt:lpstr>
      <vt:lpstr>ΒΙΩΜΑΤΙΚΗ ΔΡΑΣΗ</vt:lpstr>
      <vt:lpstr>ΒΙΩΜΑΤΙΚΗ ΔΡΑΣΗ</vt:lpstr>
      <vt:lpstr>ΕΠΙΣΚΕΨΗ ΣΤΗΝ ΑΡΤΟΒΙΟΜΗΧΑΝΙΑ «ΚΑΡΑΜΟΛΕΓΚΟΣ»</vt:lpstr>
      <vt:lpstr>ΕΠΙΣΚΕΨΗ ΣΤΟ ΟΙΝΟΠΟΙΕΙΟ «Κτήμα Μουσών»</vt:lpstr>
      <vt:lpstr>ΕΠΙΣΚΕΨΗ ΣΤΗ ΒΙΟΜΗΧΑΝΙΑ ΑΛΕΥΡΟΠΟΙΙΑΣ «Μύλοι Μπόγρη»</vt:lpstr>
      <vt:lpstr>ΠΑΙΧΝΙΔΙ ΡΟΛΩΝ </vt:lpstr>
      <vt:lpstr>ΠΑΙΧΝΙΔΙ ΡΟΛΩΝ</vt:lpstr>
      <vt:lpstr>ΠΑΙΧΝΙΔΙ ΡΟΛΩΝ</vt:lpstr>
      <vt:lpstr>ΠΑΙΧΝΙΔΙ ΡΟΛΩΝ</vt:lpstr>
      <vt:lpstr>ΠΑΙΧΝΙΔΙ ΡΟΛΩΝ</vt:lpstr>
      <vt:lpstr>ΠΑΙΧΝΙΔΙ ΡΟΛΩΝ</vt:lpstr>
      <vt:lpstr>ΠΑΙΧΝΙΔΙ ΡΟΛΩΝ</vt:lpstr>
      <vt:lpstr>ΣΥΜΠΕΡΑΣΜΑ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ΕΙΔΙΚΟ ΕΡΓΑΣΤΗΡΙΟ ΕΠΑΓΓΕΛΜΑΤΙΚΗΣ ΕΚΠΑΙΔΕΥΣΗΣ ΘΗΒΑΣ   ΠΡΟΓΡΑΜΜΑ ΑΓΩΓΗΣ ΣΤΑΔΙΟΔΡΟΜΙΑΣ   ΜΑΘΑΙΝΟΝΤΑΣ  ΤΑ ΕΠΑΓΓΕΛΜΑΤΑ ΜΕΣΑ ΑΠΟ ΡΟΛΟΥΣ </dc:title>
  <dc:creator>user</dc:creator>
  <cp:lastModifiedBy>user</cp:lastModifiedBy>
  <cp:revision>33</cp:revision>
  <dcterms:created xsi:type="dcterms:W3CDTF">2019-06-19T22:22:27Z</dcterms:created>
  <dcterms:modified xsi:type="dcterms:W3CDTF">2019-06-20T06:44:56Z</dcterms:modified>
</cp:coreProperties>
</file>