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9" r:id="rId2"/>
    <p:sldId id="256" r:id="rId3"/>
    <p:sldId id="260" r:id="rId4"/>
    <p:sldId id="261" r:id="rId5"/>
    <p:sldId id="262" r:id="rId6"/>
    <p:sldId id="267" r:id="rId7"/>
    <p:sldId id="264" r:id="rId8"/>
    <p:sldId id="266" r:id="rId9"/>
    <p:sldId id="270" r:id="rId10"/>
    <p:sldId id="26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14426-39B5-4703-B265-B4EA2EC5F4EE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9497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2414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95521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7047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32491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546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9595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03E81-668A-4EFE-8341-B1CAB03A90E0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2029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A089F-FCA9-4DE7-9D7E-482813351756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63746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65576-602B-4F24-9075-079BCB12BFCE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42118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B35485-D973-4959-AFCD-D7A56CC48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8431E9-E208-4F02-A505-B6DEFFBC1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64080-1F53-431B-9872-F8C9F9058E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67EAE-E583-4BAA-9EA4-2982A4B5BD9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8465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C534A-CF36-48DD-B776-4AA57F3562E3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0516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7886E-00EF-471B-9709-D05CDBA371C5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424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8413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D071B-A4E4-423F-AFFB-B52FA285A0ED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3576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CBFC7-24B2-42B0-8837-A459345F6B30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5247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8EB81-6F70-41E7-94F6-1778D62F3066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0157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19FD47-8E47-4DE4-8D38-79A9DB6799A2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41851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9557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DE1475F7-8E45-4FEA-AABD-5F9A6F510CDC}" type="slidenum">
              <a:rPr lang="el-GR" altLang="el-GR" smtClean="0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29480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0B4C79D9-F914-4E2E-BF9E-76EDBAEAD1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5300" b="1">
                <a:solidFill>
                  <a:schemeClr val="tx1"/>
                </a:solidFill>
              </a:rPr>
              <a:t>Το υλικό μέρος του Υπολογιστή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6D879021-CFAB-4DB8-AEE8-C441EBB1E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l-GR" dirty="0" err="1"/>
              <a:t>ΣκΑνερ</a:t>
            </a:r>
            <a:r>
              <a:rPr lang="el-GR" altLang="el-GR" dirty="0"/>
              <a:t>- </a:t>
            </a:r>
            <a:r>
              <a:rPr lang="el-GR" altLang="el-GR" dirty="0" err="1"/>
              <a:t>ΣαρωΤΗς</a:t>
            </a:r>
            <a:endParaRPr lang="el-GR" altLang="el-GR" dirty="0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D4385A6D-7173-421A-89D2-73F3C885A3F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1"/>
            <a:ext cx="4316412" cy="4421088"/>
          </a:xfrm>
        </p:spPr>
        <p:txBody>
          <a:bodyPr/>
          <a:lstStyle/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Συνδέεται προαιρετικά στον υπολογιστή και δίνει τη δυνατότητα να ψηφιοποιήσουμε εικόνες και κείμενα και να τα αποθηκεύσουμε στον υπολογιστή μας</a:t>
            </a:r>
            <a:r>
              <a:rPr lang="el-GR" altLang="el-GR" sz="2800" dirty="0"/>
              <a:t>.</a:t>
            </a:r>
            <a:endParaRPr lang="el-GR" altLang="el-GR" sz="2800" dirty="0">
              <a:solidFill>
                <a:srgbClr val="FF0066"/>
              </a:solidFill>
            </a:endParaRPr>
          </a:p>
        </p:txBody>
      </p:sp>
      <p:pic>
        <p:nvPicPr>
          <p:cNvPr id="12294" name="Picture 6" descr="Amazon.com: Mustek A3 2400S - High speed A3 Large Format 11.7-Inch ...">
            <a:extLst>
              <a:ext uri="{FF2B5EF4-FFF2-40B4-BE49-F238E27FC236}">
                <a16:creationId xmlns:a16="http://schemas.microsoft.com/office/drawing/2014/main" id="{1F98D7D4-0FF6-4893-968D-D8CB939C3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848" y="2420888"/>
            <a:ext cx="457200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251A58BA-B12C-4EA8-8F6F-8BC724796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5000"/>
              <a:t>Κεντρική Μονάδα</a:t>
            </a:r>
          </a:p>
        </p:txBody>
      </p:sp>
      <p:sp>
        <p:nvSpPr>
          <p:cNvPr id="2" name="Θέση κειμένου 1">
            <a:extLst>
              <a:ext uri="{FF2B5EF4-FFF2-40B4-BE49-F238E27FC236}">
                <a16:creationId xmlns:a16="http://schemas.microsoft.com/office/drawing/2014/main" id="{971540AD-6EF5-40FD-BBF7-5969884CE2B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489646"/>
            <a:ext cx="4690864" cy="4963690"/>
          </a:xfrm>
        </p:spPr>
        <p:txBody>
          <a:bodyPr>
            <a:normAutofit fontScale="92500" lnSpcReduction="10000"/>
          </a:bodyPr>
          <a:lstStyle/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Μέσα στην κεντρική μονάδα (πύργο) βρίσκεται ο επεξεργαστής του υπολογιστή δηλαδή ο εγκέφαλός που εκτελεί όλες τις εντολές. Επίσης περιέχει την μνήμη του υπολογιστή και τον σκληρό δίσκο. </a:t>
            </a:r>
          </a:p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Στην πίσω πλευρά, υπάρχουν ειδικές θύρες για να συνδέσουμε τις εξωτερικές συσκευές.</a:t>
            </a:r>
          </a:p>
          <a:p>
            <a:endParaRPr lang="el-GR" sz="2800" dirty="0"/>
          </a:p>
        </p:txBody>
      </p:sp>
      <p:pic>
        <p:nvPicPr>
          <p:cNvPr id="13320" name="Picture 8" descr="ADSLgr.com Community Forum">
            <a:extLst>
              <a:ext uri="{FF2B5EF4-FFF2-40B4-BE49-F238E27FC236}">
                <a16:creationId xmlns:a16="http://schemas.microsoft.com/office/drawing/2014/main" id="{18624602-5984-47DB-9755-046B4DBE434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32856"/>
            <a:ext cx="3816424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F235908-AD09-42AB-96B6-76986B8915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endParaRPr lang="el-GR" altLang="el-GR" sz="44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9921AB-436E-40B5-9D79-FCD11431AF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l-GR" altLang="el-GR" sz="320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18BCC1CE-3CDD-4399-87FA-CD2FEBAA3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4" y="88095"/>
            <a:ext cx="9036496" cy="6583423"/>
          </a:xfrm>
          <a:prstGeom prst="rect">
            <a:avLst/>
          </a:prstGeom>
        </p:spPr>
      </p:pic>
      <p:sp>
        <p:nvSpPr>
          <p:cNvPr id="2056" name="AutoShape 8">
            <a:extLst>
              <a:ext uri="{FF2B5EF4-FFF2-40B4-BE49-F238E27FC236}">
                <a16:creationId xmlns:a16="http://schemas.microsoft.com/office/drawing/2014/main" id="{98A826E4-78A0-4300-89A4-600B859BD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790" y="6338106"/>
            <a:ext cx="2159000" cy="403262"/>
          </a:xfrm>
          <a:prstGeom prst="wedgeRoundRectCallout">
            <a:avLst>
              <a:gd name="adj1" fmla="val 34748"/>
              <a:gd name="adj2" fmla="val -19330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πληκτρολόγιο</a:t>
            </a:r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2F344864-C3DB-4107-B528-3DAD6C430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364" y="1656821"/>
            <a:ext cx="2487116" cy="385762"/>
          </a:xfrm>
          <a:prstGeom prst="wedgeRoundRectCallout">
            <a:avLst>
              <a:gd name="adj1" fmla="val -26964"/>
              <a:gd name="adj2" fmla="val 1425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Κεντρική Μονάδα</a:t>
            </a: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05D061A7-C51F-4143-818D-16722140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6338105"/>
            <a:ext cx="1152128" cy="431800"/>
          </a:xfrm>
          <a:prstGeom prst="wedgeRoundRectCallout">
            <a:avLst>
              <a:gd name="adj1" fmla="val -11176"/>
              <a:gd name="adj2" fmla="val -11481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000" dirty="0"/>
              <a:t>ποντίκι</a:t>
            </a: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F9B1FB64-828B-4DB0-BA68-30B4C309E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2218267"/>
            <a:ext cx="1269546" cy="434479"/>
          </a:xfrm>
          <a:prstGeom prst="wedgeRoundRectCallout">
            <a:avLst>
              <a:gd name="adj1" fmla="val -7479"/>
              <a:gd name="adj2" fmla="val 15133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οθόνη</a:t>
            </a: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E4E40DF4-6948-47D7-B1C5-4B2A88A34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656819"/>
            <a:ext cx="1728192" cy="385763"/>
          </a:xfrm>
          <a:prstGeom prst="wedgeRoundRectCallout">
            <a:avLst>
              <a:gd name="adj1" fmla="val 8703"/>
              <a:gd name="adj2" fmla="val 23323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εκτυπωτής</a:t>
            </a:r>
          </a:p>
        </p:txBody>
      </p:sp>
      <p:sp>
        <p:nvSpPr>
          <p:cNvPr id="16" name="AutoShape 9">
            <a:extLst>
              <a:ext uri="{FF2B5EF4-FFF2-40B4-BE49-F238E27FC236}">
                <a16:creationId xmlns:a16="http://schemas.microsoft.com/office/drawing/2014/main" id="{E9C514D4-6A58-48C7-8873-AAEC51071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385" y="1695946"/>
            <a:ext cx="1269546" cy="434479"/>
          </a:xfrm>
          <a:prstGeom prst="wedgeRoundRectCallout">
            <a:avLst>
              <a:gd name="adj1" fmla="val 68993"/>
              <a:gd name="adj2" fmla="val 967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κάμερα</a:t>
            </a:r>
          </a:p>
        </p:txBody>
      </p:sp>
      <p:sp>
        <p:nvSpPr>
          <p:cNvPr id="17" name="AutoShape 9">
            <a:extLst>
              <a:ext uri="{FF2B5EF4-FFF2-40B4-BE49-F238E27FC236}">
                <a16:creationId xmlns:a16="http://schemas.microsoft.com/office/drawing/2014/main" id="{CF7392B1-04F5-4802-8B8C-E630BE750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588" y="1613754"/>
            <a:ext cx="1728191" cy="434479"/>
          </a:xfrm>
          <a:prstGeom prst="wedgeRoundRectCallout">
            <a:avLst>
              <a:gd name="adj1" fmla="val 24617"/>
              <a:gd name="adj2" fmla="val 55406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μικρόφωνο</a:t>
            </a:r>
          </a:p>
        </p:txBody>
      </p:sp>
      <p:sp>
        <p:nvSpPr>
          <p:cNvPr id="18" name="AutoShape 9">
            <a:extLst>
              <a:ext uri="{FF2B5EF4-FFF2-40B4-BE49-F238E27FC236}">
                <a16:creationId xmlns:a16="http://schemas.microsoft.com/office/drawing/2014/main" id="{47827DAE-F0ED-41F5-833F-878B8391D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501" y="2136430"/>
            <a:ext cx="1013047" cy="395106"/>
          </a:xfrm>
          <a:prstGeom prst="wedgeRoundRectCallout">
            <a:avLst>
              <a:gd name="adj1" fmla="val 3867"/>
              <a:gd name="adj2" fmla="val 43505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ηχεία</a:t>
            </a:r>
          </a:p>
        </p:txBody>
      </p:sp>
      <p:sp>
        <p:nvSpPr>
          <p:cNvPr id="19" name="AutoShape 8">
            <a:extLst>
              <a:ext uri="{FF2B5EF4-FFF2-40B4-BE49-F238E27FC236}">
                <a16:creationId xmlns:a16="http://schemas.microsoft.com/office/drawing/2014/main" id="{2BA6D5C7-AA51-4AAD-B310-E49E51653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37" y="6136475"/>
            <a:ext cx="1728192" cy="403262"/>
          </a:xfrm>
          <a:prstGeom prst="wedgeRoundRectCallout">
            <a:avLst>
              <a:gd name="adj1" fmla="val 27563"/>
              <a:gd name="adj2" fmla="val -14011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l-GR" sz="2200" dirty="0"/>
              <a:t>σαρωτής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4" grpId="0" animBg="1"/>
      <p:bldP spid="2055" grpId="0" animBg="1"/>
      <p:bldP spid="2057" grpId="0" animBg="1"/>
      <p:bldP spid="10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D03A2F01-8060-4DC8-86A2-83F058F05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6000"/>
              <a:t>Οθόνη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367985A0-01E2-4D20-ACE4-296AC65F9E1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251200" cy="4525963"/>
          </a:xfrm>
        </p:spPr>
        <p:txBody>
          <a:bodyPr>
            <a:normAutofit/>
          </a:bodyPr>
          <a:lstStyle/>
          <a:p>
            <a:pPr marL="0" eaLnBrk="1" hangingPunct="1">
              <a:buFontTx/>
              <a:buNone/>
            </a:pPr>
            <a:r>
              <a:rPr lang="el-GR" altLang="el-GR" sz="3000" dirty="0">
                <a:solidFill>
                  <a:schemeClr val="tx1"/>
                </a:solidFill>
              </a:rPr>
              <a:t>Σε αυτή εμφανίζονται τα αποτελέσματα από τις διάφορες μορφές επεξεργασίας που εκτελεί ο υπολογιστής.</a:t>
            </a:r>
          </a:p>
        </p:txBody>
      </p:sp>
      <p:pic>
        <p:nvPicPr>
          <p:cNvPr id="4102" name="Picture 6" descr="Οθονη Philips 273v7qsb 27'' LED Full HD - Οθονη (PER.156077)">
            <a:extLst>
              <a:ext uri="{FF2B5EF4-FFF2-40B4-BE49-F238E27FC236}">
                <a16:creationId xmlns:a16="http://schemas.microsoft.com/office/drawing/2014/main" id="{40D2766E-C809-41AA-8331-A2AE4E01E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160" y="1612067"/>
            <a:ext cx="4552028" cy="451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16AB2AA1-25F8-4845-AD40-D277E48BD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6000"/>
              <a:t>Το πληκτρολόγιο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0E0F3634-1068-44E6-B060-2E3B380A8D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17638"/>
            <a:ext cx="4355976" cy="4708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800" dirty="0"/>
              <a:t>	</a:t>
            </a:r>
            <a:r>
              <a:rPr lang="el-GR" altLang="el-GR" sz="2800" dirty="0">
                <a:solidFill>
                  <a:schemeClr val="tx1"/>
                </a:solidFill>
              </a:rPr>
              <a:t>Με αυτή τη συσκευή εισάγουμε δεδομένα στον υπολογιστή ή πληκτρολογούμε εντολές για να δώσουμε οδηγίες, με μορφή κειμένου, στον υπολογιστή.</a:t>
            </a:r>
            <a:endParaRPr lang="el-GR" altLang="el-GR" sz="3000" dirty="0">
              <a:solidFill>
                <a:schemeClr val="tx1"/>
              </a:solidFill>
            </a:endParaRP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9822A0E7-D012-4785-A9BF-B732A5E7E1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50510"/>
            <a:ext cx="4038600" cy="262534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307E6D2A-42F9-427D-8A5E-8E6B90D69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Ποντίκι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9AA772DD-2674-40C8-A754-AC39F9C75D1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Με αυτή τη συσκευή δίνουμε εντολές στον υπολογιστή, επιλέγοντας κάθε φορά τις λειτουργίες που θέλουμε από εκείνες που εμφανίζονται στην οθόνη.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C8DECBB5-3289-4EAB-AC11-048B15C35F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186781"/>
            <a:ext cx="3124200" cy="3352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70390FB3-9124-4F60-B166-596D81C2F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5000"/>
              <a:t>Εκτυπωτής</a:t>
            </a:r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12E06E9F-3A04-4E8E-9827-C5C3C869FE3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600200"/>
            <a:ext cx="3960440" cy="4781550"/>
          </a:xfrm>
        </p:spPr>
        <p:txBody>
          <a:bodyPr/>
          <a:lstStyle/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Συνδέεται προαιρετικά στον υπολογιστή και δίνει τη δυνατότητα να εκτυπώσουμε κείμενα, φωτογραφίες κ.α.</a:t>
            </a:r>
          </a:p>
          <a:p>
            <a:pPr eaLnBrk="1" hangingPunct="1">
              <a:buFontTx/>
              <a:buNone/>
            </a:pPr>
            <a:endParaRPr lang="el-GR" altLang="el-GR" sz="2800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l-GR" altLang="el-GR" sz="2800" dirty="0">
              <a:solidFill>
                <a:schemeClr val="tx1"/>
              </a:solidFill>
            </a:endParaRPr>
          </a:p>
        </p:txBody>
      </p:sp>
      <p:pic>
        <p:nvPicPr>
          <p:cNvPr id="7174" name="Picture 6" descr="Color Printers - Digital Color Printer Latest Price, Manufacturers ...">
            <a:extLst>
              <a:ext uri="{FF2B5EF4-FFF2-40B4-BE49-F238E27FC236}">
                <a16:creationId xmlns:a16="http://schemas.microsoft.com/office/drawing/2014/main" id="{0843164F-A1D2-4479-9A4F-B32329BC0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519" y="1600200"/>
            <a:ext cx="4277072" cy="42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15FD11-74F7-41D2-9A38-E70EE850B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5000" dirty="0"/>
              <a:t>Ηχεία</a:t>
            </a:r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932CF544-30E9-479C-8E1B-7B2A743071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3889127" cy="4525963"/>
          </a:xfrm>
        </p:spPr>
        <p:txBody>
          <a:bodyPr/>
          <a:lstStyle/>
          <a:p>
            <a:pPr marL="0" eaLnBrk="1" hangingPunct="1">
              <a:buFontTx/>
              <a:buNone/>
            </a:pPr>
            <a:r>
              <a:rPr lang="el-GR" altLang="el-GR" sz="2800" dirty="0">
                <a:solidFill>
                  <a:schemeClr val="tx1"/>
                </a:solidFill>
              </a:rPr>
              <a:t>Συνδέονται προαιρετικά στον υπολογιστή και δίνουν τη δυνατότητα για αναπαραγωγή ήχων.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1471371D-F252-4F91-944C-6C05B0DED2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700" y="1600200"/>
            <a:ext cx="4038600" cy="4038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FD20420-CC00-4B04-B684-B20C1C574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5000" dirty="0" err="1"/>
              <a:t>ΜικρΟφωνο</a:t>
            </a:r>
            <a:endParaRPr lang="el-GR" altLang="el-GR" sz="5000" dirty="0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BE5293BB-2D96-4D42-922B-1EC9915F18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3338" y="1587500"/>
            <a:ext cx="43561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800" dirty="0"/>
              <a:t>	</a:t>
            </a:r>
            <a:r>
              <a:rPr lang="el-GR" altLang="el-GR" sz="2800" dirty="0">
                <a:solidFill>
                  <a:schemeClr val="tx1"/>
                </a:solidFill>
              </a:rPr>
              <a:t>Συνδέεται προαιρετικά στον υπολογιστή και δίνει τη δυνατότητα να συλλάβουμε ήχους του πραγματικού κόσμου και να τους αποθηκεύσουμε.</a:t>
            </a:r>
          </a:p>
        </p:txBody>
      </p:sp>
      <p:pic>
        <p:nvPicPr>
          <p:cNvPr id="10246" name="Picture 6">
            <a:extLst>
              <a:ext uri="{FF2B5EF4-FFF2-40B4-BE49-F238E27FC236}">
                <a16:creationId xmlns:a16="http://schemas.microsoft.com/office/drawing/2014/main" id="{0525D3F2-76BB-4EE6-934D-5412168A7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95967"/>
            <a:ext cx="4356100" cy="412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0493A892-473A-4126-A160-86E1F2D63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l-GR" sz="5000" dirty="0"/>
              <a:t>Web</a:t>
            </a:r>
            <a:r>
              <a:rPr lang="el-GR" altLang="el-GR" sz="5000" dirty="0"/>
              <a:t> </a:t>
            </a:r>
            <a:r>
              <a:rPr lang="el-GR" altLang="el-GR" sz="5000" dirty="0" err="1"/>
              <a:t>ΚΑμερα</a:t>
            </a:r>
            <a:endParaRPr lang="el-GR" altLang="el-GR" sz="5000" dirty="0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DCB941D6-4104-41E3-A9F5-3830DB453C4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590" y="1608997"/>
            <a:ext cx="447484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l-GR" altLang="el-GR" sz="2800" dirty="0"/>
              <a:t>	</a:t>
            </a:r>
            <a:r>
              <a:rPr lang="el-GR" altLang="el-GR" sz="2800" dirty="0">
                <a:solidFill>
                  <a:schemeClr val="tx1"/>
                </a:solidFill>
              </a:rPr>
              <a:t>Συνδέεται προαιρετικά στον υπολογιστή και δίνει τη δυνατότητα να συλλάβουμε την εικόνα του πραγματικού κόσμου, να την αποθηκεύσουμε ως βίντεο ή φωτογραφία  και να την μεταδώσουμε απ’ ευθείας σε μια συνομιλία μέσω διαδικτύου.</a:t>
            </a:r>
          </a:p>
        </p:txBody>
      </p:sp>
      <p:pic>
        <p:nvPicPr>
          <p:cNvPr id="11270" name="Picture 6" descr="Αγορά Περιφερειακά υπολογιστών | USB Webcam High Definition 12.0 ...">
            <a:extLst>
              <a:ext uri="{FF2B5EF4-FFF2-40B4-BE49-F238E27FC236}">
                <a16:creationId xmlns:a16="http://schemas.microsoft.com/office/drawing/2014/main" id="{59CC34E7-83C4-4473-A196-D86337544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08997"/>
            <a:ext cx="3861048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build="p" autoUpdateAnimBg="0"/>
    </p:bldLst>
  </p:timing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</TotalTime>
  <Words>243</Words>
  <Application>Microsoft Office PowerPoint</Application>
  <PresentationFormat>Προβολή στην οθόνη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Calibri</vt:lpstr>
      <vt:lpstr>Κομμάτι</vt:lpstr>
      <vt:lpstr>Το υλικό μέρος του Υπολογιστή</vt:lpstr>
      <vt:lpstr>Παρουσίαση του PowerPoint</vt:lpstr>
      <vt:lpstr>Οθόνη</vt:lpstr>
      <vt:lpstr>Το πληκτρολόγιο</vt:lpstr>
      <vt:lpstr>Ποντίκι</vt:lpstr>
      <vt:lpstr>Εκτυπωτής</vt:lpstr>
      <vt:lpstr>Ηχεία</vt:lpstr>
      <vt:lpstr>ΜικρΟφωνο</vt:lpstr>
      <vt:lpstr>Web ΚΑμερα</vt:lpstr>
      <vt:lpstr>ΣκΑνερ- ΣαρωΤΗς</vt:lpstr>
      <vt:lpstr>Κεντρική Μονάδα</vt:lpstr>
    </vt:vector>
  </TitlesOfParts>
  <Company>.:L4zy w4r3z:.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 labropoulos</cp:lastModifiedBy>
  <cp:revision>19</cp:revision>
  <dcterms:created xsi:type="dcterms:W3CDTF">2013-10-06T16:06:56Z</dcterms:created>
  <dcterms:modified xsi:type="dcterms:W3CDTF">2020-05-10T14:12:29Z</dcterms:modified>
</cp:coreProperties>
</file>