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5330CA14-B851-46BE-A719-B38C74440AAB}" type="datetimeFigureOut">
              <a:rPr lang="el-GR" smtClean="0"/>
              <a:t>12/12/2021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24F4EED-AE7D-443E-BC2C-57374020BA11}" type="slidenum">
              <a:rPr lang="el-GR" smtClean="0"/>
              <a:t>‹#›</a:t>
            </a:fld>
            <a:endParaRPr lang="el-G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5330CA14-B851-46BE-A719-B38C74440AAB}" type="datetimeFigureOut">
              <a:rPr lang="el-GR" smtClean="0"/>
              <a:t>12/12/2021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24F4EED-AE7D-443E-BC2C-57374020BA11}"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l-GR" smtClean="0"/>
              <a:t>Στυλ κύριου τίτλου</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330CA14-B851-46BE-A719-B38C74440AAB}" type="datetimeFigureOut">
              <a:rPr lang="el-GR" smtClean="0"/>
              <a:t>12/12/2021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24F4EED-AE7D-443E-BC2C-57374020BA11}"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30CA14-B851-46BE-A719-B38C74440AAB}" type="datetimeFigureOut">
              <a:rPr lang="el-GR" smtClean="0"/>
              <a:t>12/12/2021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24F4EED-AE7D-443E-BC2C-57374020BA11}" type="slidenum">
              <a:rPr lang="el-GR" smtClean="0"/>
              <a:t>‹#›</a:t>
            </a:fld>
            <a:endParaRPr lang="el-GR"/>
          </a:p>
        </p:txBody>
      </p:sp>
      <p:sp>
        <p:nvSpPr>
          <p:cNvPr id="8" name="Title 7"/>
          <p:cNvSpPr>
            <a:spLocks noGrp="1"/>
          </p:cNvSpPr>
          <p:nvPr>
            <p:ph type="title"/>
          </p:nvPr>
        </p:nvSpPr>
        <p:spPr/>
        <p:txBody>
          <a:bodyPr/>
          <a:lstStyle/>
          <a:p>
            <a:r>
              <a:rPr lang="el-GR" smtClean="0"/>
              <a:t>Στυλ κύριου τίτλου</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5330CA14-B851-46BE-A719-B38C74440AAB}" type="datetimeFigureOut">
              <a:rPr lang="el-GR" smtClean="0"/>
              <a:t>12/12/2021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24F4EED-AE7D-443E-BC2C-57374020BA11}"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30CA14-B851-46BE-A719-B38C74440AAB}" type="datetimeFigureOut">
              <a:rPr lang="el-GR" smtClean="0"/>
              <a:t>12/12/2021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24F4EED-AE7D-443E-BC2C-57374020BA11}" type="slidenum">
              <a:rPr lang="el-GR" smtClean="0"/>
              <a:t>‹#›</a:t>
            </a:fld>
            <a:endParaRPr lang="el-GR"/>
          </a:p>
        </p:txBody>
      </p:sp>
      <p:sp>
        <p:nvSpPr>
          <p:cNvPr id="8" name="Title 7"/>
          <p:cNvSpPr>
            <a:spLocks noGrp="1"/>
          </p:cNvSpPr>
          <p:nvPr>
            <p:ph type="title"/>
          </p:nvPr>
        </p:nvSpPr>
        <p:spPr/>
        <p:txBody>
          <a:bodyPr/>
          <a:lstStyle/>
          <a:p>
            <a:r>
              <a:rPr lang="el-GR" smtClean="0"/>
              <a:t>Στυλ κύριου τίτλου</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l-GR" smtClean="0"/>
              <a:t>Στυλ υποδείγματος κειμένου</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5330CA14-B851-46BE-A719-B38C74440AAB}" type="datetimeFigureOut">
              <a:rPr lang="el-GR" smtClean="0"/>
              <a:t>12/12/2021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24F4EED-AE7D-443E-BC2C-57374020BA11}" type="slidenum">
              <a:rPr lang="el-GR" smtClean="0"/>
              <a:t>‹#›</a:t>
            </a:fld>
            <a:endParaRPr lang="el-GR"/>
          </a:p>
        </p:txBody>
      </p:sp>
      <p:sp>
        <p:nvSpPr>
          <p:cNvPr id="10" name="Title 9"/>
          <p:cNvSpPr>
            <a:spLocks noGrp="1"/>
          </p:cNvSpPr>
          <p:nvPr>
            <p:ph type="title"/>
          </p:nvPr>
        </p:nvSpPr>
        <p:spPr/>
        <p:txBody>
          <a:body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5330CA14-B851-46BE-A719-B38C74440AAB}" type="datetimeFigureOut">
              <a:rPr lang="el-GR" smtClean="0"/>
              <a:t>12/12/2021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24F4EED-AE7D-443E-BC2C-57374020BA11}"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0CA14-B851-46BE-A719-B38C74440AAB}" type="datetimeFigureOut">
              <a:rPr lang="el-GR" smtClean="0"/>
              <a:t>12/12/2021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24F4EED-AE7D-443E-BC2C-57374020BA11}"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l-GR" smtClean="0"/>
              <a:t>Στυλ κύριου τίτλου</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5330CA14-B851-46BE-A719-B38C74440AAB}" type="datetimeFigureOut">
              <a:rPr lang="el-GR" smtClean="0"/>
              <a:t>12/12/2021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24F4EED-AE7D-443E-BC2C-57374020BA11}"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5330CA14-B851-46BE-A719-B38C74440AAB}" type="datetimeFigureOut">
              <a:rPr lang="el-GR" smtClean="0"/>
              <a:t>12/12/2021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24F4EED-AE7D-443E-BC2C-57374020BA11}" type="slidenum">
              <a:rPr lang="el-GR" smtClean="0"/>
              <a:t>‹#›</a:t>
            </a:fld>
            <a:endParaRPr lang="el-G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330CA14-B851-46BE-A719-B38C74440AAB}" type="datetimeFigureOut">
              <a:rPr lang="el-GR" smtClean="0"/>
              <a:t>12/12/2021</a:t>
            </a:fld>
            <a:endParaRPr lang="el-G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l-G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24F4EED-AE7D-443E-BC2C-57374020BA11}"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p:txBody>
          <a:bodyPr/>
          <a:lstStyle/>
          <a:p>
            <a:r>
              <a:rPr lang="el-GR" dirty="0" smtClean="0"/>
              <a:t>Τι είναι ακριβώς ; </a:t>
            </a:r>
            <a:endParaRPr lang="el-GR" dirty="0"/>
          </a:p>
        </p:txBody>
      </p:sp>
      <p:sp>
        <p:nvSpPr>
          <p:cNvPr id="2" name="Τίτλος 1"/>
          <p:cNvSpPr>
            <a:spLocks noGrp="1"/>
          </p:cNvSpPr>
          <p:nvPr>
            <p:ph type="ctrTitle"/>
          </p:nvPr>
        </p:nvSpPr>
        <p:spPr/>
        <p:txBody>
          <a:bodyPr/>
          <a:lstStyle/>
          <a:p>
            <a:r>
              <a:rPr lang="el-GR" dirty="0" smtClean="0"/>
              <a:t>ΑΝΑΚΥΚΛΩΣΗ </a:t>
            </a:r>
            <a:endParaRPr lang="el-GR" dirty="0"/>
          </a:p>
        </p:txBody>
      </p:sp>
    </p:spTree>
    <p:extLst>
      <p:ext uri="{BB962C8B-B14F-4D97-AF65-F5344CB8AC3E}">
        <p14:creationId xmlns:p14="http://schemas.microsoft.com/office/powerpoint/2010/main" val="1132437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sz="half" idx="4294967295"/>
          </p:nvPr>
        </p:nvSpPr>
        <p:spPr>
          <a:xfrm>
            <a:off x="0" y="620713"/>
            <a:ext cx="4040188" cy="5505450"/>
          </a:xfrm>
        </p:spPr>
        <p:txBody>
          <a:bodyPr>
            <a:normAutofit/>
          </a:bodyPr>
          <a:lstStyle/>
          <a:p>
            <a:endParaRPr lang="el-GR" b="1" dirty="0" smtClean="0"/>
          </a:p>
          <a:p>
            <a:endParaRPr lang="el-GR" b="1" dirty="0"/>
          </a:p>
          <a:p>
            <a:r>
              <a:rPr lang="el-GR" b="1" dirty="0" smtClean="0"/>
              <a:t>Η ιστορία της ανακύκλωσης άρχισε την εποχή του Χαλκού.</a:t>
            </a:r>
          </a:p>
          <a:p>
            <a:r>
              <a:rPr lang="el-GR" b="1" dirty="0" smtClean="0"/>
              <a:t> Την τότε εποχή έλιωναν τα μεταλλικά αντικείμενα τούς έτσι ώστε αυτά να μπορούν να παράγουν νέα προϊόντα.</a:t>
            </a:r>
            <a:endParaRPr lang="el-GR" b="1" dirty="0"/>
          </a:p>
        </p:txBody>
      </p:sp>
      <p:pic>
        <p:nvPicPr>
          <p:cNvPr id="7" name="Θέση περιεχομένου 6"/>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644008" y="548680"/>
            <a:ext cx="4041775" cy="5413375"/>
          </a:xfrm>
        </p:spPr>
      </p:pic>
    </p:spTree>
    <p:extLst>
      <p:ext uri="{BB962C8B-B14F-4D97-AF65-F5344CB8AC3E}">
        <p14:creationId xmlns:p14="http://schemas.microsoft.com/office/powerpoint/2010/main" val="540103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4294967295"/>
          </p:nvPr>
        </p:nvSpPr>
        <p:spPr>
          <a:xfrm>
            <a:off x="0" y="1600200"/>
            <a:ext cx="4038600" cy="4525963"/>
          </a:xfrm>
        </p:spPr>
        <p:txBody>
          <a:bodyPr>
            <a:normAutofit/>
          </a:bodyPr>
          <a:lstStyle/>
          <a:p>
            <a:r>
              <a:rPr lang="el-GR" b="1" dirty="0" smtClean="0"/>
              <a:t> Η κατάσταση άλλαξε με την αλματώδη πρόοδο της βιομηχανίας που έκανε την ανακύκλωση πιο δύσκολη</a:t>
            </a:r>
            <a:endParaRPr lang="el-GR" b="1" dirty="0"/>
          </a:p>
        </p:txBody>
      </p:sp>
      <p:pic>
        <p:nvPicPr>
          <p:cNvPr id="5" name="Θέση περιεχομένου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644008" y="476672"/>
            <a:ext cx="4038600" cy="6121400"/>
          </a:xfrm>
        </p:spPr>
      </p:pic>
    </p:spTree>
    <p:extLst>
      <p:ext uri="{BB962C8B-B14F-4D97-AF65-F5344CB8AC3E}">
        <p14:creationId xmlns:p14="http://schemas.microsoft.com/office/powerpoint/2010/main" val="3774003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4294967295"/>
          </p:nvPr>
        </p:nvSpPr>
        <p:spPr>
          <a:xfrm>
            <a:off x="0" y="1600200"/>
            <a:ext cx="4038600" cy="4525963"/>
          </a:xfrm>
        </p:spPr>
        <p:txBody>
          <a:bodyPr>
            <a:normAutofit/>
          </a:bodyPr>
          <a:lstStyle/>
          <a:p>
            <a:r>
              <a:rPr lang="el-GR" dirty="0" smtClean="0"/>
              <a:t> </a:t>
            </a:r>
            <a:r>
              <a:rPr lang="el-GR" b="1" dirty="0" smtClean="0"/>
              <a:t>Το 1970 σε συνέδριο για την ανακύκλωση αποφάσισαν με λογότυπο να σηματοδοτούνται τα ανακυκλώσιμα προϊόντα.</a:t>
            </a:r>
            <a:endParaRPr lang="el-GR" b="1" dirty="0"/>
          </a:p>
        </p:txBody>
      </p:sp>
      <p:pic>
        <p:nvPicPr>
          <p:cNvPr id="5" name="Θέση περιεχομένου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851920" y="548680"/>
            <a:ext cx="4932362" cy="5761038"/>
          </a:xfrm>
        </p:spPr>
      </p:pic>
    </p:spTree>
    <p:extLst>
      <p:ext uri="{BB962C8B-B14F-4D97-AF65-F5344CB8AC3E}">
        <p14:creationId xmlns:p14="http://schemas.microsoft.com/office/powerpoint/2010/main" val="2128056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4294967295"/>
          </p:nvPr>
        </p:nvSpPr>
        <p:spPr>
          <a:xfrm>
            <a:off x="0" y="1600200"/>
            <a:ext cx="4038600" cy="4525963"/>
          </a:xfrm>
        </p:spPr>
        <p:txBody>
          <a:bodyPr>
            <a:normAutofit/>
          </a:bodyPr>
          <a:lstStyle/>
          <a:p>
            <a:r>
              <a:rPr lang="el-GR" b="1" dirty="0" smtClean="0"/>
              <a:t>Το 2007 για την παραγωγή, την αποθήκευση, την ανακύκλωση και τη μεταχείριση των σκουπιδιών υιοθετήθηκε κανόνας για τη διευκόλυνση της ανακύκλωσης.</a:t>
            </a:r>
            <a:endParaRPr lang="el-GR" b="1" dirty="0"/>
          </a:p>
        </p:txBody>
      </p:sp>
      <p:pic>
        <p:nvPicPr>
          <p:cNvPr id="5" name="Θέση περιεχομένου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427984" y="620688"/>
            <a:ext cx="4321175" cy="5761037"/>
          </a:xfrm>
        </p:spPr>
      </p:pic>
    </p:spTree>
    <p:extLst>
      <p:ext uri="{BB962C8B-B14F-4D97-AF65-F5344CB8AC3E}">
        <p14:creationId xmlns:p14="http://schemas.microsoft.com/office/powerpoint/2010/main" val="1665532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4294967295"/>
          </p:nvPr>
        </p:nvSpPr>
        <p:spPr>
          <a:xfrm>
            <a:off x="0" y="1600200"/>
            <a:ext cx="4038600" cy="4525963"/>
          </a:xfrm>
        </p:spPr>
        <p:txBody>
          <a:bodyPr>
            <a:normAutofit/>
          </a:bodyPr>
          <a:lstStyle/>
          <a:p>
            <a:r>
              <a:rPr lang="el-GR" b="1" dirty="0" smtClean="0"/>
              <a:t> Στις Η.Π.Α η βιομηχανία της ανακύκλωσης αντιπροσωπεύει 236 δισεκατομμύρια δολάρια, 1,1 εκατομμύρια μισθωτούς και 5.600 επιχειρήσεις.</a:t>
            </a:r>
          </a:p>
          <a:p>
            <a:r>
              <a:rPr lang="el-GR" b="1" dirty="0" smtClean="0"/>
              <a:t> Ο </a:t>
            </a:r>
            <a:r>
              <a:rPr lang="el-GR" b="1" dirty="0" err="1" smtClean="0"/>
              <a:t>Μπαράκ</a:t>
            </a:r>
            <a:r>
              <a:rPr lang="el-GR" b="1" dirty="0" smtClean="0"/>
              <a:t> </a:t>
            </a:r>
            <a:r>
              <a:rPr lang="el-GR" b="1" dirty="0" err="1" smtClean="0"/>
              <a:t>Ομπάμα</a:t>
            </a:r>
            <a:r>
              <a:rPr lang="el-GR" b="1" dirty="0" smtClean="0"/>
              <a:t> καθιέρωσε τη 'Μέρα της Ανακύκλωσης' στις 25 Νοεμβρίου (από το 2009).</a:t>
            </a:r>
            <a:endParaRPr lang="el-GR" b="1" dirty="0"/>
          </a:p>
        </p:txBody>
      </p:sp>
      <p:pic>
        <p:nvPicPr>
          <p:cNvPr id="5" name="Θέση περιεχομένου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995738" y="404664"/>
            <a:ext cx="5148262" cy="5761037"/>
          </a:xfrm>
        </p:spPr>
      </p:pic>
    </p:spTree>
    <p:extLst>
      <p:ext uri="{BB962C8B-B14F-4D97-AF65-F5344CB8AC3E}">
        <p14:creationId xmlns:p14="http://schemas.microsoft.com/office/powerpoint/2010/main" val="3745574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Οφέλη ανακύκλωσης </a:t>
            </a:r>
            <a:endParaRPr lang="el-GR" dirty="0"/>
          </a:p>
        </p:txBody>
      </p:sp>
      <p:sp>
        <p:nvSpPr>
          <p:cNvPr id="6" name="Θέση περιεχομένου 5"/>
          <p:cNvSpPr>
            <a:spLocks noGrp="1"/>
          </p:cNvSpPr>
          <p:nvPr>
            <p:ph sz="quarter" idx="13"/>
          </p:nvPr>
        </p:nvSpPr>
        <p:spPr/>
        <p:txBody>
          <a:bodyPr>
            <a:normAutofit fontScale="62500" lnSpcReduction="20000"/>
          </a:bodyPr>
          <a:lstStyle/>
          <a:p>
            <a:pPr marL="514350" indent="-514350">
              <a:buFont typeface="+mj-lt"/>
              <a:buAutoNum type="arabicPeriod"/>
            </a:pPr>
            <a:r>
              <a:rPr lang="el-GR" b="1" dirty="0" smtClean="0"/>
              <a:t>Μειώνονται τα απορρίμματα και τα προβλήματα διαχείρισής τους</a:t>
            </a:r>
          </a:p>
          <a:p>
            <a:pPr marL="514350" indent="-514350">
              <a:buFont typeface="+mj-lt"/>
              <a:buAutoNum type="arabicPeriod"/>
            </a:pPr>
            <a:r>
              <a:rPr lang="el-GR" b="1" dirty="0" smtClean="0"/>
              <a:t>Εξοικονομούνται ενέργεια και φυσικοί πόροι, που λαμβάνονται συνεχώς από τη φύση.</a:t>
            </a:r>
          </a:p>
          <a:p>
            <a:pPr marL="514350" indent="-514350">
              <a:buFont typeface="+mj-lt"/>
              <a:buAutoNum type="arabicPeriod"/>
            </a:pPr>
            <a:r>
              <a:rPr lang="el-GR" b="1" dirty="0" smtClean="0"/>
              <a:t>Μειώνεται η ρύπανση της ατμόσφαιρας, του εδάφους και των υπόγειων υδάτων (ελαφρύνεται, έτσι, η επιβάρυνση του περιβάλλοντος).</a:t>
            </a:r>
          </a:p>
          <a:p>
            <a:pPr marL="514350" indent="-514350">
              <a:buFont typeface="+mj-lt"/>
              <a:buAutoNum type="arabicPeriod"/>
            </a:pPr>
            <a:r>
              <a:rPr lang="el-GR" b="1" dirty="0" smtClean="0"/>
              <a:t>Εξοικονομείται η ενέργεια που απαιτείται για την κατασκευή όλων των προαναφερθέντων αντικειμένων.</a:t>
            </a:r>
          </a:p>
          <a:p>
            <a:pPr marL="514350" indent="-514350">
              <a:buFont typeface="+mj-lt"/>
              <a:buAutoNum type="arabicPeriod"/>
            </a:pPr>
            <a:r>
              <a:rPr lang="el-GR" b="1" dirty="0" smtClean="0"/>
              <a:t>Επιτυγχάνεται μακροπρόθεσμη πτώση (ή μη αύξηση) των τιμών των προϊόντων, καθώς δεν απαιτείται εκ νέου παραγωγή πρώτης ύλης.</a:t>
            </a:r>
          </a:p>
          <a:p>
            <a:pPr marL="514350" indent="-514350">
              <a:buFont typeface="+mj-lt"/>
              <a:buAutoNum type="arabicPeriod"/>
            </a:pPr>
            <a:r>
              <a:rPr lang="el-GR" b="1" dirty="0" smtClean="0"/>
              <a:t>Σώζεται η υγεία όλων των κατοίκων του πλανήτη και διασφαλίζεται το καλύτερο μέλλον των παιδιών.</a:t>
            </a:r>
          </a:p>
          <a:p>
            <a:pPr marL="514350" indent="-514350">
              <a:buFont typeface="+mj-lt"/>
              <a:buAutoNum type="arabicPeriod"/>
            </a:pPr>
            <a:r>
              <a:rPr lang="el-GR" b="1" dirty="0" smtClean="0"/>
              <a:t>Δημιουργούνται νέες θέσεις εργασίας σε τομείς θετικών ενεργειών για την διάσωση του πλανήτη.</a:t>
            </a:r>
          </a:p>
          <a:p>
            <a:pPr marL="514350" indent="-514350">
              <a:buFont typeface="+mj-lt"/>
              <a:buAutoNum type="arabicPeriod"/>
            </a:pPr>
            <a:r>
              <a:rPr lang="el-GR" b="1" dirty="0" smtClean="0"/>
              <a:t>Δημιουργείται ευχάριστη αίσθηση και ικανοποίηση για τη συμμετοχή στην βελτίωση του περιβάλλοντος και των συνθηκών ζωής.</a:t>
            </a:r>
            <a:endParaRPr lang="el-GR" b="1" dirty="0"/>
          </a:p>
        </p:txBody>
      </p:sp>
    </p:spTree>
    <p:extLst>
      <p:ext uri="{BB962C8B-B14F-4D97-AF65-F5344CB8AC3E}">
        <p14:creationId xmlns:p14="http://schemas.microsoft.com/office/powerpoint/2010/main" val="1739164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sz="half" idx="4294967295"/>
          </p:nvPr>
        </p:nvSpPr>
        <p:spPr>
          <a:xfrm>
            <a:off x="0" y="1600200"/>
            <a:ext cx="4038600" cy="4525963"/>
          </a:xfrm>
        </p:spPr>
        <p:txBody>
          <a:bodyPr/>
          <a:lstStyle/>
          <a:p>
            <a:r>
              <a:rPr lang="el-GR" b="1" dirty="0" smtClean="0"/>
              <a:t>Ας γίνει η ανακύκλωση τρόπος ζωής !!!!!</a:t>
            </a:r>
          </a:p>
          <a:p>
            <a:endParaRPr lang="el-GR" b="1" dirty="0"/>
          </a:p>
          <a:p>
            <a:r>
              <a:rPr lang="el-GR" b="1" dirty="0" smtClean="0"/>
              <a:t>Ας προστατέψουμε το περιβάλλον !!!!</a:t>
            </a:r>
            <a:endParaRPr lang="el-GR" b="1" dirty="0"/>
          </a:p>
        </p:txBody>
      </p:sp>
      <p:pic>
        <p:nvPicPr>
          <p:cNvPr id="7" name="Θέση περιεχομένου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211960" y="620688"/>
            <a:ext cx="4259262" cy="5616575"/>
          </a:xfrm>
        </p:spPr>
      </p:pic>
    </p:spTree>
    <p:extLst>
      <p:ext uri="{BB962C8B-B14F-4D97-AF65-F5344CB8AC3E}">
        <p14:creationId xmlns:p14="http://schemas.microsoft.com/office/powerpoint/2010/main" val="1996750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Ανακύκλωση χαρτιού </a:t>
            </a:r>
            <a:endParaRPr lang="el-GR" dirty="0"/>
          </a:p>
        </p:txBody>
      </p:sp>
      <p:pic>
        <p:nvPicPr>
          <p:cNvPr id="4" name="Θέση περιεχομένου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37759" y="731838"/>
            <a:ext cx="5611282" cy="3475037"/>
          </a:xfrm>
        </p:spPr>
      </p:pic>
    </p:spTree>
    <p:extLst>
      <p:ext uri="{BB962C8B-B14F-4D97-AF65-F5344CB8AC3E}">
        <p14:creationId xmlns:p14="http://schemas.microsoft.com/office/powerpoint/2010/main" val="547343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Ανακύκλωση πλαστικών </a:t>
            </a:r>
            <a:endParaRPr lang="el-GR" dirty="0"/>
          </a:p>
        </p:txBody>
      </p:sp>
      <p:pic>
        <p:nvPicPr>
          <p:cNvPr id="4" name="Θέση περιεχομένου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92680" y="1303496"/>
            <a:ext cx="3901440" cy="2331720"/>
          </a:xfrm>
        </p:spPr>
      </p:pic>
    </p:spTree>
    <p:extLst>
      <p:ext uri="{BB962C8B-B14F-4D97-AF65-F5344CB8AC3E}">
        <p14:creationId xmlns:p14="http://schemas.microsoft.com/office/powerpoint/2010/main" val="3295318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Ανακύκλωση αλουμινίου </a:t>
            </a:r>
            <a:endParaRPr lang="el-GR" dirty="0"/>
          </a:p>
        </p:txBody>
      </p:sp>
      <p:pic>
        <p:nvPicPr>
          <p:cNvPr id="4" name="Θέση περιεχομένου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99592" y="188640"/>
            <a:ext cx="7632848" cy="4293477"/>
          </a:xfrm>
        </p:spPr>
      </p:pic>
    </p:spTree>
    <p:extLst>
      <p:ext uri="{BB962C8B-B14F-4D97-AF65-F5344CB8AC3E}">
        <p14:creationId xmlns:p14="http://schemas.microsoft.com/office/powerpoint/2010/main" val="3617053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4294967295"/>
          </p:nvPr>
        </p:nvSpPr>
        <p:spPr>
          <a:xfrm>
            <a:off x="0" y="1600200"/>
            <a:ext cx="8229600" cy="4525963"/>
          </a:xfrm>
        </p:spPr>
        <p:txBody>
          <a:bodyPr/>
          <a:lstStyle/>
          <a:p>
            <a:r>
              <a:rPr lang="el-GR" b="1" dirty="0" smtClean="0"/>
              <a:t>είναι η διαδικασία με την οποία επαναχρησιμοποιούνται διάφορα υλικά ή οτιδήποτε αποτελεί γρήγορο αποτέλεσμα της ανθρώπινης δραστηριότητας και το οποίο στην μορφή που είναι δεν αποτελεί πλέον αγαθό για τον άνθρωπο. Στη διαδικασία αυτή συνήθως τα απορρίμματα μετατρέπονται σε πρώτες ύλες από τις οποίες παράγονται νέα προϊόντα.</a:t>
            </a:r>
            <a:endParaRPr lang="el-GR" b="1" dirty="0"/>
          </a:p>
        </p:txBody>
      </p:sp>
    </p:spTree>
    <p:extLst>
      <p:ext uri="{BB962C8B-B14F-4D97-AF65-F5344CB8AC3E}">
        <p14:creationId xmlns:p14="http://schemas.microsoft.com/office/powerpoint/2010/main" val="3857174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Ανακύκλωση γυαλιού </a:t>
            </a:r>
            <a:endParaRPr lang="el-GR" dirty="0"/>
          </a:p>
        </p:txBody>
      </p:sp>
      <p:pic>
        <p:nvPicPr>
          <p:cNvPr id="4" name="Θέση περιεχομένου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203848" y="836712"/>
            <a:ext cx="4680520" cy="3456384"/>
          </a:xfrm>
        </p:spPr>
      </p:pic>
    </p:spTree>
    <p:extLst>
      <p:ext uri="{BB962C8B-B14F-4D97-AF65-F5344CB8AC3E}">
        <p14:creationId xmlns:p14="http://schemas.microsoft.com/office/powerpoint/2010/main" val="4097649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κομποστοποίηση</a:t>
            </a:r>
            <a:endParaRPr lang="el-GR" dirty="0"/>
          </a:p>
        </p:txBody>
      </p:sp>
      <p:pic>
        <p:nvPicPr>
          <p:cNvPr id="4" name="Θέση περιεχομένου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71600" y="188640"/>
            <a:ext cx="5706634" cy="3888432"/>
          </a:xfrm>
        </p:spPr>
      </p:pic>
    </p:spTree>
    <p:extLst>
      <p:ext uri="{BB962C8B-B14F-4D97-AF65-F5344CB8AC3E}">
        <p14:creationId xmlns:p14="http://schemas.microsoft.com/office/powerpoint/2010/main" val="212921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4294967295"/>
          </p:nvPr>
        </p:nvSpPr>
        <p:spPr>
          <a:xfrm>
            <a:off x="0" y="1600200"/>
            <a:ext cx="8229600" cy="4525963"/>
          </a:xfrm>
        </p:spPr>
        <p:txBody>
          <a:bodyPr/>
          <a:lstStyle/>
          <a:p>
            <a:r>
              <a:rPr lang="el-GR" b="1" dirty="0" smtClean="0"/>
              <a:t>Αν ο καθένας μας αναλάβει τη δική του ευθύνη απέναντι στο περιβάλλον τότε μόνο θα μπορέσουμε να απολαύσουμε καλύτερο αέρα, καλύτερα δάση, καλύτερες θάλασσες !!!!</a:t>
            </a:r>
          </a:p>
          <a:p>
            <a:endParaRPr lang="el-GR" b="1" dirty="0"/>
          </a:p>
          <a:p>
            <a:r>
              <a:rPr lang="el-GR" b="1" dirty="0" smtClean="0"/>
              <a:t>Όλοι μαζί μπορούμε να τα καταφέρουμε !</a:t>
            </a:r>
          </a:p>
          <a:p>
            <a:r>
              <a:rPr lang="el-GR" b="1" dirty="0" smtClean="0"/>
              <a:t>Η Ανακύκλωση είναι τρόπος ζωής !!!</a:t>
            </a:r>
            <a:endParaRPr lang="el-GR" b="1" dirty="0"/>
          </a:p>
        </p:txBody>
      </p:sp>
    </p:spTree>
    <p:extLst>
      <p:ext uri="{BB962C8B-B14F-4D97-AF65-F5344CB8AC3E}">
        <p14:creationId xmlns:p14="http://schemas.microsoft.com/office/powerpoint/2010/main" val="634841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95536" y="548680"/>
            <a:ext cx="7488237" cy="5991225"/>
          </a:xfrm>
        </p:spPr>
      </p:pic>
    </p:spTree>
    <p:extLst>
      <p:ext uri="{BB962C8B-B14F-4D97-AF65-F5344CB8AC3E}">
        <p14:creationId xmlns:p14="http://schemas.microsoft.com/office/powerpoint/2010/main" val="3360205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4294967295"/>
          </p:nvPr>
        </p:nvSpPr>
        <p:spPr>
          <a:xfrm>
            <a:off x="0" y="1600200"/>
            <a:ext cx="8229600" cy="4525963"/>
          </a:xfrm>
        </p:spPr>
        <p:txBody>
          <a:bodyPr>
            <a:normAutofit/>
          </a:bodyPr>
          <a:lstStyle/>
          <a:p>
            <a:r>
              <a:rPr lang="el-GR" b="1" dirty="0" smtClean="0"/>
              <a:t>Μέρος της  της ανακύκλωσης είναι και η μετατροπή βλαβερών για το περιβάλλον υλικών σε λιγότερο ή και καθόλου βλαβερά. </a:t>
            </a:r>
          </a:p>
          <a:p>
            <a:r>
              <a:rPr lang="el-GR" b="1" dirty="0" smtClean="0"/>
              <a:t>Με τον τρόπο αυτό γίνεται ομαλότερα η επανένταξή τους στο φυσικό περιβάλλον το οποίο ουσιαστικά ολοκληρώνει τη διαδικασία της ανακύκλωσης με φυσικό τρόπο.</a:t>
            </a:r>
          </a:p>
          <a:p>
            <a:r>
              <a:rPr lang="el-GR" b="1" dirty="0" smtClean="0"/>
              <a:t> Παράδειγμα μιας τέτοιας περίπτωσης είναι η μετατροπή οικιακών λυμάτων σε τέτοια μορφή ώστε να είναι λιγότερο βλαβερά σε αντίθεση με την κατευθείαν εναπόθεσή τους π.χ. στη θάλασσα</a:t>
            </a:r>
            <a:endParaRPr lang="el-GR" b="1" dirty="0"/>
          </a:p>
        </p:txBody>
      </p:sp>
    </p:spTree>
    <p:extLst>
      <p:ext uri="{BB962C8B-B14F-4D97-AF65-F5344CB8AC3E}">
        <p14:creationId xmlns:p14="http://schemas.microsoft.com/office/powerpoint/2010/main" val="2784370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7504" y="620688"/>
            <a:ext cx="8651875" cy="5757863"/>
          </a:xfrm>
        </p:spPr>
      </p:pic>
    </p:spTree>
    <p:extLst>
      <p:ext uri="{BB962C8B-B14F-4D97-AF65-F5344CB8AC3E}">
        <p14:creationId xmlns:p14="http://schemas.microsoft.com/office/powerpoint/2010/main" val="707446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4294967295"/>
          </p:nvPr>
        </p:nvSpPr>
        <p:spPr>
          <a:xfrm>
            <a:off x="0" y="2174875"/>
            <a:ext cx="4040188" cy="3951288"/>
          </a:xfrm>
        </p:spPr>
        <p:txBody>
          <a:bodyPr>
            <a:normAutofit/>
          </a:bodyPr>
          <a:lstStyle/>
          <a:p>
            <a:r>
              <a:rPr lang="el-GR" b="1" dirty="0" smtClean="0"/>
              <a:t>Η ανακύκλωση μειώνει την κατανάλωση πρώτων υλών ,  την χρήση ενέργειας και  τις εκπομπές αερίων του θερμοκηπίου</a:t>
            </a:r>
            <a:endParaRPr lang="el-GR" b="1" dirty="0"/>
          </a:p>
        </p:txBody>
      </p:sp>
      <p:pic>
        <p:nvPicPr>
          <p:cNvPr id="8" name="Θέση περιεχομένου 7"/>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4572000" y="908720"/>
            <a:ext cx="4103687" cy="5256213"/>
          </a:xfrm>
        </p:spPr>
      </p:pic>
    </p:spTree>
    <p:extLst>
      <p:ext uri="{BB962C8B-B14F-4D97-AF65-F5344CB8AC3E}">
        <p14:creationId xmlns:p14="http://schemas.microsoft.com/office/powerpoint/2010/main" val="4065063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sz="half" idx="4294967295"/>
          </p:nvPr>
        </p:nvSpPr>
        <p:spPr>
          <a:xfrm>
            <a:off x="0" y="2174875"/>
            <a:ext cx="4040188" cy="3951288"/>
          </a:xfrm>
        </p:spPr>
        <p:txBody>
          <a:bodyPr>
            <a:normAutofit/>
          </a:bodyPr>
          <a:lstStyle/>
          <a:p>
            <a:r>
              <a:rPr lang="el-GR" b="1" dirty="0" smtClean="0"/>
              <a:t>Ακόμα με την ανακύκλωση μειώνεται ο όγκος των απορριμμάτων που καταλήγουν σε χώρους υγειονομικής ταφής απορριμμάτων (ΧΥΤΑ) καθώς ανοίγουν και νέες θέσεις εργασίας.</a:t>
            </a:r>
            <a:endParaRPr lang="el-GR" b="1" dirty="0"/>
          </a:p>
        </p:txBody>
      </p:sp>
      <p:pic>
        <p:nvPicPr>
          <p:cNvPr id="9" name="Θέση περιεχομένου 8"/>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644008" y="764704"/>
            <a:ext cx="4041775" cy="5688013"/>
          </a:xfrm>
        </p:spPr>
      </p:pic>
    </p:spTree>
    <p:extLst>
      <p:ext uri="{BB962C8B-B14F-4D97-AF65-F5344CB8AC3E}">
        <p14:creationId xmlns:p14="http://schemas.microsoft.com/office/powerpoint/2010/main" val="878477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sz="half" idx="4294967295"/>
          </p:nvPr>
        </p:nvSpPr>
        <p:spPr>
          <a:xfrm>
            <a:off x="0" y="836613"/>
            <a:ext cx="4040188" cy="5289550"/>
          </a:xfrm>
        </p:spPr>
        <p:txBody>
          <a:bodyPr>
            <a:normAutofit fontScale="77500" lnSpcReduction="20000"/>
          </a:bodyPr>
          <a:lstStyle/>
          <a:p>
            <a:r>
              <a:rPr lang="el-GR" b="1" dirty="0" smtClean="0"/>
              <a:t>Η ανακύκλωση αποτελεί μια βασική έννοια της σύγχρονης διαχείρισης των αποβλήτων. Τα ανακυκλώσιμα υλικά,  μπορούν να προέλθουν από πολλές πηγές, όπως των σπιτιών, των δημόσιων υπηρεσιών και των βιομηχανιών.</a:t>
            </a:r>
          </a:p>
          <a:p>
            <a:endParaRPr lang="el-GR" b="1" dirty="0" smtClean="0"/>
          </a:p>
          <a:p>
            <a:endParaRPr lang="el-GR" b="1" dirty="0" smtClean="0"/>
          </a:p>
          <a:p>
            <a:r>
              <a:rPr lang="el-GR" b="1" dirty="0" smtClean="0"/>
              <a:t>Περιλαμβάνουν το γυαλί, το χαρτί, το αλουμίνιο και άλλα μέταλλα όπως ο χαλκός και ο σίδηρος, την άσφαλτο, τα κλωστοϋφαντουργικά προϊόντα και τα πλαστικά. Οι ηλεκτρικές και ηλεκτρονικές συσκευές πρέπει να ανακυκλώνονται όχι μόνον γιατί η τοποθέτηση τους σε χώρους ταφής απορριμμάτων επιβαρύνει το περιβάλλον αλλά και γιατί βλάπτει την υγεία μας.</a:t>
            </a:r>
            <a:endParaRPr lang="el-GR" b="1" dirty="0"/>
          </a:p>
        </p:txBody>
      </p:sp>
      <p:pic>
        <p:nvPicPr>
          <p:cNvPr id="7" name="Θέση περιεχομένου 6"/>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283968" y="476672"/>
            <a:ext cx="4473575" cy="5905500"/>
          </a:xfrm>
        </p:spPr>
      </p:pic>
    </p:spTree>
    <p:extLst>
      <p:ext uri="{BB962C8B-B14F-4D97-AF65-F5344CB8AC3E}">
        <p14:creationId xmlns:p14="http://schemas.microsoft.com/office/powerpoint/2010/main" val="1448602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sz="half" idx="4294967295"/>
          </p:nvPr>
        </p:nvSpPr>
        <p:spPr>
          <a:xfrm>
            <a:off x="0" y="620713"/>
            <a:ext cx="4040188" cy="5505450"/>
          </a:xfrm>
        </p:spPr>
        <p:txBody>
          <a:bodyPr>
            <a:normAutofit/>
          </a:bodyPr>
          <a:lstStyle/>
          <a:p>
            <a:r>
              <a:rPr lang="el-GR" b="1" dirty="0" smtClean="0"/>
              <a:t>Το 2010 η Ελλάδα βρισκόταν στην τελευταία θέση στην Ευρωπαϊκή Ένωση ως προς την ανακύκλωση. Ένας λόγος είναι ότι δεν υπάρχουν για τους πολίτες και τις εταιρίες κίνητρα να συμμετέχουν σε προγράμματα ανακύκλωσης.</a:t>
            </a:r>
            <a:endParaRPr lang="el-GR" b="1" dirty="0"/>
          </a:p>
        </p:txBody>
      </p:sp>
      <p:pic>
        <p:nvPicPr>
          <p:cNvPr id="7" name="Θέση περιεχομένου 6"/>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139952" y="620688"/>
            <a:ext cx="4752975" cy="5759450"/>
          </a:xfrm>
        </p:spPr>
      </p:pic>
    </p:spTree>
    <p:extLst>
      <p:ext uri="{BB962C8B-B14F-4D97-AF65-F5344CB8AC3E}">
        <p14:creationId xmlns:p14="http://schemas.microsoft.com/office/powerpoint/2010/main" val="223304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Πνοή">
  <a:themeElements>
    <a:clrScheme name="Πνοή">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Πνοή">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νοή">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47</TotalTime>
  <Words>608</Words>
  <Application>Microsoft Office PowerPoint</Application>
  <PresentationFormat>Προβολή στην οθόνη (4:3)</PresentationFormat>
  <Paragraphs>43</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Πνοή</vt:lpstr>
      <vt:lpstr>ΑΝΑΚΥΚΛΩΣΗ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Οφέλη ανακύκλωσης </vt:lpstr>
      <vt:lpstr>Παρουσίαση του PowerPoint</vt:lpstr>
      <vt:lpstr>Ανακύκλωση χαρτιού </vt:lpstr>
      <vt:lpstr>Ανακύκλωση πλαστικών </vt:lpstr>
      <vt:lpstr>Ανακύκλωση αλουμινίου </vt:lpstr>
      <vt:lpstr>Ανακύκλωση γυαλιού </vt:lpstr>
      <vt:lpstr>κομποστοποίηση</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ΑΝΑΚΥΚΛΩΣΗ</dc:title>
  <dc:creator>Λενα</dc:creator>
  <cp:lastModifiedBy>Λενα</cp:lastModifiedBy>
  <cp:revision>5</cp:revision>
  <dcterms:created xsi:type="dcterms:W3CDTF">2021-12-12T07:13:56Z</dcterms:created>
  <dcterms:modified xsi:type="dcterms:W3CDTF">2021-12-12T08:01:08Z</dcterms:modified>
</cp:coreProperties>
</file>