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69" r:id="rId5"/>
    <p:sldId id="270" r:id="rId6"/>
    <p:sldId id="259" r:id="rId7"/>
    <p:sldId id="260" r:id="rId8"/>
    <p:sldId id="262" r:id="rId9"/>
    <p:sldId id="263" r:id="rId10"/>
    <p:sldId id="266" r:id="rId11"/>
    <p:sldId id="265" r:id="rId12"/>
    <p:sldId id="271" r:id="rId13"/>
    <p:sldId id="272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Παγκόσμιος πληθυσμός</a:t>
            </a:r>
            <a:endParaRPr lang="el-G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Πληθυσμός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Άτομα χωρίς Αναπηρία</c:v>
                </c:pt>
                <c:pt idx="1">
                  <c:v>Άτομα με Αναπηρία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Παιδιά στις αναπτυσσόμενες χώρες</a:t>
            </a:r>
          </a:p>
        </c:rich>
      </c:tx>
      <c:layout>
        <c:manualLayout>
          <c:xMode val="edge"/>
          <c:yMode val="edge"/>
          <c:x val="0.16070754716981131"/>
          <c:y val="2.9801328388346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Παιδιά στις αναπτυσσόμενες χώρες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Πηγαίνουν Σχολείο</c:v>
                </c:pt>
                <c:pt idx="1">
                  <c:v>Δεν πηγαίνουν σχολείο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988E-31B6-4CB1-B6B8-19C7A2BA571F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A5B63-4958-440E-847D-12438AF3B1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079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Why now?</a:t>
            </a:r>
          </a:p>
          <a:p>
            <a:r>
              <a:rPr lang="en-CA" dirty="0" smtClean="0"/>
              <a:t>These numbers are important because back in 2000 world</a:t>
            </a:r>
            <a:r>
              <a:rPr lang="en-CA" baseline="0" dirty="0" smtClean="0"/>
              <a:t> leaders promised to get all children a primary education by 2015.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A lot has been achieved. The number of children missing an education has halved.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But that leaves 57 million children without an education. And one in three of these children has a disability. That’s 24 million children. </a:t>
            </a:r>
          </a:p>
          <a:p>
            <a:endParaRPr lang="en-CA" baseline="0" dirty="0" smtClean="0"/>
          </a:p>
          <a:p>
            <a:r>
              <a:rPr lang="en-CA" b="1" baseline="0" dirty="0" smtClean="0"/>
              <a:t>So this year we want to remind world leaders to send ALL our friends to school.</a:t>
            </a:r>
            <a:endParaRPr lang="en-CA" b="0" baseline="0" dirty="0" smtClean="0"/>
          </a:p>
          <a:p>
            <a:endParaRPr lang="en-CA" b="0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49585-9798-4C6B-91C0-88C23D72310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15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94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82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5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42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44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99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20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765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220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50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EF95-881E-4F9E-A04A-8E33D1E86261}" type="datetimeFigureOut">
              <a:rPr lang="el-GR" smtClean="0"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7AA94-A1D2-4479-A8F1-C0220816EDF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60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ampaignforeducation.org/en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5500" y="1122363"/>
            <a:ext cx="4762500" cy="197643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Παγκόσμια Εβδομάδα Δράσης για την Εκπαίδευση 2014</a:t>
            </a:r>
            <a:endParaRPr lang="el-GR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753100" cy="4602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78700" y="3481308"/>
            <a:ext cx="215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4-10 Μαΐου 2014 </a:t>
            </a:r>
            <a:endParaRPr lang="el-G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0" y="6135659"/>
            <a:ext cx="1890776" cy="395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5526"/>
            <a:ext cx="1379515" cy="371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32" y="6120375"/>
            <a:ext cx="749835" cy="501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5951" y="6240395"/>
            <a:ext cx="3694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Το πρόγραμμα χρηματοδοτείται από την Ευρωπαϊκή Ένωση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0498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914" y="203200"/>
            <a:ext cx="5740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/>
              <a:t>Και εμείς τι μπορούμε να κάνουμε για αυτό; </a:t>
            </a:r>
          </a:p>
          <a:p>
            <a:endParaRPr lang="el-GR" sz="1600" dirty="0">
              <a:solidFill>
                <a:srgbClr val="29427A"/>
              </a:solidFill>
              <a:latin typeface="PFDinTextPro-Regular"/>
            </a:endParaRPr>
          </a:p>
          <a:p>
            <a:r>
              <a:rPr lang="el-GR" sz="1600" dirty="0"/>
              <a:t>Εσείς σήμερα συμμετέχετε σε μια τεράστια παγκόσμια κίνηση που λέγεται </a:t>
            </a:r>
            <a:r>
              <a:rPr lang="el-GR" sz="1600" dirty="0">
                <a:hlinkClick r:id="rId2"/>
              </a:rPr>
              <a:t>Παγκόσμια Εκστρατεία για την Εκπαίδευση</a:t>
            </a:r>
            <a:r>
              <a:rPr lang="el-GR" sz="1600" dirty="0"/>
              <a:t> και στοχεύει όλα τα παιδιά του κόσμου να μπορούν να πάνε τουλάχιστον στο Δημοτικό Σχολείο. </a:t>
            </a:r>
          </a:p>
          <a:p>
            <a:endParaRPr lang="el-GR" sz="1600" dirty="0"/>
          </a:p>
          <a:p>
            <a:r>
              <a:rPr lang="el-GR" sz="1600" dirty="0"/>
              <a:t>Την ίδια εβδομάδα η ίδια δράση γίνεται παράλληλα από μαθητές σε όλον τον κόσμο. </a:t>
            </a:r>
            <a:r>
              <a:rPr lang="el-GR" sz="1600" dirty="0" smtClean="0"/>
              <a:t>Κάθε χρόνο οι πολιτικοί αρχηγοί ενημερώνονται και τους ασκείται πίεση ώστε να αναλάβουν δράση να κάνουν τη δέσμευσή τους πραγματικότητα. </a:t>
            </a:r>
            <a:endParaRPr lang="el-GR" sz="1600" dirty="0"/>
          </a:p>
          <a:p>
            <a:endParaRPr lang="el-GR" sz="1600" dirty="0">
              <a:solidFill>
                <a:srgbClr val="29427A"/>
              </a:solidFill>
              <a:latin typeface="PFDinTextPro-Regular"/>
            </a:endParaRPr>
          </a:p>
          <a:p>
            <a:r>
              <a:rPr lang="el-GR" sz="1600" b="1" dirty="0" smtClean="0"/>
              <a:t>Γιατί είναι σημαντικό να συμμετέχουμε σε εκστρατείες;</a:t>
            </a:r>
          </a:p>
          <a:p>
            <a:r>
              <a:rPr lang="el-GR" sz="1600" b="1" dirty="0" smtClean="0"/>
              <a:t>Για ποιους λόγους γίνονται;</a:t>
            </a:r>
          </a:p>
          <a:p>
            <a:r>
              <a:rPr lang="el-GR" sz="1600" b="1" dirty="0" smtClean="0"/>
              <a:t>Τι αποτελέσματα μπορούν να φέρουν; </a:t>
            </a:r>
          </a:p>
          <a:p>
            <a:endParaRPr lang="el-GR" sz="1600" b="1" dirty="0"/>
          </a:p>
          <a:p>
            <a:endParaRPr lang="el-GR" sz="1600" dirty="0"/>
          </a:p>
          <a:p>
            <a:r>
              <a:rPr lang="el-GR" sz="1600" dirty="0"/>
              <a:t>Φέτος η συμμετοχή και η δράση σας είναι πολύ σημαντική καθώς οι χάρτινες αλυσίδες θα αποτελέσουν συμβολικά τη </a:t>
            </a:r>
            <a:r>
              <a:rPr lang="el-GR" sz="1600" dirty="0" smtClean="0"/>
              <a:t>φωνή </a:t>
            </a:r>
            <a:r>
              <a:rPr lang="el-GR" sz="1600" dirty="0"/>
              <a:t>σας σε κάθε μας συνάντηση με αρμόδιους φορείς και Υπουργεία για να γίνει η Εκπαίδευση για Όλους </a:t>
            </a:r>
            <a:r>
              <a:rPr lang="el-GR" sz="1600" dirty="0" smtClean="0"/>
              <a:t>πραγματικότητα!</a:t>
            </a:r>
            <a:endParaRPr lang="el-GR" sz="1600" dirty="0" smtClean="0">
              <a:solidFill>
                <a:srgbClr val="29427A"/>
              </a:solidFill>
              <a:latin typeface="PFDinTextPro-Regular"/>
            </a:endParaRPr>
          </a:p>
          <a:p>
            <a:endParaRPr lang="el-GR" dirty="0" smtClean="0">
              <a:solidFill>
                <a:srgbClr val="29427A"/>
              </a:solidFill>
              <a:latin typeface="PFDinTextPro-Regular"/>
            </a:endParaRPr>
          </a:p>
        </p:txBody>
      </p:sp>
      <p:pic>
        <p:nvPicPr>
          <p:cNvPr id="3" name="Picture 2" descr="C:\Users\Jo\Documents\ActionAid\S all MF2S 2014\Background info\Images\Film photography\Kingsbury stills\send_my_friend_to_school_tvs_khs_filming-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314" y="1092200"/>
            <a:ext cx="6389686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88" y="45244"/>
            <a:ext cx="3922712" cy="95250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latin typeface="+mn-lt"/>
                <a:ea typeface="+mn-ea"/>
                <a:cs typeface="+mn-cs"/>
              </a:rPr>
              <a:t>Φτιάχνω τους χάρτινους φίλους μου!</a:t>
            </a:r>
            <a:r>
              <a:rPr lang="el-GR" sz="1600" dirty="0">
                <a:solidFill>
                  <a:srgbClr val="29427A"/>
                </a:solidFill>
                <a:latin typeface="PFDinTextPro-Regular"/>
                <a:ea typeface="+mn-ea"/>
                <a:cs typeface="+mn-cs"/>
              </a:rPr>
              <a:t/>
            </a:r>
            <a:br>
              <a:rPr lang="el-GR" sz="1600" dirty="0">
                <a:solidFill>
                  <a:srgbClr val="29427A"/>
                </a:solidFill>
                <a:latin typeface="PFDinTextPro-Regular"/>
                <a:ea typeface="+mn-ea"/>
                <a:cs typeface="+mn-cs"/>
              </a:rPr>
            </a:br>
            <a:endParaRPr lang="el-GR" sz="1600" dirty="0">
              <a:solidFill>
                <a:srgbClr val="29427A"/>
              </a:solidFill>
              <a:latin typeface="PFDinTextPro-Regular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38" y="997744"/>
            <a:ext cx="3783012" cy="2435860"/>
          </a:xfrm>
        </p:spPr>
        <p:txBody>
          <a:bodyPr>
            <a:normAutofit fontScale="25000" lnSpcReduction="20000"/>
          </a:bodyPr>
          <a:lstStyle/>
          <a:p>
            <a:endParaRPr lang="el-GR" sz="5600" dirty="0">
              <a:solidFill>
                <a:srgbClr val="29427A"/>
              </a:solidFill>
              <a:latin typeface="PFDinTextPro-Regular"/>
            </a:endParaRPr>
          </a:p>
          <a:p>
            <a:r>
              <a:rPr lang="el-GR" sz="6400" b="1" dirty="0" smtClean="0"/>
              <a:t>Γράφουμε τα μηνύματά μας! </a:t>
            </a:r>
          </a:p>
          <a:p>
            <a:endParaRPr lang="el-GR" sz="6400" b="1" dirty="0" smtClean="0"/>
          </a:p>
          <a:p>
            <a:r>
              <a:rPr lang="el-GR" sz="6400" b="1" dirty="0" smtClean="0"/>
              <a:t>Σκεφτείτε μια ιδέα ή ένα μήνυμα που θα θέλατε να ακούσουν οι πολιτικοί αρχηγοί!</a:t>
            </a:r>
          </a:p>
          <a:p>
            <a:endParaRPr lang="en-CA" sz="6400" b="1" dirty="0"/>
          </a:p>
          <a:p>
            <a:r>
              <a:rPr lang="el-GR" sz="6400" dirty="0" smtClean="0"/>
              <a:t>Στη συνέχεια γράψτε το μήνυμά σας και ζωγραφίστε τους φίλους σας!</a:t>
            </a:r>
          </a:p>
          <a:p>
            <a:r>
              <a:rPr lang="el-GR" sz="6400" dirty="0" smtClean="0"/>
              <a:t>Γίνετε όσο δημιουργικοί θέλετε στολίζοντάς τους με χρώματα, υφάσματα και ό,τι άλλα υλικά σας αρέσουνε!</a:t>
            </a:r>
            <a:endParaRPr lang="en-CA" sz="6400" dirty="0"/>
          </a:p>
          <a:p>
            <a:r>
              <a:rPr lang="el-GR" sz="6400" dirty="0" smtClean="0"/>
              <a:t>Στο τέλος ενώστε όλους τους φίλους σας σε μια μεγάλη αλυσίδα!</a:t>
            </a:r>
          </a:p>
          <a:p>
            <a:endParaRPr lang="en-CA" sz="6400" dirty="0"/>
          </a:p>
          <a:p>
            <a:r>
              <a:rPr lang="el-GR" sz="6400" dirty="0" smtClean="0"/>
              <a:t>Επιπλέον</a:t>
            </a:r>
            <a:r>
              <a:rPr lang="el-GR" sz="6400" dirty="0"/>
              <a:t>, μπορείτε να κάνετε ανθρώπινες αλυσίδες αλληλεγγύης στην τάξη ή στο προαύλιο του σχολείου </a:t>
            </a:r>
            <a:r>
              <a:rPr lang="el-GR" sz="6400" dirty="0" smtClean="0"/>
              <a:t>και να </a:t>
            </a:r>
            <a:r>
              <a:rPr lang="el-GR" sz="6400" dirty="0"/>
              <a:t>τις φωτογραφίσετε. </a:t>
            </a:r>
            <a:endParaRPr lang="el-GR" sz="6400" dirty="0" smtClean="0"/>
          </a:p>
          <a:p>
            <a:endParaRPr lang="el-GR" sz="6400" dirty="0"/>
          </a:p>
          <a:p>
            <a:r>
              <a:rPr lang="el-GR" sz="6400" b="1" dirty="0" smtClean="0"/>
              <a:t>Τι </a:t>
            </a:r>
            <a:r>
              <a:rPr lang="el-GR" sz="6400" b="1" dirty="0"/>
              <a:t>μήνυμα θέλετε να στείλετε με τις ανθρώπινες αλυσίδες;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7088" y="3756025"/>
            <a:ext cx="3567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Photo: Camille Shah/Kingsbury High School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0" y="5788660"/>
            <a:ext cx="1041400" cy="8331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65"/>
          <a:stretch/>
        </p:blipFill>
        <p:spPr bwMode="auto">
          <a:xfrm>
            <a:off x="3879850" y="0"/>
            <a:ext cx="831215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7600" y="1440240"/>
            <a:ext cx="65278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l-GR" sz="2000" dirty="0"/>
              <a:t>Καθώς στη φετινή εκστρατεία μετράει και η συμμετοχή του καθενός από εμάς, μην ξεχάσετε να στείλετε τις χάρτινες αλυσίδες σας ταχυδρομικά στο γραφείο της ActionAid, 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l-GR" sz="2000" b="1" dirty="0"/>
              <a:t>Φαλήρου 52 11741 Αθήνα, υπόψη Εκπαιδευτικού Τομέα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l-GR" sz="2000" dirty="0"/>
              <a:t>Τις φωτογραφίες από τις αλυσίδες και τις δράσεις σας μπορείτε να μας τις στείλετε μέσω email στο education.hellas@actionaid.org.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l-GR" sz="2000" dirty="0"/>
              <a:t>Η φωτογραφία θα δημοσιευτεί στην ιστοσελίδα μας http://education.actionaid.gr και στο δίκτυο εκπαιδευτικών </a:t>
            </a:r>
            <a:r>
              <a:rPr lang="en-US" sz="2000" dirty="0" err="1"/>
              <a:t>της</a:t>
            </a:r>
            <a:r>
              <a:rPr lang="en-US" sz="2000" dirty="0"/>
              <a:t> ActionAid </a:t>
            </a:r>
            <a:r>
              <a:rPr lang="en-US" sz="2000" dirty="0" err="1"/>
              <a:t>στο</a:t>
            </a:r>
            <a:r>
              <a:rPr lang="en-US" sz="2000" dirty="0"/>
              <a:t> Facebook (http://www.facebook.com/actionaidedu).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4788" y="45244"/>
            <a:ext cx="9307512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 smtClean="0">
                <a:latin typeface="+mn-lt"/>
                <a:ea typeface="+mn-ea"/>
                <a:cs typeface="+mn-cs"/>
              </a:rPr>
              <a:t>Ο κάθε χάρτινος φίλος μετράει!</a:t>
            </a:r>
            <a:r>
              <a:rPr lang="el-GR" sz="1600" dirty="0" smtClean="0">
                <a:solidFill>
                  <a:srgbClr val="29427A"/>
                </a:solidFill>
                <a:latin typeface="PFDinTextPro-Regular"/>
                <a:ea typeface="+mn-ea"/>
                <a:cs typeface="+mn-cs"/>
              </a:rPr>
              <a:t/>
            </a:r>
            <a:br>
              <a:rPr lang="el-GR" sz="1600" dirty="0" smtClean="0">
                <a:solidFill>
                  <a:srgbClr val="29427A"/>
                </a:solidFill>
                <a:latin typeface="PFDinTextPro-Regular"/>
                <a:ea typeface="+mn-ea"/>
                <a:cs typeface="+mn-cs"/>
              </a:rPr>
            </a:br>
            <a:endParaRPr lang="el-GR" sz="1600" dirty="0">
              <a:solidFill>
                <a:srgbClr val="29427A"/>
              </a:solidFill>
              <a:latin typeface="PFDinTextPro-Regular"/>
              <a:ea typeface="+mn-ea"/>
              <a:cs typeface="+mn-cs"/>
            </a:endParaRPr>
          </a:p>
        </p:txBody>
      </p:sp>
      <p:pic>
        <p:nvPicPr>
          <p:cNvPr id="4" name="Picture 2" descr="L:\COMMUNICATIONS\Education and Youth\Education\Send My Friend to School\2014\Campaign\Film\Film photography\Kingsbury stills\send_my_friend_to_school_tvs_khs_filming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420524"/>
            <a:ext cx="3993078" cy="59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674360"/>
            <a:ext cx="1041400" cy="833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7866" y="6213292"/>
            <a:ext cx="25362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050" dirty="0"/>
              <a:t>Photo: Camille Shah/Kingsbury High School</a:t>
            </a:r>
          </a:p>
        </p:txBody>
      </p:sp>
    </p:spTree>
    <p:extLst>
      <p:ext uri="{BB962C8B-B14F-4D97-AF65-F5344CB8AC3E}">
        <p14:creationId xmlns:p14="http://schemas.microsoft.com/office/powerpoint/2010/main" val="13586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858" y="517525"/>
            <a:ext cx="4648200" cy="1325563"/>
          </a:xfrm>
        </p:spPr>
        <p:txBody>
          <a:bodyPr/>
          <a:lstStyle/>
          <a:p>
            <a:pPr algn="ctr"/>
            <a:r>
              <a:rPr lang="el-GR" dirty="0" smtClean="0"/>
              <a:t>Καλή επιτυχία! 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99" y="2562224"/>
            <a:ext cx="3083719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0" y="6135659"/>
            <a:ext cx="1890776" cy="395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5526"/>
            <a:ext cx="1379515" cy="371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32" y="6120375"/>
            <a:ext cx="749835" cy="501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5951" y="6240395"/>
            <a:ext cx="3694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Το πρόγραμμα χρηματοδοτείται από την Ευρωπαϊκή Ένωση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42803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24460" y="604168"/>
            <a:ext cx="4680940" cy="1332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2C376F"/>
                </a:solidFill>
                <a:latin typeface="Helvetica"/>
                <a:cs typeface="Helvetica"/>
              </a:rPr>
              <a:t>Πόσα παιδιά σε όλον τον κόσμο δεν πηγαίνουν σχολείο; </a:t>
            </a:r>
            <a:endParaRPr lang="en-US" b="1" dirty="0">
              <a:solidFill>
                <a:srgbClr val="2C376F"/>
              </a:solidFill>
              <a:latin typeface="Helvetica"/>
              <a:cs typeface="Helvetic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53380"/>
            <a:ext cx="1460500" cy="116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460" y="2468148"/>
            <a:ext cx="29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εκατομμύρια</a:t>
            </a:r>
            <a:endParaRPr lang="en-US" sz="2800" b="1" dirty="0">
              <a:solidFill>
                <a:srgbClr val="2C37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060" y="3090448"/>
            <a:ext cx="29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45 εκατομμύρια</a:t>
            </a:r>
            <a:endParaRPr lang="en-US" sz="2800" b="1" dirty="0">
              <a:solidFill>
                <a:srgbClr val="2C37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660" y="3649614"/>
            <a:ext cx="29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57 εκατομμύρια</a:t>
            </a:r>
            <a:endParaRPr lang="en-US" sz="2800" b="1" dirty="0">
              <a:solidFill>
                <a:srgbClr val="2C37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613668"/>
            <a:ext cx="507910" cy="53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Jo\Documents\ActionAid\S all MF2S 2014\Background info\Images\Film photography\Kingsbury stills\send_my_friend_to_school_tvs_khs_filming-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850" y="532682"/>
            <a:ext cx="3883231" cy="581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280082" y="385225"/>
            <a:ext cx="5231718" cy="18880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2C376F"/>
                </a:solidFill>
                <a:latin typeface="Helvetica"/>
                <a:cs typeface="Helvetica"/>
              </a:rPr>
              <a:t>Πόσα παιδιά από αυτά που βρίσκονται εκτός σχολείου έχουν κάποια μορφή αναπηρίας</a:t>
            </a:r>
            <a:r>
              <a:rPr lang="el-GR" dirty="0" smtClean="0"/>
              <a:t>;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53380"/>
            <a:ext cx="1460500" cy="116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460" y="3109280"/>
            <a:ext cx="291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</a:t>
            </a:r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εκατομμύρια</a:t>
            </a:r>
            <a:endParaRPr lang="en-US" sz="2800" b="1" dirty="0">
              <a:solidFill>
                <a:srgbClr val="2C37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460" y="3632500"/>
            <a:ext cx="291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r>
              <a:rPr lang="en-US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εκατομμύρια</a:t>
            </a:r>
            <a:endParaRPr lang="en-US" sz="2800" b="1" dirty="0">
              <a:solidFill>
                <a:srgbClr val="2C37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460" y="4218494"/>
            <a:ext cx="291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  <a:r>
              <a:rPr lang="en-US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εκατομμύρια</a:t>
            </a:r>
            <a:endParaRPr lang="en-US" sz="2800" b="1" dirty="0">
              <a:solidFill>
                <a:srgbClr val="2C37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155720"/>
            <a:ext cx="507910" cy="53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273" t="35262" r="25751" b="-33798"/>
          <a:stretch/>
        </p:blipFill>
        <p:spPr>
          <a:xfrm>
            <a:off x="3531083" y="1712357"/>
            <a:ext cx="8508518" cy="43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72026" y="1138167"/>
            <a:ext cx="4968552" cy="5058569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ie 2"/>
          <p:cNvSpPr/>
          <p:nvPr/>
        </p:nvSpPr>
        <p:spPr>
          <a:xfrm flipH="1">
            <a:off x="3071664" y="1151761"/>
            <a:ext cx="5184576" cy="5058569"/>
          </a:xfrm>
          <a:prstGeom prst="pie">
            <a:avLst>
              <a:gd name="adj1" fmla="val 5401480"/>
              <a:gd name="adj2" fmla="val 16200000"/>
            </a:avLst>
          </a:prstGeom>
          <a:solidFill>
            <a:srgbClr val="FF33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995" y="354342"/>
            <a:ext cx="3403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Το 2000 υπήρχαν περισσότερα από </a:t>
            </a:r>
            <a:r>
              <a:rPr lang="en-GB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114 </a:t>
            </a:r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εκατομμύρια παιδιά εκτός σχολείου…</a:t>
            </a:r>
            <a:endParaRPr lang="en-GB" sz="2800" b="1" dirty="0">
              <a:solidFill>
                <a:srgbClr val="2C37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7792" y="1046839"/>
            <a:ext cx="468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Σήμερα, ο αριθμός έχει μειωθεί στο μισό. Αλλά ακόμα 57 εκατομμύρια παιδιά βρίσκονται εκτός σχολείου.</a:t>
            </a:r>
            <a:endParaRPr lang="en-GB" sz="2800" b="1" dirty="0">
              <a:solidFill>
                <a:srgbClr val="2C37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800" b="1" dirty="0">
              <a:solidFill>
                <a:srgbClr val="2C37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800" b="1" dirty="0">
              <a:solidFill>
                <a:srgbClr val="2C37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Pie 5"/>
          <p:cNvSpPr/>
          <p:nvPr/>
        </p:nvSpPr>
        <p:spPr>
          <a:xfrm>
            <a:off x="3087706" y="1178949"/>
            <a:ext cx="5159288" cy="5031380"/>
          </a:xfrm>
          <a:prstGeom prst="pie">
            <a:avLst>
              <a:gd name="adj1" fmla="val 1436174"/>
              <a:gd name="adj2" fmla="val 5423374"/>
            </a:avLst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8093" y="5155745"/>
            <a:ext cx="4552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</a:t>
            </a:r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στα</a:t>
            </a:r>
            <a:r>
              <a:rPr lang="en-GB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1" dirty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</a:t>
            </a:r>
            <a:r>
              <a:rPr lang="el-GR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από αυτά τα παιδιά έχουν κάποια μορφή αναπηρίας</a:t>
            </a:r>
            <a:r>
              <a:rPr lang="en-GB" sz="2800" b="1" dirty="0" smtClean="0">
                <a:solidFill>
                  <a:srgbClr val="2C37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sz="2800" b="1" dirty="0">
              <a:solidFill>
                <a:srgbClr val="2C37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8660"/>
            <a:ext cx="1041400" cy="8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04" y="196452"/>
            <a:ext cx="6308196" cy="47311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588" y="393700"/>
            <a:ext cx="5078412" cy="5524500"/>
          </a:xfrm>
        </p:spPr>
        <p:txBody>
          <a:bodyPr>
            <a:normAutofit/>
          </a:bodyPr>
          <a:lstStyle/>
          <a:p>
            <a:r>
              <a:rPr lang="el-GR" sz="1800" b="1" dirty="0" err="1" smtClean="0"/>
              <a:t>Μπόρσα</a:t>
            </a:r>
            <a:r>
              <a:rPr lang="el-GR" sz="1800" b="1" dirty="0" smtClean="0"/>
              <a:t>- Μπαγκλαντές</a:t>
            </a:r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err="1" smtClean="0"/>
              <a:t>Μπόρσα</a:t>
            </a:r>
            <a:r>
              <a:rPr lang="el-GR" dirty="0" smtClean="0"/>
              <a:t> είναι 7 χρονών και ζει στο Μπαγκλαντές.</a:t>
            </a:r>
          </a:p>
          <a:p>
            <a:r>
              <a:rPr lang="el-GR" dirty="0" smtClean="0"/>
              <a:t>Το Μπαγκλαντές είναι μια χώρα στην Ασία. 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Μπόρσα</a:t>
            </a:r>
            <a:r>
              <a:rPr lang="el-GR" dirty="0" smtClean="0"/>
              <a:t> είναι τυφλή και πηγαίνει στο σχολείο. </a:t>
            </a:r>
          </a:p>
          <a:p>
            <a:r>
              <a:rPr lang="el-GR" dirty="0" smtClean="0"/>
              <a:t>Τη δασκάλα της τη λένε </a:t>
            </a:r>
            <a:r>
              <a:rPr lang="el-GR" dirty="0" err="1" smtClean="0"/>
              <a:t>Χασίν</a:t>
            </a:r>
            <a:r>
              <a:rPr lang="el-GR" dirty="0"/>
              <a:t> </a:t>
            </a:r>
            <a:r>
              <a:rPr lang="el-GR" dirty="0" smtClean="0"/>
              <a:t>και εκπαιδεύτηκε από την οργάνωση </a:t>
            </a:r>
            <a:r>
              <a:rPr lang="en-US" dirty="0" smtClean="0"/>
              <a:t>Sights Savers</a:t>
            </a:r>
            <a:r>
              <a:rPr lang="el-GR" dirty="0" smtClean="0"/>
              <a:t> στο να διδάσκει παιδιά που έχουν προβλήματα όρασης. </a:t>
            </a:r>
          </a:p>
          <a:p>
            <a:r>
              <a:rPr lang="el-GR" dirty="0" smtClean="0"/>
              <a:t>Βοηθάει τη </a:t>
            </a:r>
            <a:r>
              <a:rPr lang="el-GR" dirty="0" err="1" smtClean="0"/>
              <a:t>Μπόρσα</a:t>
            </a:r>
            <a:r>
              <a:rPr lang="el-GR" dirty="0" smtClean="0"/>
              <a:t> να μάθει τον κώδικα </a:t>
            </a:r>
            <a:r>
              <a:rPr lang="el-GR" dirty="0" err="1" smtClean="0"/>
              <a:t>Μπράιγ</a:t>
            </a:r>
            <a:r>
              <a:rPr lang="el-GR" dirty="0"/>
              <a:t> </a:t>
            </a:r>
            <a:r>
              <a:rPr lang="el-GR" dirty="0" smtClean="0"/>
              <a:t>(το σύστημα γραφής και ανάγνωσης των ατόμων με προβλήματα όρασης). </a:t>
            </a:r>
          </a:p>
          <a:p>
            <a:r>
              <a:rPr lang="el-GR" dirty="0" smtClean="0"/>
              <a:t>Επίσης έχει φτιάξει εικόνες αφής από ρύζι και σχοινί για να έχει και η </a:t>
            </a:r>
            <a:r>
              <a:rPr lang="el-GR" dirty="0" err="1" smtClean="0"/>
              <a:t>Μπόρσα</a:t>
            </a:r>
            <a:r>
              <a:rPr lang="el-GR" dirty="0" smtClean="0"/>
              <a:t> το δικό της εκπαιδευτικό υλικό.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Μπόρσα</a:t>
            </a:r>
            <a:r>
              <a:rPr lang="el-GR" dirty="0" smtClean="0"/>
              <a:t> είναι πολύ χαρούμενη που μπορεί να πηγαίνει σχολείο αλλά πολλά παιδιά με προβλήματα όρασης που ζουν στο Μπαγκλαντές δεν πηγαίνουν. </a:t>
            </a:r>
            <a:endParaRPr lang="el-GR" dirty="0"/>
          </a:p>
          <a:p>
            <a:endParaRPr lang="en-US" dirty="0"/>
          </a:p>
          <a:p>
            <a:r>
              <a:rPr lang="el-GR" b="1" dirty="0" smtClean="0"/>
              <a:t>Γιατί η </a:t>
            </a:r>
            <a:r>
              <a:rPr lang="el-GR" b="1" dirty="0" err="1" smtClean="0"/>
              <a:t>Μπόρσα</a:t>
            </a:r>
            <a:r>
              <a:rPr lang="el-GR" b="1" dirty="0" smtClean="0"/>
              <a:t> κατάφερε να πάει στο σχολείο;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305800" y="5035589"/>
            <a:ext cx="388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500" dirty="0">
                <a:latin typeface="+mj-lt"/>
                <a:ea typeface="+mj-ea"/>
                <a:cs typeface="+mj-cs"/>
              </a:rPr>
              <a:t>Φωτογραφία</a:t>
            </a:r>
            <a:r>
              <a:rPr lang="en-US" sz="1500" dirty="0">
                <a:latin typeface="+mj-lt"/>
                <a:ea typeface="+mj-ea"/>
                <a:cs typeface="+mj-cs"/>
              </a:rPr>
              <a:t>: © Peter </a:t>
            </a:r>
            <a:r>
              <a:rPr lang="en-US" sz="1500" dirty="0" err="1">
                <a:latin typeface="+mj-lt"/>
                <a:ea typeface="+mj-ea"/>
                <a:cs typeface="+mj-cs"/>
              </a:rPr>
              <a:t>Caton</a:t>
            </a:r>
            <a:r>
              <a:rPr lang="en-US" sz="1500" dirty="0">
                <a:latin typeface="+mj-lt"/>
                <a:ea typeface="+mj-ea"/>
                <a:cs typeface="+mj-cs"/>
              </a:rPr>
              <a:t> /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Sightsavers</a:t>
            </a:r>
            <a:endParaRPr lang="en-US" sz="1500" dirty="0">
              <a:latin typeface="+mj-lt"/>
              <a:ea typeface="+mj-ea"/>
              <a:cs typeface="+mj-cs"/>
            </a:endParaRPr>
          </a:p>
          <a:p>
            <a:r>
              <a:rPr lang="el-GR" sz="1500" dirty="0">
                <a:latin typeface="+mj-lt"/>
                <a:ea typeface="+mj-ea"/>
                <a:cs typeface="+mj-cs"/>
              </a:rPr>
              <a:t>Κείμενο</a:t>
            </a:r>
            <a:r>
              <a:rPr lang="en-US" sz="1500" dirty="0">
                <a:latin typeface="+mj-lt"/>
                <a:ea typeface="+mj-ea"/>
                <a:cs typeface="+mj-cs"/>
              </a:rPr>
              <a:t>: ©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Sightsavers</a:t>
            </a:r>
            <a:endParaRPr lang="en-US" sz="15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8660"/>
            <a:ext cx="1041400" cy="8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07" y="0"/>
            <a:ext cx="4063093" cy="60916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488" y="266700"/>
            <a:ext cx="6526212" cy="5638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1800" b="1" dirty="0" err="1"/>
              <a:t>Λούσυ</a:t>
            </a:r>
            <a:r>
              <a:rPr lang="el-GR" sz="1800" b="1" dirty="0"/>
              <a:t>- Κένυα</a:t>
            </a:r>
          </a:p>
          <a:p>
            <a:endParaRPr lang="el-GR" sz="180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el-GR" dirty="0"/>
              <a:t>Η </a:t>
            </a:r>
            <a:r>
              <a:rPr lang="el-GR" dirty="0" err="1"/>
              <a:t>Λούσυ</a:t>
            </a:r>
            <a:r>
              <a:rPr lang="el-GR" dirty="0"/>
              <a:t> είναι 9 χρονών. </a:t>
            </a:r>
          </a:p>
          <a:p>
            <a:pPr>
              <a:lnSpc>
                <a:spcPct val="100000"/>
              </a:lnSpc>
            </a:pPr>
            <a:r>
              <a:rPr lang="el-GR" dirty="0"/>
              <a:t>Μένει στην Κένυα που είναι μια χώρα της Αφρικής.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l-GR" dirty="0"/>
              <a:t>Η </a:t>
            </a:r>
            <a:r>
              <a:rPr lang="el-GR" dirty="0" err="1"/>
              <a:t>Λούσυ</a:t>
            </a:r>
            <a:r>
              <a:rPr lang="el-GR" dirty="0"/>
              <a:t> είχε πολιομυελίτιδα και έτσι δε μπορεί να ισιώσει το δεξί της πόδι. </a:t>
            </a:r>
          </a:p>
          <a:p>
            <a:pPr>
              <a:lnSpc>
                <a:spcPct val="100000"/>
              </a:lnSpc>
            </a:pPr>
            <a:r>
              <a:rPr lang="el-GR" dirty="0"/>
              <a:t>Έτσι δεν μπορεί να περπατήσει για να πάει σχολείο.</a:t>
            </a:r>
          </a:p>
          <a:p>
            <a:pPr>
              <a:lnSpc>
                <a:spcPct val="100000"/>
              </a:lnSpc>
            </a:pPr>
            <a:r>
              <a:rPr lang="el-GR" dirty="0"/>
              <a:t>Η </a:t>
            </a:r>
            <a:r>
              <a:rPr lang="el-GR" dirty="0" err="1"/>
              <a:t>Λούσυ</a:t>
            </a:r>
            <a:r>
              <a:rPr lang="el-GR" dirty="0"/>
              <a:t> θα ήθελε τόσο πολύ να πάει στο σχολείο. </a:t>
            </a:r>
          </a:p>
          <a:p>
            <a:pPr>
              <a:lnSpc>
                <a:spcPct val="100000"/>
              </a:lnSpc>
            </a:pPr>
            <a:r>
              <a:rPr lang="el-GR" dirty="0"/>
              <a:t>Να τι κάνει κάθε μέρα: </a:t>
            </a:r>
          </a:p>
          <a:p>
            <a:pPr>
              <a:lnSpc>
                <a:spcPct val="100000"/>
              </a:lnSpc>
            </a:pPr>
            <a:r>
              <a:rPr lang="el-GR" dirty="0"/>
              <a:t>«Όταν ξυπνάω καθαρίζω το σπίτι, πλένω τα πιάτα και φτιάχνω τσάι. Μετά φροντίζω τον αδερφό μου. Το απόγευμα παίζω παιχνίδια με τους φίλους μου. </a:t>
            </a:r>
          </a:p>
          <a:p>
            <a:pPr>
              <a:lnSpc>
                <a:spcPct val="100000"/>
              </a:lnSpc>
            </a:pPr>
            <a:r>
              <a:rPr lang="el-GR" dirty="0"/>
              <a:t>Δεν πηγαίνω στο σχολείο γιατί δε μπορώ να φτάσω μέχρι εκεί. </a:t>
            </a:r>
          </a:p>
          <a:p>
            <a:pPr>
              <a:lnSpc>
                <a:spcPct val="100000"/>
              </a:lnSpc>
            </a:pPr>
            <a:r>
              <a:rPr lang="el-GR" dirty="0"/>
              <a:t>Εύχομαι να μπορούσα να μάθω να διαβάζω και να γράφω όπως οι φίλοι μου. </a:t>
            </a:r>
            <a:endParaRPr lang="el-GR" sz="1800" dirty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el-GR" sz="1800" b="1" dirty="0"/>
              <a:t>Γιατί δε μπορεί η </a:t>
            </a:r>
            <a:r>
              <a:rPr lang="el-GR" sz="1800" b="1" dirty="0" err="1"/>
              <a:t>Λούσυ</a:t>
            </a:r>
            <a:r>
              <a:rPr lang="el-GR" sz="1800" b="1" dirty="0"/>
              <a:t> να πάει σχολείο; </a:t>
            </a:r>
          </a:p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7996749" y="6091667"/>
            <a:ext cx="41952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500" dirty="0" smtClean="0">
                <a:latin typeface="+mj-lt"/>
                <a:ea typeface="+mj-ea"/>
                <a:cs typeface="+mj-cs"/>
              </a:rPr>
              <a:t>Φωτογραφία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1500" dirty="0">
                <a:latin typeface="+mj-lt"/>
                <a:ea typeface="+mj-ea"/>
                <a:cs typeface="+mj-cs"/>
              </a:rPr>
              <a:t>© Arjun </a:t>
            </a:r>
            <a:r>
              <a:rPr lang="en-US" sz="1500" dirty="0" err="1">
                <a:latin typeface="+mj-lt"/>
                <a:ea typeface="+mj-ea"/>
                <a:cs typeface="+mj-cs"/>
              </a:rPr>
              <a:t>Kohli</a:t>
            </a:r>
            <a:r>
              <a:rPr lang="en-US" sz="1500" dirty="0">
                <a:latin typeface="+mj-lt"/>
                <a:ea typeface="+mj-ea"/>
                <a:cs typeface="+mj-cs"/>
              </a:rPr>
              <a:t>/</a:t>
            </a:r>
            <a:r>
              <a:rPr lang="en-US" sz="1500" dirty="0" err="1">
                <a:latin typeface="+mj-lt"/>
                <a:ea typeface="+mj-ea"/>
                <a:cs typeface="+mj-cs"/>
              </a:rPr>
              <a:t>Arete</a:t>
            </a:r>
            <a:r>
              <a:rPr lang="en-US" sz="1500" dirty="0">
                <a:latin typeface="+mj-lt"/>
                <a:ea typeface="+mj-ea"/>
                <a:cs typeface="+mj-cs"/>
              </a:rPr>
              <a:t> Stories/ActionAid</a:t>
            </a:r>
            <a:endParaRPr lang="el-GR" sz="15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8660"/>
            <a:ext cx="1041400" cy="8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69900"/>
            <a:ext cx="5293570" cy="5308600"/>
          </a:xfrm>
        </p:spPr>
        <p:txBody>
          <a:bodyPr>
            <a:noAutofit/>
          </a:bodyPr>
          <a:lstStyle/>
          <a:p>
            <a:r>
              <a:rPr lang="el-GR" sz="1800" b="1" dirty="0" err="1" smtClean="0"/>
              <a:t>Άμπντι</a:t>
            </a:r>
            <a:r>
              <a:rPr lang="el-GR" sz="1800" b="1" dirty="0" smtClean="0"/>
              <a:t>- Νιγηρία</a:t>
            </a:r>
            <a:endParaRPr lang="el-GR" sz="1800" b="1" dirty="0"/>
          </a:p>
          <a:p>
            <a:r>
              <a:rPr lang="el-GR" dirty="0"/>
              <a:t>Είναι 12 χρονών. Ζει με το θείο του στη Νιγηρία.</a:t>
            </a:r>
            <a:br>
              <a:rPr lang="el-GR" dirty="0"/>
            </a:br>
            <a:r>
              <a:rPr lang="el-GR" dirty="0"/>
              <a:t>Η Νιγηρία είναι μια χώρα στην Αφρική.</a:t>
            </a:r>
          </a:p>
          <a:p>
            <a:r>
              <a:rPr lang="el-GR" dirty="0"/>
              <a:t>Ο </a:t>
            </a:r>
            <a:r>
              <a:rPr lang="el-GR" dirty="0" err="1"/>
              <a:t>Άμπντι</a:t>
            </a:r>
            <a:r>
              <a:rPr lang="el-GR" dirty="0"/>
              <a:t> έχει επιληψία. Όταν αισθάνεται αδύναμος δεν πάει στο σχολείο.</a:t>
            </a:r>
            <a:endParaRPr lang="en-US" dirty="0"/>
          </a:p>
          <a:p>
            <a:r>
              <a:rPr lang="el-GR" dirty="0"/>
              <a:t>Συχνά χάνει μαθήματα.</a:t>
            </a:r>
          </a:p>
          <a:p>
            <a:r>
              <a:rPr lang="el-GR" dirty="0" smtClean="0"/>
              <a:t>Στην </a:t>
            </a:r>
            <a:r>
              <a:rPr lang="el-GR" dirty="0"/>
              <a:t>τάξη του υπάρχουν 40 μαθητές.</a:t>
            </a:r>
          </a:p>
          <a:p>
            <a:r>
              <a:rPr lang="el-GR" dirty="0"/>
              <a:t>Οι δάσκαλοί του είναι πολύ απασχολημένοι για να τον βοηθήσουν να φτάσει τους συμμαθητές του.</a:t>
            </a:r>
          </a:p>
          <a:p>
            <a:r>
              <a:rPr lang="el-GR" dirty="0"/>
              <a:t> Ο θείος του </a:t>
            </a:r>
            <a:r>
              <a:rPr lang="el-GR" dirty="0" err="1"/>
              <a:t>Άμπντι</a:t>
            </a:r>
            <a:r>
              <a:rPr lang="el-GR" dirty="0"/>
              <a:t> λέει: </a:t>
            </a:r>
          </a:p>
          <a:p>
            <a:r>
              <a:rPr lang="el-GR" dirty="0"/>
              <a:t>“Στον </a:t>
            </a:r>
            <a:r>
              <a:rPr lang="el-GR" dirty="0" err="1"/>
              <a:t>Άμπντι</a:t>
            </a:r>
            <a:r>
              <a:rPr lang="el-GR" dirty="0"/>
              <a:t> αρέσει πολύ να πηγαίνει στο σχολείο. Είναι ένα πολύ ξεχωριστό αγόρι αλλά χρειάζεται και ξεχωριστή φροντίδα</a:t>
            </a:r>
            <a:r>
              <a:rPr lang="el-GR" dirty="0" smtClean="0"/>
              <a:t>»</a:t>
            </a:r>
          </a:p>
          <a:p>
            <a:endParaRPr lang="en-US" dirty="0"/>
          </a:p>
          <a:p>
            <a:r>
              <a:rPr lang="el-GR" sz="1800" b="1" dirty="0"/>
              <a:t>Τι χρειάζεται ο </a:t>
            </a:r>
            <a:r>
              <a:rPr lang="el-GR" sz="1800" b="1" dirty="0" err="1"/>
              <a:t>Άμπτι</a:t>
            </a:r>
            <a:r>
              <a:rPr lang="el-GR" sz="1800" b="1" dirty="0"/>
              <a:t> για να συνεχίσει το σχολείο;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-925" r="9465" b="-1"/>
          <a:stretch/>
        </p:blipFill>
        <p:spPr>
          <a:xfrm>
            <a:off x="5522170" y="0"/>
            <a:ext cx="6568230" cy="5187950"/>
          </a:xfrm>
        </p:spPr>
      </p:pic>
      <p:sp>
        <p:nvSpPr>
          <p:cNvPr id="3" name="Rectangle 2"/>
          <p:cNvSpPr/>
          <p:nvPr/>
        </p:nvSpPr>
        <p:spPr>
          <a:xfrm>
            <a:off x="9283700" y="5780089"/>
            <a:ext cx="28067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>
              <a:latin typeface="TT15Ct00"/>
            </a:endParaRPr>
          </a:p>
          <a:p>
            <a:r>
              <a:rPr lang="el-GR" sz="1100" dirty="0" err="1" smtClean="0">
                <a:latin typeface="TT15Ct00"/>
              </a:rPr>
              <a:t>Φωτο</a:t>
            </a:r>
            <a:r>
              <a:rPr lang="en-US" sz="1100" dirty="0" smtClean="0">
                <a:latin typeface="TT15Ct00"/>
              </a:rPr>
              <a:t>: </a:t>
            </a:r>
            <a:r>
              <a:rPr lang="en-US" sz="1100" dirty="0">
                <a:latin typeface="TT15Ct00"/>
              </a:rPr>
              <a:t>© Kate Holt/</a:t>
            </a:r>
            <a:r>
              <a:rPr lang="en-US" sz="1100" dirty="0" err="1">
                <a:latin typeface="TT15Ct00"/>
              </a:rPr>
              <a:t>Arete</a:t>
            </a:r>
            <a:r>
              <a:rPr lang="en-US" sz="1100" dirty="0">
                <a:latin typeface="TT15Ct00"/>
              </a:rPr>
              <a:t> Stories/ActionAid</a:t>
            </a:r>
            <a:endParaRPr lang="el-GR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8660"/>
            <a:ext cx="1041400" cy="8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548195"/>
              </p:ext>
            </p:extLst>
          </p:nvPr>
        </p:nvGraphicFramePr>
        <p:xfrm>
          <a:off x="8153400" y="0"/>
          <a:ext cx="36195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188" y="301625"/>
            <a:ext cx="7643812" cy="1184276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8600" dirty="0" smtClean="0"/>
              <a:t>Υπολογίζεται ότι το </a:t>
            </a:r>
            <a:r>
              <a:rPr lang="el-GR" sz="8600" b="1" dirty="0"/>
              <a:t>15%</a:t>
            </a:r>
            <a:r>
              <a:rPr lang="el-GR" sz="8600" dirty="0"/>
              <a:t> του παγκόσμιου πληθυσμού -σχεδόν </a:t>
            </a:r>
            <a:r>
              <a:rPr lang="el-GR" sz="8600" dirty="0" smtClean="0"/>
              <a:t>1</a:t>
            </a:r>
            <a:r>
              <a:rPr lang="en-US" sz="8600" dirty="0" smtClean="0"/>
              <a:t> </a:t>
            </a:r>
            <a:r>
              <a:rPr lang="el-GR" sz="8600" dirty="0" smtClean="0"/>
              <a:t>δισεκατομμύριο </a:t>
            </a:r>
            <a:r>
              <a:rPr lang="el-GR" sz="8600" dirty="0"/>
              <a:t>άνθρωποι- ζουν με κάποια μορφή </a:t>
            </a:r>
            <a:r>
              <a:rPr lang="el-GR" sz="8600" b="1" dirty="0" smtClean="0"/>
              <a:t>αναπηρίας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8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8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8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8600" b="1" dirty="0" smtClean="0"/>
              <a:t>24 εκατομμύρια </a:t>
            </a:r>
            <a:r>
              <a:rPr lang="el-GR" sz="8600" dirty="0" smtClean="0"/>
              <a:t>είναι παιδιά σαν τη </a:t>
            </a:r>
            <a:r>
              <a:rPr lang="el-GR" sz="8600" dirty="0" err="1" smtClean="0"/>
              <a:t>Μπόρσα</a:t>
            </a:r>
            <a:r>
              <a:rPr lang="el-GR" sz="8600" dirty="0" smtClean="0"/>
              <a:t>, την </a:t>
            </a:r>
            <a:r>
              <a:rPr lang="el-GR" sz="8600" dirty="0" err="1" smtClean="0"/>
              <a:t>Λούσυ</a:t>
            </a:r>
            <a:r>
              <a:rPr lang="el-GR" sz="8600" dirty="0"/>
              <a:t> </a:t>
            </a:r>
            <a:r>
              <a:rPr lang="el-GR" sz="8600" dirty="0" smtClean="0"/>
              <a:t>και τον </a:t>
            </a:r>
            <a:r>
              <a:rPr lang="el-GR" sz="8600" dirty="0" err="1" smtClean="0"/>
              <a:t>Άμπτι</a:t>
            </a:r>
            <a:r>
              <a:rPr lang="el-GR" sz="8600" dirty="0" smtClean="0"/>
              <a:t>  που λόγω κάποιας αναπηρία δεν έχουν πάει ποτέ σχολείο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8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8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8800" b="1" dirty="0" smtClean="0"/>
              <a:t>Στις αναπτυσσόμενες χώρες (οι φτωχότερες χώρες του κόσμου) το 90% των παιδιών με αναπηρία δεν πηγαίνουν σχολείο </a:t>
            </a:r>
            <a:endParaRPr lang="el-GR" sz="8800" b="1" dirty="0"/>
          </a:p>
          <a:p>
            <a:endParaRPr lang="el-GR" b="1" dirty="0" smtClean="0"/>
          </a:p>
          <a:p>
            <a:endParaRPr lang="el-GR" b="1" dirty="0"/>
          </a:p>
          <a:p>
            <a:endParaRPr lang="el-GR" b="1" dirty="0" smtClean="0"/>
          </a:p>
          <a:p>
            <a:endParaRPr lang="el-GR" b="1" dirty="0"/>
          </a:p>
          <a:p>
            <a:endParaRPr lang="el-GR" b="1" dirty="0" smtClean="0"/>
          </a:p>
          <a:p>
            <a:endParaRPr lang="el-GR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43411333"/>
              </p:ext>
            </p:extLst>
          </p:nvPr>
        </p:nvGraphicFramePr>
        <p:xfrm>
          <a:off x="8153400" y="3263900"/>
          <a:ext cx="3594099" cy="303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8660"/>
            <a:ext cx="1041400" cy="8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6413"/>
            <a:ext cx="3632200" cy="120173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Ορισμός Αναπηρίας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2413000"/>
            <a:ext cx="9144000" cy="3987800"/>
          </a:xfrm>
        </p:spPr>
        <p:txBody>
          <a:bodyPr>
            <a:normAutofit/>
          </a:bodyPr>
          <a:lstStyle/>
          <a:p>
            <a:pPr algn="just"/>
            <a:r>
              <a:rPr lang="el-GR" i="1" dirty="0"/>
              <a:t>Σύμφωνα με την Διεθνή Σύμβαση του Ο.Η.Ε. για τα Δικαιώματα των Ανθρώπων με Αναπηρία, στα Άτομα με Αναπηρία περιλαμβάνονται άτομα με μακροχρόνιες </a:t>
            </a:r>
            <a:r>
              <a:rPr lang="el-GR" b="1" i="1" dirty="0"/>
              <a:t>σωματικές</a:t>
            </a:r>
            <a:r>
              <a:rPr lang="el-GR" i="1" dirty="0"/>
              <a:t>, </a:t>
            </a:r>
            <a:r>
              <a:rPr lang="el-GR" b="1" i="1" dirty="0"/>
              <a:t>νοητικές</a:t>
            </a:r>
            <a:r>
              <a:rPr lang="el-GR" i="1" dirty="0"/>
              <a:t>, </a:t>
            </a:r>
            <a:r>
              <a:rPr lang="el-GR" b="1" i="1" dirty="0"/>
              <a:t>πνευματικές</a:t>
            </a:r>
            <a:r>
              <a:rPr lang="el-GR" i="1" dirty="0"/>
              <a:t> ή </a:t>
            </a:r>
            <a:r>
              <a:rPr lang="el-GR" b="1" i="1" dirty="0"/>
              <a:t>αισθητηριακές</a:t>
            </a:r>
            <a:r>
              <a:rPr lang="el-GR" i="1" dirty="0"/>
              <a:t> βλάβες, οι οποίες σε αλληλεπίδραση με διάφορα εμπόδια δύνανται να παρεμποδίσουν την πλήρη και αποτελεσματική συμμετοχή τους στην κοινωνία σε ίση βάση με τους άλλους/</a:t>
            </a:r>
            <a:r>
              <a:rPr lang="el-GR" i="1" dirty="0" err="1"/>
              <a:t>ες</a:t>
            </a:r>
            <a:r>
              <a:rPr lang="el-GR" i="1" dirty="0"/>
              <a:t>. (άρθρο 1 παρ. 2 Δ.Σ. Ο.Η.Ε. για τα Δικαιώματα των Ανθρώπων με Αναπηρία Νέα Υόρκη Δεκέμβριος 2006).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237331"/>
            <a:ext cx="1739900" cy="173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6400" y="140037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Διεθνές Σύμβολο της Αναπηρίας</a:t>
            </a:r>
            <a:endParaRPr lang="el-GR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8660"/>
            <a:ext cx="1041400" cy="8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949</Words>
  <Application>Microsoft Office PowerPoint</Application>
  <PresentationFormat>Ευρεία οθόνη</PresentationFormat>
  <Paragraphs>114</Paragraphs>
  <Slides>13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PFDinTextPro-Regular</vt:lpstr>
      <vt:lpstr>TT15Ct00</vt:lpstr>
      <vt:lpstr>Office Theme</vt:lpstr>
      <vt:lpstr>Παγκόσμια Εβδομάδα Δράσης για την Εκπαίδευση 2014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Ορισμός Αναπηρίας </vt:lpstr>
      <vt:lpstr>Παρουσίαση του PowerPoint</vt:lpstr>
      <vt:lpstr>Φτιάχνω τους χάρτινους φίλους μου! </vt:lpstr>
      <vt:lpstr>Παρουσίαση του PowerPoint</vt:lpstr>
      <vt:lpstr>Καλή επιτυχία!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Παγκόσμια Εβδομάδα Δράσης για την Εκπαίδευση 2014</dc:title>
  <dc:creator>Chrisoula Stamatoukou</dc:creator>
  <cp:lastModifiedBy>ΕΥΑΓΓΕΛΙΑ Χ</cp:lastModifiedBy>
  <cp:revision>78</cp:revision>
  <dcterms:created xsi:type="dcterms:W3CDTF">2014-04-15T09:03:35Z</dcterms:created>
  <dcterms:modified xsi:type="dcterms:W3CDTF">2014-07-01T13:12:01Z</dcterms:modified>
</cp:coreProperties>
</file>