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59" r:id="rId5"/>
    <p:sldId id="260" r:id="rId6"/>
    <p:sldId id="262" r:id="rId7"/>
    <p:sldId id="256" r:id="rId8"/>
    <p:sldId id="263" r:id="rId9"/>
    <p:sldId id="264" r:id="rId10"/>
    <p:sldId id="265" r:id="rId11"/>
    <p:sldId id="266" r:id="rId12"/>
    <p:sldId id="267" r:id="rId13"/>
    <p:sldId id="268" r:id="rId14"/>
    <p:sldId id="275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2" autoAdjust="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30/10/2022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30/10/2022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30/10/2022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30/10/2022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30/10/2022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30/10/2022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30/10/2022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/>
          <a:lstStyle/>
          <a:p>
            <a:r>
              <a:rPr lang="el-GR" b="1" i="1" u="sng" dirty="0" smtClean="0">
                <a:solidFill>
                  <a:srgbClr val="002060"/>
                </a:solidFill>
              </a:rPr>
              <a:t>ΔΗΜΙΟΥΡΓΙΚΗ ΓΡΑΦΗ</a:t>
            </a:r>
            <a:endParaRPr lang="el-GR" b="1" i="1" u="sng" dirty="0">
              <a:solidFill>
                <a:srgbClr val="00206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043608" y="3068960"/>
            <a:ext cx="6728792" cy="2569840"/>
          </a:xfrm>
        </p:spPr>
        <p:txBody>
          <a:bodyPr/>
          <a:lstStyle/>
          <a:p>
            <a:r>
              <a:rPr lang="el-GR" b="1" i="1" dirty="0" smtClean="0">
                <a:solidFill>
                  <a:srgbClr val="002060"/>
                </a:solidFill>
              </a:rPr>
              <a:t>Προσθέτουμε μία ακόμη στροφή στο ποίημα του Γεώργιου Δροσίνη «Θαλασσινά τραγούδια»</a:t>
            </a:r>
          </a:p>
          <a:p>
            <a:r>
              <a:rPr lang="el-GR" b="1" i="1" dirty="0" smtClean="0">
                <a:solidFill>
                  <a:srgbClr val="002060"/>
                </a:solidFill>
              </a:rPr>
              <a:t>Α2 ΓΥΜΝΑΣΙΟΥ ΝΑΟΥΣΑΣ ΠΑΡΟΥ 2022</a:t>
            </a:r>
            <a:endParaRPr lang="el-GR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5793507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l-GR" sz="4600" b="1" i="1" dirty="0" smtClean="0">
                <a:solidFill>
                  <a:srgbClr val="002060"/>
                </a:solidFill>
              </a:rPr>
              <a:t>Και ο ψαράς  που ταξιδεύει</a:t>
            </a:r>
            <a:endParaRPr lang="el-GR" sz="46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l-GR" sz="4600" b="1" i="1" dirty="0" smtClean="0">
                <a:solidFill>
                  <a:srgbClr val="002060"/>
                </a:solidFill>
              </a:rPr>
              <a:t>στο κατάλευκο βαρκάκι,</a:t>
            </a:r>
            <a:endParaRPr lang="el-GR" sz="46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l-GR" sz="4600" b="1" i="1" dirty="0" smtClean="0">
                <a:solidFill>
                  <a:srgbClr val="002060"/>
                </a:solidFill>
              </a:rPr>
              <a:t>ψάχνει ένα </a:t>
            </a:r>
            <a:r>
              <a:rPr lang="el-GR" sz="4600" b="1" i="1" dirty="0" err="1" smtClean="0">
                <a:solidFill>
                  <a:srgbClr val="002060"/>
                </a:solidFill>
              </a:rPr>
              <a:t>γοργονάκι</a:t>
            </a:r>
            <a:r>
              <a:rPr lang="el-GR" sz="4600" b="1" i="1" dirty="0" smtClean="0">
                <a:solidFill>
                  <a:srgbClr val="002060"/>
                </a:solidFill>
              </a:rPr>
              <a:t>,</a:t>
            </a:r>
            <a:endParaRPr lang="el-GR" sz="46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l-GR" sz="4600" b="1" i="1" dirty="0" smtClean="0">
                <a:solidFill>
                  <a:srgbClr val="002060"/>
                </a:solidFill>
              </a:rPr>
              <a:t>στα νερά που αγναντεύει.</a:t>
            </a:r>
            <a:endParaRPr lang="el-GR" sz="46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l-GR" sz="4600" b="1" i="1" dirty="0" smtClean="0">
                <a:solidFill>
                  <a:srgbClr val="002060"/>
                </a:solidFill>
              </a:rPr>
              <a:t> </a:t>
            </a:r>
            <a:endParaRPr lang="el-GR" sz="46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l-GR" sz="4600" b="1" i="1" dirty="0" smtClean="0">
                <a:solidFill>
                  <a:srgbClr val="002060"/>
                </a:solidFill>
              </a:rPr>
              <a:t>Μόνο αυτό τον γαληνεύει</a:t>
            </a:r>
            <a:endParaRPr lang="el-GR" sz="46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l-GR" sz="4600" b="1" i="1" dirty="0" smtClean="0">
                <a:solidFill>
                  <a:srgbClr val="002060"/>
                </a:solidFill>
              </a:rPr>
              <a:t>στο απέραντο γαλάζιο.</a:t>
            </a:r>
            <a:endParaRPr lang="el-GR" sz="46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l-GR" sz="4600" b="1" i="1" dirty="0" smtClean="0">
                <a:solidFill>
                  <a:srgbClr val="002060"/>
                </a:solidFill>
              </a:rPr>
              <a:t>Δίπλα του σε  μπλε και άσπρο</a:t>
            </a:r>
            <a:endParaRPr lang="el-GR" sz="46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l-GR" sz="4600" b="1" i="1" dirty="0" err="1" smtClean="0">
                <a:solidFill>
                  <a:srgbClr val="002060"/>
                </a:solidFill>
              </a:rPr>
              <a:t>χρυσοφτέρωτο</a:t>
            </a:r>
            <a:r>
              <a:rPr lang="el-GR" sz="4600" b="1" i="1" dirty="0" smtClean="0">
                <a:solidFill>
                  <a:srgbClr val="002060"/>
                </a:solidFill>
              </a:rPr>
              <a:t> </a:t>
            </a:r>
            <a:r>
              <a:rPr lang="el-GR" sz="4600" b="1" i="1" dirty="0" smtClean="0">
                <a:solidFill>
                  <a:srgbClr val="002060"/>
                </a:solidFill>
              </a:rPr>
              <a:t>δελφινάκι.</a:t>
            </a:r>
            <a:endParaRPr lang="el-GR" sz="46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l-GR" b="1" i="1" dirty="0" smtClean="0"/>
              <a:t> </a:t>
            </a:r>
            <a:endParaRPr lang="el-GR" dirty="0" smtClean="0">
              <a:solidFill>
                <a:srgbClr val="FF0000"/>
              </a:solidFill>
            </a:endParaRPr>
          </a:p>
          <a:p>
            <a:pPr algn="r">
              <a:buNone/>
            </a:pPr>
            <a:r>
              <a:rPr lang="el-GR" b="1" i="1" dirty="0" smtClean="0">
                <a:solidFill>
                  <a:srgbClr val="FF0000"/>
                </a:solidFill>
              </a:rPr>
              <a:t>Γιάννης Σκ.</a:t>
            </a:r>
            <a:endParaRPr lang="el-GR" dirty="0" smtClean="0">
              <a:solidFill>
                <a:srgbClr val="FF0000"/>
              </a:solidFill>
            </a:endParaRPr>
          </a:p>
          <a:p>
            <a:pPr algn="r">
              <a:buNone/>
            </a:pP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836712"/>
            <a:ext cx="8219256" cy="5289451"/>
          </a:xfrm>
        </p:spPr>
        <p:txBody>
          <a:bodyPr/>
          <a:lstStyle/>
          <a:p>
            <a:pPr algn="ctr">
              <a:buNone/>
            </a:pPr>
            <a:r>
              <a:rPr lang="el-GR" sz="3600" b="1" i="1" dirty="0" smtClean="0">
                <a:solidFill>
                  <a:srgbClr val="002060"/>
                </a:solidFill>
              </a:rPr>
              <a:t>Τα θαλασσινά τραγούδια</a:t>
            </a:r>
            <a:endParaRPr lang="el-GR" sz="36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l-GR" sz="3600" b="1" i="1" dirty="0" smtClean="0">
                <a:solidFill>
                  <a:srgbClr val="002060"/>
                </a:solidFill>
              </a:rPr>
              <a:t>σε ταξιδεύουν</a:t>
            </a:r>
          </a:p>
          <a:p>
            <a:pPr algn="ctr">
              <a:buNone/>
            </a:pPr>
            <a:r>
              <a:rPr lang="el-GR" sz="3600" b="1" i="1" dirty="0" smtClean="0">
                <a:solidFill>
                  <a:srgbClr val="002060"/>
                </a:solidFill>
              </a:rPr>
              <a:t> σε μια απέραντη θάλασσα</a:t>
            </a:r>
            <a:endParaRPr lang="el-GR" sz="36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l-GR" sz="3600" b="1" i="1" dirty="0" smtClean="0">
                <a:solidFill>
                  <a:srgbClr val="002060"/>
                </a:solidFill>
              </a:rPr>
              <a:t>με πολύχρωμα ψάρια</a:t>
            </a:r>
            <a:endParaRPr lang="el-GR" sz="36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l-GR" sz="3600" b="1" i="1" dirty="0" smtClean="0">
                <a:solidFill>
                  <a:srgbClr val="002060"/>
                </a:solidFill>
              </a:rPr>
              <a:t>και γαλανά νερά.</a:t>
            </a:r>
            <a:endParaRPr lang="el-GR" sz="36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l-GR" b="1" i="1" dirty="0" smtClean="0"/>
              <a:t> </a:t>
            </a:r>
            <a:endParaRPr lang="el-GR" dirty="0" smtClean="0"/>
          </a:p>
          <a:p>
            <a:pPr algn="r">
              <a:buNone/>
            </a:pPr>
            <a:r>
              <a:rPr lang="el-GR" b="1" i="1" dirty="0" smtClean="0">
                <a:solidFill>
                  <a:srgbClr val="FF0000"/>
                </a:solidFill>
              </a:rPr>
              <a:t>Χάρης Χρ.</a:t>
            </a:r>
            <a:endParaRPr lang="el-GR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404664"/>
            <a:ext cx="8496944" cy="612068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l-GR" sz="4600" b="1" i="1" dirty="0" smtClean="0">
                <a:solidFill>
                  <a:srgbClr val="002060"/>
                </a:solidFill>
              </a:rPr>
              <a:t>Γλυκά φυσά ο μπάτης, </a:t>
            </a:r>
            <a:endParaRPr lang="el-GR" sz="46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l-GR" sz="4600" b="1" i="1" dirty="0" smtClean="0">
                <a:solidFill>
                  <a:srgbClr val="002060"/>
                </a:solidFill>
              </a:rPr>
              <a:t>ο ήλιος καθρεφτίζεται</a:t>
            </a:r>
            <a:endParaRPr lang="el-GR" sz="46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l-GR" sz="4600" b="1" i="1" dirty="0" smtClean="0">
                <a:solidFill>
                  <a:srgbClr val="002060"/>
                </a:solidFill>
              </a:rPr>
              <a:t> στη γαλανή  τη θάλασσα </a:t>
            </a:r>
            <a:endParaRPr lang="el-GR" sz="46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l-GR" sz="4600" b="1" i="1" dirty="0" smtClean="0">
                <a:solidFill>
                  <a:srgbClr val="002060"/>
                </a:solidFill>
              </a:rPr>
              <a:t>που τα ψαράκια </a:t>
            </a:r>
            <a:r>
              <a:rPr lang="el-GR" sz="4600" b="1" i="1" dirty="0" err="1" smtClean="0">
                <a:solidFill>
                  <a:srgbClr val="002060"/>
                </a:solidFill>
              </a:rPr>
              <a:t>αφρίζονται</a:t>
            </a:r>
            <a:r>
              <a:rPr lang="el-GR" sz="4600" b="1" i="1" dirty="0" smtClean="0">
                <a:solidFill>
                  <a:srgbClr val="002060"/>
                </a:solidFill>
              </a:rPr>
              <a:t>.</a:t>
            </a:r>
            <a:endParaRPr lang="el-GR" sz="46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l-GR" sz="4600" b="1" i="1" dirty="0" smtClean="0">
                <a:solidFill>
                  <a:srgbClr val="002060"/>
                </a:solidFill>
              </a:rPr>
              <a:t> </a:t>
            </a:r>
            <a:endParaRPr lang="el-GR" sz="46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l-GR" sz="4600" b="1" i="1" dirty="0" err="1" smtClean="0">
                <a:solidFill>
                  <a:srgbClr val="002060"/>
                </a:solidFill>
              </a:rPr>
              <a:t>Χιονοπλασμένοι</a:t>
            </a:r>
            <a:r>
              <a:rPr lang="el-GR" sz="4600" b="1" i="1" dirty="0" smtClean="0">
                <a:solidFill>
                  <a:srgbClr val="002060"/>
                </a:solidFill>
              </a:rPr>
              <a:t> γλάροι </a:t>
            </a:r>
            <a:endParaRPr lang="el-GR" sz="46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l-GR" sz="4600" b="1" i="1" dirty="0" smtClean="0">
                <a:solidFill>
                  <a:srgbClr val="002060"/>
                </a:solidFill>
              </a:rPr>
              <a:t>γοργόφτερα πετούν</a:t>
            </a:r>
            <a:endParaRPr lang="el-GR" sz="46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l-GR" sz="4600" b="1" i="1" dirty="0" smtClean="0">
                <a:solidFill>
                  <a:srgbClr val="002060"/>
                </a:solidFill>
              </a:rPr>
              <a:t> και φωτισμένοι φάροι </a:t>
            </a:r>
            <a:endParaRPr lang="el-GR" sz="46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l-GR" sz="4600" b="1" i="1" dirty="0" smtClean="0">
                <a:solidFill>
                  <a:srgbClr val="002060"/>
                </a:solidFill>
              </a:rPr>
              <a:t>καράβια οδηγούν!</a:t>
            </a:r>
            <a:endParaRPr lang="el-GR" sz="46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l-GR" b="1" i="1" dirty="0" smtClean="0"/>
              <a:t> </a:t>
            </a:r>
            <a:endParaRPr lang="el-GR" dirty="0" smtClean="0"/>
          </a:p>
          <a:p>
            <a:pPr algn="r">
              <a:buNone/>
            </a:pPr>
            <a:r>
              <a:rPr lang="el-GR" b="1" i="1" dirty="0" smtClean="0">
                <a:solidFill>
                  <a:srgbClr val="FF0000"/>
                </a:solidFill>
              </a:rPr>
              <a:t>Νικόλας Τσουν.</a:t>
            </a:r>
            <a:endParaRPr lang="el-GR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39552" y="548680"/>
            <a:ext cx="8147248" cy="5577483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el-GR" sz="5100" b="1" i="1" dirty="0" smtClean="0">
                <a:solidFill>
                  <a:srgbClr val="002060"/>
                </a:solidFill>
              </a:rPr>
              <a:t>Απαλά χτυπάει το κύμα</a:t>
            </a:r>
            <a:endParaRPr lang="el-GR" sz="51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l-GR" sz="5100" b="1" i="1" dirty="0" smtClean="0">
                <a:solidFill>
                  <a:srgbClr val="002060"/>
                </a:solidFill>
              </a:rPr>
              <a:t>στα πετραδάκια τα μικρά,</a:t>
            </a:r>
            <a:endParaRPr lang="el-GR" sz="51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l-GR" sz="5100" b="1" i="1" dirty="0" smtClean="0">
                <a:solidFill>
                  <a:srgbClr val="002060"/>
                </a:solidFill>
              </a:rPr>
              <a:t>της  πετονιάς το νήμα</a:t>
            </a:r>
            <a:endParaRPr lang="el-GR" sz="51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l-GR" sz="5100" b="1" i="1" dirty="0" smtClean="0">
                <a:solidFill>
                  <a:srgbClr val="002060"/>
                </a:solidFill>
              </a:rPr>
              <a:t>τα ψάρια κυνηγά.</a:t>
            </a:r>
            <a:endParaRPr lang="el-GR" sz="51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l-GR" sz="5100" b="1" i="1" dirty="0" smtClean="0">
                <a:solidFill>
                  <a:srgbClr val="002060"/>
                </a:solidFill>
              </a:rPr>
              <a:t> </a:t>
            </a:r>
            <a:endParaRPr lang="el-GR" sz="51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l-GR" sz="5100" b="1" i="1" dirty="0" smtClean="0">
                <a:solidFill>
                  <a:srgbClr val="002060"/>
                </a:solidFill>
              </a:rPr>
              <a:t>Κάθε πρωί οι ψαράδες </a:t>
            </a:r>
            <a:endParaRPr lang="el-GR" sz="51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l-GR" sz="5100" b="1" i="1" dirty="0" smtClean="0">
                <a:solidFill>
                  <a:srgbClr val="002060"/>
                </a:solidFill>
              </a:rPr>
              <a:t>με τις βάρκες πάνε στα ανοιχτά, </a:t>
            </a:r>
            <a:endParaRPr lang="el-GR" sz="51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l-GR" sz="5100" b="1" i="1" dirty="0" smtClean="0">
                <a:solidFill>
                  <a:srgbClr val="002060"/>
                </a:solidFill>
              </a:rPr>
              <a:t>να ψαρέψουνε </a:t>
            </a:r>
            <a:r>
              <a:rPr lang="el-GR" sz="5100" b="1" i="1" dirty="0" err="1" smtClean="0">
                <a:solidFill>
                  <a:srgbClr val="002060"/>
                </a:solidFill>
              </a:rPr>
              <a:t>μπαλάδες</a:t>
            </a:r>
            <a:r>
              <a:rPr lang="el-GR" sz="5100" b="1" i="1" dirty="0" smtClean="0">
                <a:solidFill>
                  <a:srgbClr val="002060"/>
                </a:solidFill>
              </a:rPr>
              <a:t>,</a:t>
            </a:r>
            <a:endParaRPr lang="el-GR" sz="51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l-GR" sz="5100" b="1" i="1" dirty="0" smtClean="0">
                <a:solidFill>
                  <a:srgbClr val="002060"/>
                </a:solidFill>
              </a:rPr>
              <a:t>να τους πουλήσουν στην αγορά</a:t>
            </a:r>
            <a:endParaRPr lang="el-GR" sz="51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l-GR" b="1" i="1" dirty="0" smtClean="0"/>
              <a:t> </a:t>
            </a:r>
            <a:endParaRPr lang="el-GR" dirty="0" smtClean="0">
              <a:solidFill>
                <a:srgbClr val="FF0000"/>
              </a:solidFill>
            </a:endParaRPr>
          </a:p>
          <a:p>
            <a:pPr algn="r">
              <a:buNone/>
            </a:pPr>
            <a:r>
              <a:rPr lang="el-GR" b="1" i="1" dirty="0" smtClean="0">
                <a:solidFill>
                  <a:srgbClr val="FF0000"/>
                </a:solidFill>
              </a:rPr>
              <a:t>Νίκος </a:t>
            </a:r>
            <a:r>
              <a:rPr lang="el-GR" b="1" i="1" dirty="0" err="1" smtClean="0">
                <a:solidFill>
                  <a:srgbClr val="FF0000"/>
                </a:solidFill>
              </a:rPr>
              <a:t>Τσαχ</a:t>
            </a:r>
            <a:r>
              <a:rPr lang="el-GR" b="1" i="1" dirty="0" smtClean="0">
                <a:solidFill>
                  <a:srgbClr val="FF0000"/>
                </a:solidFill>
              </a:rPr>
              <a:t>. </a:t>
            </a:r>
            <a:endParaRPr lang="el-GR" dirty="0" smtClean="0">
              <a:solidFill>
                <a:srgbClr val="FF0000"/>
              </a:solidFill>
            </a:endParaRPr>
          </a:p>
          <a:p>
            <a:pPr algn="r">
              <a:buNone/>
            </a:pPr>
            <a:r>
              <a:rPr lang="el-GR" dirty="0" smtClean="0">
                <a:solidFill>
                  <a:srgbClr val="FF0000"/>
                </a:solidFill>
              </a:rPr>
              <a:t>.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ΕΠΙΜΕΛΕΙΑ: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l-GR" sz="4400" b="1" i="1" dirty="0" smtClean="0">
                <a:solidFill>
                  <a:srgbClr val="FF0000"/>
                </a:solidFill>
              </a:rPr>
              <a:t>ΕΡΡΙΚΟΣ. Χ.</a:t>
            </a:r>
          </a:p>
          <a:p>
            <a:pPr algn="ctr">
              <a:buNone/>
            </a:pPr>
            <a:r>
              <a:rPr lang="el-GR" sz="4400" b="1" i="1" dirty="0" smtClean="0">
                <a:solidFill>
                  <a:srgbClr val="FF0000"/>
                </a:solidFill>
              </a:rPr>
              <a:t>ΣΧ. ΕΤΟΣ 2022-23</a:t>
            </a:r>
            <a:endParaRPr lang="el-GR" sz="4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331640" y="1700808"/>
            <a:ext cx="567037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i="1" dirty="0" smtClean="0">
                <a:solidFill>
                  <a:srgbClr val="002060"/>
                </a:solidFill>
              </a:rPr>
              <a:t>Γλυκά φυσά ο μπάτης,</a:t>
            </a:r>
            <a:br>
              <a:rPr lang="el-GR" sz="3200" b="1" i="1" dirty="0" smtClean="0">
                <a:solidFill>
                  <a:srgbClr val="002060"/>
                </a:solidFill>
              </a:rPr>
            </a:br>
            <a:r>
              <a:rPr lang="el-GR" sz="3200" b="1" i="1" dirty="0" smtClean="0">
                <a:solidFill>
                  <a:srgbClr val="002060"/>
                </a:solidFill>
              </a:rPr>
              <a:t>η θάλασσα δροσίζεται,</a:t>
            </a:r>
            <a:br>
              <a:rPr lang="el-GR" sz="3200" b="1" i="1" dirty="0" smtClean="0">
                <a:solidFill>
                  <a:srgbClr val="002060"/>
                </a:solidFill>
              </a:rPr>
            </a:br>
            <a:r>
              <a:rPr lang="el-GR" sz="3200" b="1" i="1" dirty="0" smtClean="0">
                <a:solidFill>
                  <a:srgbClr val="002060"/>
                </a:solidFill>
              </a:rPr>
              <a:t>στα γαλανά νερά της</a:t>
            </a:r>
            <a:br>
              <a:rPr lang="el-GR" sz="3200" b="1" i="1" dirty="0" smtClean="0">
                <a:solidFill>
                  <a:srgbClr val="002060"/>
                </a:solidFill>
              </a:rPr>
            </a:br>
            <a:r>
              <a:rPr lang="el-GR" sz="3200" b="1" i="1" dirty="0" smtClean="0">
                <a:solidFill>
                  <a:srgbClr val="002060"/>
                </a:solidFill>
              </a:rPr>
              <a:t>ο ήλιος καθρεφτίζεται·</a:t>
            </a:r>
            <a:br>
              <a:rPr lang="el-GR" sz="3200" b="1" i="1" dirty="0" smtClean="0">
                <a:solidFill>
                  <a:srgbClr val="002060"/>
                </a:solidFill>
              </a:rPr>
            </a:br>
            <a:r>
              <a:rPr lang="el-GR" sz="3200" b="1" i="1" dirty="0" smtClean="0">
                <a:solidFill>
                  <a:srgbClr val="002060"/>
                </a:solidFill>
              </a:rPr>
              <a:t>και λες πως παίζουν μ’ έρωτα</a:t>
            </a:r>
            <a:br>
              <a:rPr lang="el-GR" sz="3200" b="1" i="1" dirty="0" smtClean="0">
                <a:solidFill>
                  <a:srgbClr val="002060"/>
                </a:solidFill>
              </a:rPr>
            </a:br>
            <a:r>
              <a:rPr lang="el-GR" sz="3200" b="1" i="1" dirty="0" smtClean="0">
                <a:solidFill>
                  <a:srgbClr val="002060"/>
                </a:solidFill>
              </a:rPr>
              <a:t>πετώντας δίχως έννοια</a:t>
            </a:r>
            <a:br>
              <a:rPr lang="el-GR" sz="3200" b="1" i="1" dirty="0" smtClean="0">
                <a:solidFill>
                  <a:srgbClr val="002060"/>
                </a:solidFill>
              </a:rPr>
            </a:br>
            <a:r>
              <a:rPr lang="el-GR" sz="3200" b="1" i="1" dirty="0" smtClean="0">
                <a:solidFill>
                  <a:srgbClr val="002060"/>
                </a:solidFill>
              </a:rPr>
              <a:t>ψαράκια </a:t>
            </a:r>
            <a:r>
              <a:rPr lang="el-GR" sz="3200" b="1" i="1" dirty="0" err="1" smtClean="0">
                <a:solidFill>
                  <a:srgbClr val="002060"/>
                </a:solidFill>
              </a:rPr>
              <a:t>χρυσοφτέρωτα</a:t>
            </a:r>
            <a:r>
              <a:rPr lang="el-GR" sz="3200" b="1" i="1" dirty="0" smtClean="0">
                <a:solidFill>
                  <a:srgbClr val="002060"/>
                </a:solidFill>
              </a:rPr>
              <a:t/>
            </a:r>
            <a:br>
              <a:rPr lang="el-GR" sz="3200" b="1" i="1" dirty="0" smtClean="0">
                <a:solidFill>
                  <a:srgbClr val="002060"/>
                </a:solidFill>
              </a:rPr>
            </a:br>
            <a:r>
              <a:rPr lang="el-GR" sz="3200" b="1" i="1" dirty="0" smtClean="0">
                <a:solidFill>
                  <a:srgbClr val="002060"/>
                </a:solidFill>
              </a:rPr>
              <a:t>σε </a:t>
            </a:r>
            <a:r>
              <a:rPr lang="el-GR" sz="3200" b="1" i="1" dirty="0" err="1" smtClean="0">
                <a:solidFill>
                  <a:srgbClr val="002060"/>
                </a:solidFill>
              </a:rPr>
              <a:t>κύματ</a:t>
            </a:r>
            <a:r>
              <a:rPr lang="el-GR" sz="3200" b="1" i="1" dirty="0" smtClean="0">
                <a:solidFill>
                  <a:srgbClr val="002060"/>
                </a:solidFill>
              </a:rPr>
              <a:t>’ ασημένια.</a:t>
            </a:r>
            <a:endParaRPr lang="el-GR" sz="32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691680" y="1268760"/>
            <a:ext cx="568863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i="1" dirty="0" smtClean="0">
                <a:solidFill>
                  <a:srgbClr val="002060"/>
                </a:solidFill>
              </a:rPr>
              <a:t>Στου καραβιού το πλάι</a:t>
            </a:r>
            <a:br>
              <a:rPr lang="el-GR" sz="3200" b="1" i="1" dirty="0" smtClean="0">
                <a:solidFill>
                  <a:srgbClr val="002060"/>
                </a:solidFill>
              </a:rPr>
            </a:br>
            <a:r>
              <a:rPr lang="el-GR" sz="3200" b="1" i="1" dirty="0" smtClean="0">
                <a:solidFill>
                  <a:srgbClr val="002060"/>
                </a:solidFill>
              </a:rPr>
              <a:t>ένα τρελό δελφίνι</a:t>
            </a:r>
            <a:br>
              <a:rPr lang="el-GR" sz="3200" b="1" i="1" dirty="0" smtClean="0">
                <a:solidFill>
                  <a:srgbClr val="002060"/>
                </a:solidFill>
              </a:rPr>
            </a:br>
            <a:r>
              <a:rPr lang="el-GR" sz="3200" b="1" i="1" dirty="0" smtClean="0">
                <a:solidFill>
                  <a:srgbClr val="002060"/>
                </a:solidFill>
              </a:rPr>
              <a:t>γοργόφτερο πετάει</a:t>
            </a:r>
            <a:br>
              <a:rPr lang="el-GR" sz="3200" b="1" i="1" dirty="0" smtClean="0">
                <a:solidFill>
                  <a:srgbClr val="002060"/>
                </a:solidFill>
              </a:rPr>
            </a:br>
            <a:r>
              <a:rPr lang="el-GR" sz="3200" b="1" i="1" dirty="0" smtClean="0">
                <a:solidFill>
                  <a:srgbClr val="002060"/>
                </a:solidFill>
              </a:rPr>
              <a:t>και πίσω μάς αφήνει.</a:t>
            </a:r>
            <a:br>
              <a:rPr lang="el-GR" sz="3200" b="1" i="1" dirty="0" smtClean="0">
                <a:solidFill>
                  <a:srgbClr val="002060"/>
                </a:solidFill>
              </a:rPr>
            </a:br>
            <a:r>
              <a:rPr lang="el-GR" sz="3200" b="1" i="1" dirty="0" smtClean="0">
                <a:solidFill>
                  <a:srgbClr val="002060"/>
                </a:solidFill>
              </a:rPr>
              <a:t>και σαν να καμαρώνεται</a:t>
            </a:r>
            <a:br>
              <a:rPr lang="el-GR" sz="3200" b="1" i="1" dirty="0" smtClean="0">
                <a:solidFill>
                  <a:srgbClr val="002060"/>
                </a:solidFill>
              </a:rPr>
            </a:br>
            <a:r>
              <a:rPr lang="el-GR" sz="3200" b="1" i="1" dirty="0" smtClean="0">
                <a:solidFill>
                  <a:srgbClr val="002060"/>
                </a:solidFill>
              </a:rPr>
              <a:t>της θάλασσας το άτι</a:t>
            </a:r>
            <a:br>
              <a:rPr lang="el-GR" sz="3200" b="1" i="1" dirty="0" smtClean="0">
                <a:solidFill>
                  <a:srgbClr val="002060"/>
                </a:solidFill>
              </a:rPr>
            </a:br>
            <a:r>
              <a:rPr lang="el-GR" sz="3200" b="1" i="1" dirty="0" smtClean="0">
                <a:solidFill>
                  <a:srgbClr val="002060"/>
                </a:solidFill>
              </a:rPr>
              <a:t>με τους αφρούς του ζώνεται</a:t>
            </a:r>
            <a:br>
              <a:rPr lang="el-GR" sz="3200" b="1" i="1" dirty="0" smtClean="0">
                <a:solidFill>
                  <a:srgbClr val="002060"/>
                </a:solidFill>
              </a:rPr>
            </a:br>
            <a:r>
              <a:rPr lang="el-GR" sz="3200" b="1" i="1" dirty="0" smtClean="0">
                <a:solidFill>
                  <a:srgbClr val="002060"/>
                </a:solidFill>
              </a:rPr>
              <a:t>και μας γυρνά την πλάτη.</a:t>
            </a:r>
            <a:endParaRPr lang="el-GR" sz="32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115616" y="1196752"/>
            <a:ext cx="7128792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i="1" dirty="0" err="1" smtClean="0">
                <a:solidFill>
                  <a:srgbClr val="002060"/>
                </a:solidFill>
              </a:rPr>
              <a:t>Χιονοπλασμένοι</a:t>
            </a:r>
            <a:r>
              <a:rPr lang="el-GR" sz="3200" b="1" i="1" dirty="0" smtClean="0">
                <a:solidFill>
                  <a:srgbClr val="002060"/>
                </a:solidFill>
              </a:rPr>
              <a:t> γλάροι,</a:t>
            </a:r>
            <a:br>
              <a:rPr lang="el-GR" sz="3200" b="1" i="1" dirty="0" smtClean="0">
                <a:solidFill>
                  <a:srgbClr val="002060"/>
                </a:solidFill>
              </a:rPr>
            </a:br>
            <a:r>
              <a:rPr lang="el-GR" sz="3200" b="1" i="1" dirty="0" smtClean="0">
                <a:solidFill>
                  <a:srgbClr val="002060"/>
                </a:solidFill>
              </a:rPr>
              <a:t>πόχουν </a:t>
            </a:r>
            <a:r>
              <a:rPr lang="el-GR" sz="3200" b="1" i="1" dirty="0" err="1" smtClean="0">
                <a:solidFill>
                  <a:srgbClr val="002060"/>
                </a:solidFill>
              </a:rPr>
              <a:t>φτερούγια</a:t>
            </a:r>
            <a:r>
              <a:rPr lang="el-GR" sz="3200" b="1" i="1" dirty="0" smtClean="0">
                <a:solidFill>
                  <a:srgbClr val="002060"/>
                </a:solidFill>
              </a:rPr>
              <a:t> ατίμητα</a:t>
            </a:r>
            <a:br>
              <a:rPr lang="el-GR" sz="3200" b="1" i="1" dirty="0" smtClean="0">
                <a:solidFill>
                  <a:srgbClr val="002060"/>
                </a:solidFill>
              </a:rPr>
            </a:br>
            <a:r>
              <a:rPr lang="el-GR" sz="3200" b="1" i="1" dirty="0" smtClean="0">
                <a:solidFill>
                  <a:srgbClr val="002060"/>
                </a:solidFill>
              </a:rPr>
              <a:t>και για κανένα ψάρι</a:t>
            </a:r>
            <a:br>
              <a:rPr lang="el-GR" sz="3200" b="1" i="1" dirty="0" smtClean="0">
                <a:solidFill>
                  <a:srgbClr val="002060"/>
                </a:solidFill>
              </a:rPr>
            </a:br>
            <a:r>
              <a:rPr lang="el-GR" sz="3200" b="1" i="1" dirty="0" smtClean="0">
                <a:solidFill>
                  <a:srgbClr val="002060"/>
                </a:solidFill>
              </a:rPr>
              <a:t>τα μάτια τους ακοίμητα,</a:t>
            </a:r>
            <a:br>
              <a:rPr lang="el-GR" sz="3200" b="1" i="1" dirty="0" smtClean="0">
                <a:solidFill>
                  <a:srgbClr val="002060"/>
                </a:solidFill>
              </a:rPr>
            </a:br>
            <a:r>
              <a:rPr lang="el-GR" sz="3200" b="1" i="1" dirty="0" smtClean="0">
                <a:solidFill>
                  <a:srgbClr val="002060"/>
                </a:solidFill>
              </a:rPr>
              <a:t>στα ξάρτια τριγυρίζοντας</a:t>
            </a:r>
            <a:br>
              <a:rPr lang="el-GR" sz="3200" b="1" i="1" dirty="0" smtClean="0">
                <a:solidFill>
                  <a:srgbClr val="002060"/>
                </a:solidFill>
              </a:rPr>
            </a:br>
            <a:r>
              <a:rPr lang="el-GR" sz="3200" b="1" i="1" dirty="0" smtClean="0">
                <a:solidFill>
                  <a:srgbClr val="002060"/>
                </a:solidFill>
              </a:rPr>
              <a:t>ακούραστοι πετούνε</a:t>
            </a:r>
            <a:br>
              <a:rPr lang="el-GR" sz="3200" b="1" i="1" dirty="0" smtClean="0">
                <a:solidFill>
                  <a:srgbClr val="002060"/>
                </a:solidFill>
              </a:rPr>
            </a:br>
            <a:r>
              <a:rPr lang="el-GR" sz="3200" b="1" i="1" dirty="0" smtClean="0">
                <a:solidFill>
                  <a:srgbClr val="002060"/>
                </a:solidFill>
              </a:rPr>
              <a:t>ή με χαρά σφυρίζοντας</a:t>
            </a:r>
            <a:br>
              <a:rPr lang="el-GR" sz="3200" b="1" i="1" dirty="0" smtClean="0">
                <a:solidFill>
                  <a:srgbClr val="002060"/>
                </a:solidFill>
              </a:rPr>
            </a:br>
            <a:r>
              <a:rPr lang="el-GR" sz="3200" b="1" i="1" dirty="0" smtClean="0">
                <a:solidFill>
                  <a:srgbClr val="002060"/>
                </a:solidFill>
              </a:rPr>
              <a:t>στο πέλαγος βουτούνε</a:t>
            </a:r>
            <a:r>
              <a:rPr lang="el-GR" sz="3200" i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195736" y="1052736"/>
            <a:ext cx="496855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i="1" dirty="0" smtClean="0">
                <a:solidFill>
                  <a:srgbClr val="002060"/>
                </a:solidFill>
              </a:rPr>
              <a:t>Και γύρω καραβάκια</a:t>
            </a:r>
            <a:br>
              <a:rPr lang="el-GR" sz="3200" b="1" i="1" dirty="0" smtClean="0">
                <a:solidFill>
                  <a:srgbClr val="002060"/>
                </a:solidFill>
              </a:rPr>
            </a:br>
            <a:r>
              <a:rPr lang="el-GR" sz="3200" b="1" i="1" dirty="0" smtClean="0">
                <a:solidFill>
                  <a:srgbClr val="002060"/>
                </a:solidFill>
              </a:rPr>
              <a:t>στη </a:t>
            </a:r>
            <a:r>
              <a:rPr lang="el-GR" sz="3200" b="1" i="1" dirty="0" err="1" smtClean="0">
                <a:solidFill>
                  <a:srgbClr val="002060"/>
                </a:solidFill>
              </a:rPr>
              <a:t>θάλασσ</a:t>
            </a:r>
            <a:r>
              <a:rPr lang="el-GR" sz="3200" b="1" i="1" dirty="0" smtClean="0">
                <a:solidFill>
                  <a:srgbClr val="002060"/>
                </a:solidFill>
              </a:rPr>
              <a:t>’ αρμενίζουν</a:t>
            </a:r>
            <a:br>
              <a:rPr lang="el-GR" sz="3200" b="1" i="1" dirty="0" smtClean="0">
                <a:solidFill>
                  <a:srgbClr val="002060"/>
                </a:solidFill>
              </a:rPr>
            </a:br>
            <a:r>
              <a:rPr lang="el-GR" sz="3200" b="1" i="1" dirty="0" smtClean="0">
                <a:solidFill>
                  <a:srgbClr val="002060"/>
                </a:solidFill>
              </a:rPr>
              <a:t>σαν άσπρα προβατάκια</a:t>
            </a:r>
            <a:br>
              <a:rPr lang="el-GR" sz="3200" b="1" i="1" dirty="0" smtClean="0">
                <a:solidFill>
                  <a:srgbClr val="002060"/>
                </a:solidFill>
              </a:rPr>
            </a:br>
            <a:r>
              <a:rPr lang="el-GR" sz="3200" b="1" i="1" dirty="0" smtClean="0">
                <a:solidFill>
                  <a:srgbClr val="002060"/>
                </a:solidFill>
              </a:rPr>
              <a:t>που βόσκοντας γυρίζουν</a:t>
            </a:r>
            <a:br>
              <a:rPr lang="el-GR" sz="3200" b="1" i="1" dirty="0" smtClean="0">
                <a:solidFill>
                  <a:srgbClr val="002060"/>
                </a:solidFill>
              </a:rPr>
            </a:br>
            <a:r>
              <a:rPr lang="el-GR" sz="3200" b="1" i="1" dirty="0" smtClean="0">
                <a:solidFill>
                  <a:srgbClr val="002060"/>
                </a:solidFill>
              </a:rPr>
              <a:t>με χαρωπά πηδήματα</a:t>
            </a:r>
            <a:br>
              <a:rPr lang="el-GR" sz="3200" b="1" i="1" dirty="0" smtClean="0">
                <a:solidFill>
                  <a:srgbClr val="002060"/>
                </a:solidFill>
              </a:rPr>
            </a:br>
            <a:r>
              <a:rPr lang="el-GR" sz="3200" b="1" i="1" dirty="0" smtClean="0">
                <a:solidFill>
                  <a:srgbClr val="002060"/>
                </a:solidFill>
              </a:rPr>
              <a:t>στους κάμπους όλη μέρα,</a:t>
            </a:r>
            <a:br>
              <a:rPr lang="el-GR" sz="3200" b="1" i="1" dirty="0" smtClean="0">
                <a:solidFill>
                  <a:srgbClr val="002060"/>
                </a:solidFill>
              </a:rPr>
            </a:br>
            <a:r>
              <a:rPr lang="el-GR" sz="3200" b="1" i="1" dirty="0" smtClean="0">
                <a:solidFill>
                  <a:srgbClr val="002060"/>
                </a:solidFill>
              </a:rPr>
              <a:t>κι έχουν βοσκή τα κύματα,</a:t>
            </a:r>
            <a:br>
              <a:rPr lang="el-GR" sz="3200" b="1" i="1" dirty="0" smtClean="0">
                <a:solidFill>
                  <a:srgbClr val="002060"/>
                </a:solidFill>
              </a:rPr>
            </a:br>
            <a:r>
              <a:rPr lang="el-GR" sz="3200" b="1" i="1" dirty="0" smtClean="0">
                <a:solidFill>
                  <a:srgbClr val="002060"/>
                </a:solidFill>
              </a:rPr>
              <a:t>βοσκό τους τον αέρα</a:t>
            </a:r>
            <a:r>
              <a:rPr lang="el-GR" sz="3200" i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el-GR" sz="3200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l-GR" b="1" i="1" dirty="0" smtClean="0">
                <a:solidFill>
                  <a:srgbClr val="002060"/>
                </a:solidFill>
              </a:rPr>
              <a:t>ΚΑΙ ΣΥΝΕΧΙΖΟΥΝ ΟΙ ΜΑΘΗΤΕΣ/ΤΡΙΕΣ ΤΟΥ Α2 ΤΜΗΜΑΤΟΣ ΓΥΜΝΑΣΙΟΥ ΝΑΟΥΣΑΣ…</a:t>
            </a:r>
            <a:endParaRPr lang="el-GR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8208912" cy="4658072"/>
          </a:xfrm>
        </p:spPr>
        <p:txBody>
          <a:bodyPr>
            <a:normAutofit fontScale="92500" lnSpcReduction="20000"/>
          </a:bodyPr>
          <a:lstStyle/>
          <a:p>
            <a:r>
              <a:rPr lang="el-GR" b="1" i="1" dirty="0" smtClean="0">
                <a:solidFill>
                  <a:srgbClr val="002060"/>
                </a:solidFill>
              </a:rPr>
              <a:t>Τα καβουράκια κολυμπούν</a:t>
            </a:r>
            <a:endParaRPr lang="el-GR" b="1" dirty="0" smtClean="0">
              <a:solidFill>
                <a:srgbClr val="002060"/>
              </a:solidFill>
            </a:endParaRPr>
          </a:p>
          <a:p>
            <a:r>
              <a:rPr lang="el-GR" b="1" i="1" dirty="0" smtClean="0">
                <a:solidFill>
                  <a:srgbClr val="002060"/>
                </a:solidFill>
              </a:rPr>
              <a:t>μες στα κρύα τα νερά.</a:t>
            </a:r>
            <a:endParaRPr lang="el-GR" b="1" dirty="0" smtClean="0">
              <a:solidFill>
                <a:srgbClr val="002060"/>
              </a:solidFill>
            </a:endParaRPr>
          </a:p>
          <a:p>
            <a:r>
              <a:rPr lang="el-GR" b="1" i="1" dirty="0" smtClean="0">
                <a:solidFill>
                  <a:srgbClr val="002060"/>
                </a:solidFill>
              </a:rPr>
              <a:t>παίζουν και γελούν,</a:t>
            </a:r>
            <a:endParaRPr lang="el-GR" b="1" dirty="0" smtClean="0">
              <a:solidFill>
                <a:srgbClr val="002060"/>
              </a:solidFill>
            </a:endParaRPr>
          </a:p>
          <a:p>
            <a:r>
              <a:rPr lang="el-GR" b="1" i="1" dirty="0" smtClean="0">
                <a:solidFill>
                  <a:srgbClr val="002060"/>
                </a:solidFill>
              </a:rPr>
              <a:t>τα βραχάκια  χοροπηδούν.</a:t>
            </a:r>
            <a:endParaRPr lang="el-GR" b="1" dirty="0" smtClean="0">
              <a:solidFill>
                <a:srgbClr val="002060"/>
              </a:solidFill>
            </a:endParaRPr>
          </a:p>
          <a:p>
            <a:r>
              <a:rPr lang="el-GR" b="1" i="1" dirty="0" smtClean="0">
                <a:solidFill>
                  <a:srgbClr val="002060"/>
                </a:solidFill>
              </a:rPr>
              <a:t> </a:t>
            </a:r>
            <a:endParaRPr lang="el-GR" b="1" dirty="0" smtClean="0">
              <a:solidFill>
                <a:srgbClr val="002060"/>
              </a:solidFill>
            </a:endParaRPr>
          </a:p>
          <a:p>
            <a:r>
              <a:rPr lang="el-GR" b="1" i="1" dirty="0" smtClean="0">
                <a:solidFill>
                  <a:srgbClr val="002060"/>
                </a:solidFill>
              </a:rPr>
              <a:t>Οι γλάροι ολημερίς τρέχουν σαν τρελοί</a:t>
            </a:r>
            <a:endParaRPr lang="el-GR" b="1" dirty="0" smtClean="0">
              <a:solidFill>
                <a:srgbClr val="002060"/>
              </a:solidFill>
            </a:endParaRPr>
          </a:p>
          <a:p>
            <a:r>
              <a:rPr lang="el-GR" b="1" i="1" dirty="0" smtClean="0">
                <a:solidFill>
                  <a:srgbClr val="002060"/>
                </a:solidFill>
              </a:rPr>
              <a:t>ψάχνοντας για  την τροφή.</a:t>
            </a:r>
            <a:endParaRPr lang="el-GR" b="1" dirty="0" smtClean="0">
              <a:solidFill>
                <a:srgbClr val="002060"/>
              </a:solidFill>
            </a:endParaRPr>
          </a:p>
          <a:p>
            <a:r>
              <a:rPr lang="el-GR" b="1" i="1" dirty="0" smtClean="0">
                <a:solidFill>
                  <a:srgbClr val="002060"/>
                </a:solidFill>
              </a:rPr>
              <a:t>Και σαν έρχεται  το βράδυ,</a:t>
            </a:r>
            <a:endParaRPr lang="el-GR" b="1" dirty="0" smtClean="0">
              <a:solidFill>
                <a:srgbClr val="002060"/>
              </a:solidFill>
            </a:endParaRPr>
          </a:p>
          <a:p>
            <a:r>
              <a:rPr lang="el-GR" b="1" i="1" dirty="0" smtClean="0">
                <a:solidFill>
                  <a:srgbClr val="002060"/>
                </a:solidFill>
              </a:rPr>
              <a:t>πέφτουν  από κούραση ξεροί</a:t>
            </a:r>
            <a:r>
              <a:rPr lang="el-GR" b="1" i="1" dirty="0" smtClean="0"/>
              <a:t>.</a:t>
            </a:r>
            <a:endParaRPr lang="el-GR" dirty="0" smtClean="0"/>
          </a:p>
          <a:p>
            <a:pPr algn="r"/>
            <a:r>
              <a:rPr lang="el-GR" b="1" i="1" dirty="0" smtClean="0">
                <a:solidFill>
                  <a:srgbClr val="FF0000"/>
                </a:solidFill>
              </a:rPr>
              <a:t>Ελένη Π.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l-GR" b="1" i="1" dirty="0" smtClean="0">
                <a:solidFill>
                  <a:srgbClr val="002060"/>
                </a:solidFill>
              </a:rPr>
              <a:t>Τα βαρκάκια τριγυρίζουν.</a:t>
            </a:r>
            <a:endParaRPr lang="el-GR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l-GR" b="1" i="1" dirty="0" smtClean="0">
                <a:solidFill>
                  <a:srgbClr val="002060"/>
                </a:solidFill>
              </a:rPr>
              <a:t>Στη θάλασσα, τον ήλιο καθρεφτίζουν.</a:t>
            </a:r>
            <a:endParaRPr lang="el-GR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l-GR" b="1" i="1" dirty="0" smtClean="0">
                <a:solidFill>
                  <a:srgbClr val="002060"/>
                </a:solidFill>
              </a:rPr>
              <a:t>Τρέχουν σαν  τα πρόβατα,</a:t>
            </a:r>
            <a:endParaRPr lang="el-GR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l-GR" b="1" i="1" dirty="0" smtClean="0">
                <a:solidFill>
                  <a:srgbClr val="002060"/>
                </a:solidFill>
              </a:rPr>
              <a:t>με βοσκό  τους τον αέρα,</a:t>
            </a:r>
            <a:endParaRPr lang="el-GR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l-GR" b="1" i="1" dirty="0" smtClean="0">
                <a:solidFill>
                  <a:srgbClr val="002060"/>
                </a:solidFill>
              </a:rPr>
              <a:t>όλα μαζί μία παρέα.</a:t>
            </a:r>
            <a:endParaRPr lang="el-GR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l-GR" b="1" i="1" dirty="0" smtClean="0"/>
              <a:t> </a:t>
            </a:r>
            <a:endParaRPr lang="el-GR" dirty="0" smtClean="0"/>
          </a:p>
          <a:p>
            <a:pPr algn="r">
              <a:buNone/>
            </a:pPr>
            <a:r>
              <a:rPr lang="el-GR" b="1" i="1" dirty="0" smtClean="0">
                <a:solidFill>
                  <a:srgbClr val="FF0000"/>
                </a:solidFill>
              </a:rPr>
              <a:t>Ερρίκος Χ</a:t>
            </a:r>
            <a:r>
              <a:rPr lang="el-GR" b="1" i="1" dirty="0" smtClean="0"/>
              <a:t>.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l-GR" sz="3600" b="1" i="1" dirty="0" smtClean="0">
                <a:solidFill>
                  <a:srgbClr val="002060"/>
                </a:solidFill>
              </a:rPr>
              <a:t>Ένα ωραίο καραβάκι </a:t>
            </a:r>
            <a:endParaRPr lang="el-GR" sz="36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l-GR" sz="3600" b="1" i="1" dirty="0" smtClean="0">
                <a:solidFill>
                  <a:srgbClr val="002060"/>
                </a:solidFill>
              </a:rPr>
              <a:t>με ένα τόσο φαναράκι</a:t>
            </a:r>
            <a:endParaRPr lang="el-GR" sz="36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l-GR" sz="3600" b="1" i="1" dirty="0" smtClean="0">
                <a:solidFill>
                  <a:srgbClr val="002060"/>
                </a:solidFill>
              </a:rPr>
              <a:t>μες στα καταγάλανα νερά</a:t>
            </a:r>
            <a:endParaRPr lang="el-GR" sz="36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l-GR" sz="3600" b="1" i="1" dirty="0" smtClean="0">
                <a:solidFill>
                  <a:srgbClr val="002060"/>
                </a:solidFill>
              </a:rPr>
              <a:t>πλέει σαν  αρχόντισσα κυρά.</a:t>
            </a:r>
            <a:endParaRPr lang="el-GR" sz="36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l-GR" b="1" i="1" dirty="0" smtClean="0">
                <a:solidFill>
                  <a:srgbClr val="002060"/>
                </a:solidFill>
              </a:rPr>
              <a:t> </a:t>
            </a:r>
            <a:endParaRPr lang="el-GR" dirty="0" smtClean="0">
              <a:solidFill>
                <a:srgbClr val="002060"/>
              </a:solidFill>
            </a:endParaRPr>
          </a:p>
          <a:p>
            <a:pPr algn="r">
              <a:buNone/>
            </a:pPr>
            <a:r>
              <a:rPr lang="el-GR" b="1" i="1" dirty="0" smtClean="0">
                <a:solidFill>
                  <a:srgbClr val="FF0000"/>
                </a:solidFill>
              </a:rPr>
              <a:t>Γιώργος </a:t>
            </a:r>
            <a:r>
              <a:rPr lang="el-GR" b="1" i="1" dirty="0" err="1" smtClean="0">
                <a:solidFill>
                  <a:srgbClr val="FF0000"/>
                </a:solidFill>
              </a:rPr>
              <a:t>Μπ</a:t>
            </a:r>
            <a:r>
              <a:rPr lang="el-GR" b="1" i="1" dirty="0" smtClean="0">
                <a:solidFill>
                  <a:srgbClr val="FF0000"/>
                </a:solidFill>
              </a:rPr>
              <a:t>.</a:t>
            </a:r>
            <a:endParaRPr lang="el-GR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Άποψη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195</Words>
  <Application>Microsoft Office PowerPoint</Application>
  <PresentationFormat>Προβολή στην οθόνη (4:3)</PresentationFormat>
  <Paragraphs>76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Θέμα του Office</vt:lpstr>
      <vt:lpstr>ΔΗΜΙΟΥΡΓΙΚΗ ΓΡΑΦΗ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ΕΠΙΜΕΛΕΙΑ: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‘Ένα μεγάλο τετρακάταρτο καράβι, άφηνε αγκαλιά το λιμάνι προς το βράδυ. Η νηνεμιά των κάθως σχίζει, μ’αντιφεγγίσματα των πανιών γεμίζει, ένα ξενικό καράβι στα πλευρά του, με κόπο συλλαβίζει ο κόσμος τ’ονόμα του. Από μακρινά έχει μέρην και το που πατεί κανένας δεν το ξέρει.</dc:title>
  <dc:creator>user</dc:creator>
  <cp:lastModifiedBy>user</cp:lastModifiedBy>
  <cp:revision>31</cp:revision>
  <dcterms:created xsi:type="dcterms:W3CDTF">2022-10-23T20:17:28Z</dcterms:created>
  <dcterms:modified xsi:type="dcterms:W3CDTF">2022-10-30T19:14:57Z</dcterms:modified>
</cp:coreProperties>
</file>