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3"/>
  </p:notesMasterIdLst>
  <p:sldIdLst>
    <p:sldId id="256" r:id="rId2"/>
    <p:sldId id="257" r:id="rId3"/>
    <p:sldId id="265" r:id="rId4"/>
    <p:sldId id="260" r:id="rId5"/>
    <p:sldId id="267" r:id="rId6"/>
    <p:sldId id="258" r:id="rId7"/>
    <p:sldId id="262" r:id="rId8"/>
    <p:sldId id="263" r:id="rId9"/>
    <p:sldId id="266" r:id="rId10"/>
    <p:sldId id="264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77" d="100"/>
          <a:sy n="77" d="100"/>
        </p:scale>
        <p:origin x="806" y="6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2A081B-F1FA-403A-BEC0-09774FF9A364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94BAE8-A455-4336-ACA0-118D651EDDC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2740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94BAE8-A455-4336-ACA0-118D651EDDC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90140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0978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Τίτλος και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06017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Εισαγωγικά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7562330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9633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Κάρτα ονόματος με φρά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0335937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ή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455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416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143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1878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739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6008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2031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539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480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2452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l-GR"/>
              <a:t>Κάντε κλικ στο εικονίδιο για να προσθέσετε εικόνα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3457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858B8A-E166-4BBB-9876-0A5269B8A5DD}" type="datetimeFigureOut">
              <a:rPr lang="en-US" smtClean="0"/>
              <a:t>5/25/2026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31C85A68-5030-4EFC-A40B-B94ED00414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1776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s.sch.gr/dtopourtis/arduino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jpg"/><Relationship Id="rId4" Type="http://schemas.openxmlformats.org/officeDocument/2006/relationships/image" Target="../media/image6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hyperlink" Target="https://youtu.be/2llK4A3ibYI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A2B21E4-100D-CCE4-955B-C59F8B8449D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17374" y="416685"/>
            <a:ext cx="8166652" cy="1074185"/>
          </a:xfrm>
        </p:spPr>
        <p:txBody>
          <a:bodyPr/>
          <a:lstStyle/>
          <a:p>
            <a:r>
              <a:rPr lang="el-GR" dirty="0"/>
              <a:t>Όμιλος </a:t>
            </a:r>
            <a:r>
              <a:rPr lang="en-US" dirty="0"/>
              <a:t>Arduino</a:t>
            </a:r>
            <a:r>
              <a:rPr lang="el-GR" dirty="0"/>
              <a:t> &amp; </a:t>
            </a:r>
            <a:r>
              <a:rPr lang="en-US" dirty="0"/>
              <a:t>IoT </a:t>
            </a:r>
          </a:p>
        </p:txBody>
      </p:sp>
      <p:graphicFrame>
        <p:nvGraphicFramePr>
          <p:cNvPr id="4" name="Πίνακας 3">
            <a:extLst>
              <a:ext uri="{FF2B5EF4-FFF2-40B4-BE49-F238E27FC236}">
                <a16:creationId xmlns:a16="http://schemas.microsoft.com/office/drawing/2014/main" id="{3F7DEE06-7574-9A20-4BE1-B3D77D59A4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72042"/>
              </p:ext>
            </p:extLst>
          </p:nvPr>
        </p:nvGraphicFramePr>
        <p:xfrm>
          <a:off x="2461592" y="1868451"/>
          <a:ext cx="6423991" cy="416001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7957">
                  <a:extLst>
                    <a:ext uri="{9D8B030D-6E8A-4147-A177-3AD203B41FA5}">
                      <a16:colId xmlns:a16="http://schemas.microsoft.com/office/drawing/2014/main" val="4193082073"/>
                    </a:ext>
                  </a:extLst>
                </a:gridCol>
                <a:gridCol w="3509159">
                  <a:extLst>
                    <a:ext uri="{9D8B030D-6E8A-4147-A177-3AD203B41FA5}">
                      <a16:colId xmlns:a16="http://schemas.microsoft.com/office/drawing/2014/main" val="841016389"/>
                    </a:ext>
                  </a:extLst>
                </a:gridCol>
                <a:gridCol w="2036875">
                  <a:extLst>
                    <a:ext uri="{9D8B030D-6E8A-4147-A177-3AD203B41FA5}">
                      <a16:colId xmlns:a16="http://schemas.microsoft.com/office/drawing/2014/main" val="139015565"/>
                    </a:ext>
                  </a:extLst>
                </a:gridCol>
              </a:tblGrid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u="none" strike="noStrike" dirty="0">
                          <a:effectLst/>
                        </a:rPr>
                        <a:t>1</a:t>
                      </a:r>
                      <a:endParaRPr lang="el-GR" sz="2000" u="none" strike="noStrike" dirty="0">
                        <a:effectLst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ΠΑΤΣΕΣ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>
                          <a:effectLst/>
                        </a:rPr>
                        <a:t>ΑΘΑΝΑΣΙΟΣ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59098206"/>
                  </a:ext>
                </a:extLst>
              </a:tr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ΠΛΑΚΙΑΣ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ΝΙΚΟΛΑΟΣ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24435523"/>
                  </a:ext>
                </a:extLst>
              </a:tr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3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ΜΑΒΙΔΗΣ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>
                          <a:effectLst/>
                        </a:rPr>
                        <a:t>ΧΡΗΣΤΟΣ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6329288"/>
                  </a:ext>
                </a:extLst>
              </a:tr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4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ΜΠΙΚΑΣ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>
                          <a:effectLst/>
                        </a:rPr>
                        <a:t>ΛΑΜΠΡΟΣ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9993958"/>
                  </a:ext>
                </a:extLst>
              </a:tr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5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ΣΑΠΛΑΧΙΔΟΥ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>
                          <a:effectLst/>
                        </a:rPr>
                        <a:t>ΑΝΝΑ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19923577"/>
                  </a:ext>
                </a:extLst>
              </a:tr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6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ΣΤΑΜΑΤΙΑΔΟΥ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ΑΘΗΝΑ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2201779"/>
                  </a:ext>
                </a:extLst>
              </a:tr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7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ΣΤΙΜΑΡΑΤΖΗ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>
                          <a:effectLst/>
                        </a:rPr>
                        <a:t>ΝΙΚΟΛΕΤΑ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6200418"/>
                  </a:ext>
                </a:extLst>
              </a:tr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8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ΤΟΠΟΥΖΙΔΟΥ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>
                          <a:effectLst/>
                        </a:rPr>
                        <a:t>ΧΡΙΣΤΙΝΑ ΙΩΑΝΝΑ</a:t>
                      </a:r>
                      <a:endParaRPr lang="el-GR" sz="2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4118804"/>
                  </a:ext>
                </a:extLst>
              </a:tr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9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ΦΩΤΙΟΥ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ΝΙΚΙΤΑΣ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61835716"/>
                  </a:ext>
                </a:extLst>
              </a:tr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10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ΧΑΛΒΑΤΖΟΓΛΟΥ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ΕΛΕΝΗ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79370407"/>
                  </a:ext>
                </a:extLst>
              </a:tr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11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ΧΟΥΡΔΑΚΗΣ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u="none" strike="noStrike" dirty="0">
                          <a:effectLst/>
                        </a:rPr>
                        <a:t>ΟΔΥΣΣΕΑΣ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54161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12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ΠΑΠΑΔΟΠΟΥΛΟΣ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ΒΑΣΙΛΗΣ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21130206"/>
                  </a:ext>
                </a:extLst>
              </a:tr>
              <a:tr h="320633">
                <a:tc>
                  <a:txBody>
                    <a:bodyPr/>
                    <a:lstStyle/>
                    <a:p>
                      <a:pPr marL="0" indent="0" algn="ctr" fontAlgn="ctr">
                        <a:buFont typeface="+mj-lt"/>
                        <a:buNone/>
                      </a:pPr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13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ΠΑΠΑΪΩΑΝΝΟΥ</a:t>
                      </a:r>
                      <a:endParaRPr lang="el-GR" sz="20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7620" marR="7620" marT="7620" marB="0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indent="0" algn="l" fontAlgn="ctr">
                        <a:buFont typeface="+mj-lt"/>
                        <a:buNone/>
                      </a:pPr>
                      <a:r>
                        <a:rPr lang="el-GR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ΔΙΟΝΥΣΗΣ</a:t>
                      </a:r>
                    </a:p>
                  </a:txBody>
                  <a:tcPr marL="7620" marR="7620" marT="7620" marB="0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474946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629052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FD286D4-A997-4F05-A349-A706AF5A12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7205"/>
          </a:xfrm>
        </p:spPr>
        <p:txBody>
          <a:bodyPr/>
          <a:lstStyle/>
          <a:p>
            <a:r>
              <a:rPr lang="en-US" dirty="0"/>
              <a:t>          </a:t>
            </a:r>
          </a:p>
        </p:txBody>
      </p:sp>
      <p:pic>
        <p:nvPicPr>
          <p:cNvPr id="17" name="Θέση περιεχομένου 16">
            <a:extLst>
              <a:ext uri="{FF2B5EF4-FFF2-40B4-BE49-F238E27FC236}">
                <a16:creationId xmlns:a16="http://schemas.microsoft.com/office/drawing/2014/main" id="{08E5C93C-C9CF-CA5F-A6AD-F0BF53870B9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459" y="2133600"/>
            <a:ext cx="8746907" cy="377825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6D7217F-3D8B-F769-CD3C-D850BC3787A5}"/>
              </a:ext>
            </a:extLst>
          </p:cNvPr>
          <p:cNvSpPr txBox="1"/>
          <p:nvPr/>
        </p:nvSpPr>
        <p:spPr>
          <a:xfrm>
            <a:off x="1411356" y="417443"/>
            <a:ext cx="94819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3600" dirty="0"/>
              <a:t>Οπτικοποίηση των δεδομένων στο </a:t>
            </a:r>
            <a:r>
              <a:rPr lang="en-US" sz="3600" dirty="0"/>
              <a:t>Arduino cloud</a:t>
            </a:r>
          </a:p>
        </p:txBody>
      </p:sp>
    </p:spTree>
    <p:extLst>
      <p:ext uri="{BB962C8B-B14F-4D97-AF65-F5344CB8AC3E}">
        <p14:creationId xmlns:p14="http://schemas.microsoft.com/office/powerpoint/2010/main" val="36385084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D4CE7F4-745A-006A-805C-77F65E55E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8477" y="5903842"/>
            <a:ext cx="4230757" cy="775253"/>
          </a:xfrm>
        </p:spPr>
        <p:txBody>
          <a:bodyPr/>
          <a:lstStyle/>
          <a:p>
            <a:r>
              <a:rPr lang="el-GR" dirty="0"/>
              <a:t>Ευχαριστούμε</a:t>
            </a:r>
            <a:endParaRPr lang="en-US" dirty="0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F3F55931-F520-F10A-03DC-E56D6F2C57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851" y="2924557"/>
            <a:ext cx="3093380" cy="3093380"/>
          </a:xfr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FF476D2-DF62-011B-F758-E0A99E807DC5}"/>
              </a:ext>
            </a:extLst>
          </p:cNvPr>
          <p:cNvSpPr txBox="1"/>
          <p:nvPr/>
        </p:nvSpPr>
        <p:spPr>
          <a:xfrm>
            <a:off x="238536" y="516835"/>
            <a:ext cx="118076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QR code </a:t>
            </a:r>
            <a:r>
              <a:rPr lang="el-GR" sz="3600" dirty="0"/>
              <a:t>για το </a:t>
            </a:r>
            <a:r>
              <a:rPr lang="en-US" sz="3600" dirty="0"/>
              <a:t>video </a:t>
            </a:r>
            <a:r>
              <a:rPr lang="el-GR" sz="3600" dirty="0"/>
              <a:t>στο </a:t>
            </a:r>
            <a:r>
              <a:rPr lang="en-US" sz="3600" dirty="0"/>
              <a:t>YouTube</a:t>
            </a:r>
            <a:r>
              <a:rPr lang="el-GR" sz="3600" dirty="0"/>
              <a:t> </a:t>
            </a:r>
          </a:p>
          <a:p>
            <a:pPr algn="just"/>
            <a:r>
              <a:rPr lang="el-GR" sz="3600" dirty="0"/>
              <a:t>ή για αναζήτηση στο </a:t>
            </a:r>
            <a:r>
              <a:rPr lang="en-US" sz="3600" dirty="0"/>
              <a:t>YouTube</a:t>
            </a:r>
            <a:r>
              <a:rPr lang="el-GR" sz="3600" dirty="0"/>
              <a:t> πληκτρολογούμε</a:t>
            </a:r>
            <a:r>
              <a:rPr lang="en-US" sz="3600" dirty="0"/>
              <a:t> </a:t>
            </a:r>
            <a:r>
              <a:rPr lang="el-GR" sz="3600" dirty="0"/>
              <a:t>«δημιουργία </a:t>
            </a:r>
            <a:r>
              <a:rPr lang="en-US" sz="3600" dirty="0"/>
              <a:t>IOT</a:t>
            </a:r>
            <a:r>
              <a:rPr lang="el-GR" sz="3600" dirty="0"/>
              <a:t> εφαρμογής για την μέτρηση υγρασίας και </a:t>
            </a:r>
            <a:r>
              <a:rPr lang="el-GR" sz="3600" dirty="0" err="1"/>
              <a:t>θερμοκτασίας</a:t>
            </a:r>
            <a:r>
              <a:rPr lang="el-GR" sz="3600" dirty="0"/>
              <a:t> με το arduino cloud»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372413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E5AEEE6-1C7C-9DA4-FB35-8510BA7ED2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6626" y="3515278"/>
            <a:ext cx="4512365" cy="748609"/>
          </a:xfrm>
        </p:spPr>
        <p:txBody>
          <a:bodyPr>
            <a:normAutofit fontScale="90000"/>
          </a:bodyPr>
          <a:lstStyle/>
          <a:p>
            <a:r>
              <a:rPr lang="en-US" dirty="0"/>
              <a:t> </a:t>
            </a:r>
            <a:r>
              <a:rPr lang="en-US" dirty="0">
                <a:hlinkClick r:id="rId2"/>
              </a:rPr>
              <a:t>Arduino &amp; STEAM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48D79B5-EAF6-F525-6270-E078E7E8F403}"/>
              </a:ext>
            </a:extLst>
          </p:cNvPr>
          <p:cNvSpPr txBox="1"/>
          <p:nvPr/>
        </p:nvSpPr>
        <p:spPr>
          <a:xfrm>
            <a:off x="1530627" y="1282148"/>
            <a:ext cx="1038639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6600" dirty="0"/>
              <a:t>Σημειώσεις για τον Όμιλο. 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07953591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9E201DE-2B80-C16E-8379-2007A7425E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6877" y="365125"/>
            <a:ext cx="5840896" cy="1325563"/>
          </a:xfrm>
        </p:spPr>
        <p:txBody>
          <a:bodyPr>
            <a:normAutofit/>
          </a:bodyPr>
          <a:lstStyle/>
          <a:p>
            <a:r>
              <a:rPr lang="el-GR" dirty="0"/>
              <a:t>Όμιλος </a:t>
            </a:r>
            <a:r>
              <a:rPr lang="en-US" dirty="0"/>
              <a:t>Arduino</a:t>
            </a:r>
            <a:r>
              <a:rPr lang="el-GR" dirty="0"/>
              <a:t> &amp; </a:t>
            </a:r>
            <a:r>
              <a:rPr lang="en-US" dirty="0"/>
              <a:t>IoT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61A6538-F014-076D-31CE-CB58AC9656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8383" y="2431912"/>
            <a:ext cx="10515600" cy="2249418"/>
          </a:xfrm>
        </p:spPr>
        <p:txBody>
          <a:bodyPr>
            <a:normAutofit fontScale="92500" lnSpcReduction="20000"/>
          </a:bodyPr>
          <a:lstStyle/>
          <a:p>
            <a:pPr marL="0" indent="0" algn="just">
              <a:buNone/>
            </a:pPr>
            <a:r>
              <a:rPr lang="el-GR" sz="4800" dirty="0"/>
              <a:t>Δημιουργία </a:t>
            </a:r>
            <a:r>
              <a:rPr lang="en-US" sz="4800" dirty="0"/>
              <a:t>IOT </a:t>
            </a:r>
            <a:r>
              <a:rPr lang="el-GR" sz="4800" dirty="0"/>
              <a:t>εφαρμογής για την μέτρηση της υγρασίας και θερμοκρασίας</a:t>
            </a:r>
            <a:r>
              <a:rPr lang="en-US" sz="4800" dirty="0"/>
              <a:t> </a:t>
            </a:r>
            <a:r>
              <a:rPr lang="el-GR" sz="4800" dirty="0"/>
              <a:t>δύο τάξεων του σχολείου σε πραγματικό χρόνο.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500650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7BA056C4-D61F-A2F1-4029-AB4C39DBB6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84175" y="0"/>
            <a:ext cx="8020878" cy="946840"/>
          </a:xfrm>
        </p:spPr>
        <p:txBody>
          <a:bodyPr>
            <a:normAutofit/>
          </a:bodyPr>
          <a:lstStyle/>
          <a:p>
            <a:r>
              <a:rPr lang="el-GR" dirty="0"/>
              <a:t>Κώδικες για την κατασκευή</a:t>
            </a:r>
            <a:endParaRPr lang="en-US" dirty="0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BA908472-67CC-0B69-3181-62E3E5CD107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489" y="867568"/>
            <a:ext cx="5600110" cy="5662441"/>
          </a:xfr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E061F0A6-9F5F-445B-5B01-5B581D2562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999" y="867567"/>
            <a:ext cx="6123979" cy="56624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9520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3EFF86A-62F3-64F7-2DF2-E4873CDA38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11357" y="624110"/>
            <a:ext cx="10093255" cy="807125"/>
          </a:xfrm>
        </p:spPr>
        <p:txBody>
          <a:bodyPr/>
          <a:lstStyle/>
          <a:p>
            <a:r>
              <a:rPr lang="el-GR" dirty="0"/>
              <a:t>Ο Μικροελεγκτής </a:t>
            </a:r>
            <a:r>
              <a:rPr lang="en-US" dirty="0"/>
              <a:t>Arduino R4 WiFi</a:t>
            </a:r>
          </a:p>
        </p:txBody>
      </p:sp>
      <p:pic>
        <p:nvPicPr>
          <p:cNvPr id="7" name="Θέση περιεχομένου 6">
            <a:extLst>
              <a:ext uri="{FF2B5EF4-FFF2-40B4-BE49-F238E27FC236}">
                <a16:creationId xmlns:a16="http://schemas.microsoft.com/office/drawing/2014/main" id="{3185A81A-3CBD-0053-4364-962CBA9AEB8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887" y="1102515"/>
            <a:ext cx="7247939" cy="5633048"/>
          </a:xfrm>
        </p:spPr>
      </p:pic>
    </p:spTree>
    <p:extLst>
      <p:ext uri="{BB962C8B-B14F-4D97-AF65-F5344CB8AC3E}">
        <p14:creationId xmlns:p14="http://schemas.microsoft.com/office/powerpoint/2010/main" val="2841679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Τίτλος 2">
            <a:extLst>
              <a:ext uri="{FF2B5EF4-FFF2-40B4-BE49-F238E27FC236}">
                <a16:creationId xmlns:a16="http://schemas.microsoft.com/office/drawing/2014/main" id="{5B2F3E67-40A3-778E-FD78-DADFE197CAE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73087" y="281593"/>
            <a:ext cx="6804991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800" dirty="0"/>
              <a:t>Υλικό μέρος κατασκευής</a:t>
            </a:r>
            <a:endParaRPr lang="en-US" sz="48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F6D8678-46D0-26AB-FA51-E7764B15FA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0"/>
            <a:ext cx="12192000" cy="6937513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</a:t>
            </a:r>
            <a:r>
              <a:rPr lang="el-GR" dirty="0"/>
              <a:t> </a:t>
            </a:r>
            <a:endParaRPr lang="en-US" dirty="0"/>
          </a:p>
        </p:txBody>
      </p:sp>
      <p:pic>
        <p:nvPicPr>
          <p:cNvPr id="6" name="Θέση περιεχομένου 4">
            <a:extLst>
              <a:ext uri="{FF2B5EF4-FFF2-40B4-BE49-F238E27FC236}">
                <a16:creationId xmlns:a16="http://schemas.microsoft.com/office/drawing/2014/main" id="{5415321D-BF7B-2461-3F3B-29CAF6D62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7287" y="3316942"/>
            <a:ext cx="3541058" cy="3541058"/>
          </a:xfrm>
          <a:prstGeom prst="rect">
            <a:avLst/>
          </a:prstGeo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76F4E418-16C0-F0DA-AC27-FE032E03E2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2407" y="1090578"/>
            <a:ext cx="3503128" cy="2885075"/>
          </a:xfrm>
          <a:prstGeom prst="rect">
            <a:avLst/>
          </a:prstGeom>
        </p:spPr>
      </p:pic>
      <p:pic>
        <p:nvPicPr>
          <p:cNvPr id="9" name="Εικόνα 8">
            <a:extLst>
              <a:ext uri="{FF2B5EF4-FFF2-40B4-BE49-F238E27FC236}">
                <a16:creationId xmlns:a16="http://schemas.microsoft.com/office/drawing/2014/main" id="{182F96CF-4B07-BFCE-199C-6646D41C9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59473" y="446812"/>
            <a:ext cx="3350729" cy="3350729"/>
          </a:xfrm>
          <a:prstGeom prst="rect">
            <a:avLst/>
          </a:prstGeom>
        </p:spPr>
      </p:pic>
      <p:pic>
        <p:nvPicPr>
          <p:cNvPr id="13" name="Εικόνα 12">
            <a:extLst>
              <a:ext uri="{FF2B5EF4-FFF2-40B4-BE49-F238E27FC236}">
                <a16:creationId xmlns:a16="http://schemas.microsoft.com/office/drawing/2014/main" id="{49233FD1-E7F6-94D7-2623-ABB4E8D6D76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25960" y="3815884"/>
            <a:ext cx="2963103" cy="2963103"/>
          </a:xfrm>
          <a:prstGeom prst="rect">
            <a:avLst/>
          </a:prstGeom>
        </p:spPr>
      </p:pic>
      <p:pic>
        <p:nvPicPr>
          <p:cNvPr id="4" name="Εικόνα 3">
            <a:extLst>
              <a:ext uri="{FF2B5EF4-FFF2-40B4-BE49-F238E27FC236}">
                <a16:creationId xmlns:a16="http://schemas.microsoft.com/office/drawing/2014/main" id="{E22A49C0-F7E8-A323-B8F1-212A80A84A8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0929" y="3552709"/>
            <a:ext cx="3225778" cy="3225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23760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Τίτλος 2">
            <a:extLst>
              <a:ext uri="{FF2B5EF4-FFF2-40B4-BE49-F238E27FC236}">
                <a16:creationId xmlns:a16="http://schemas.microsoft.com/office/drawing/2014/main" id="{E2D51C14-F41B-0E89-5FBC-B331AD66D97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603515" y="510193"/>
            <a:ext cx="3733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800" dirty="0"/>
              <a:t>Υλικό μέρος κατασκευής</a:t>
            </a:r>
            <a:endParaRPr lang="en-US" sz="4800" dirty="0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558AA2D5-6773-39EE-DF73-B9B84B49568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4474" y="2153615"/>
            <a:ext cx="4013830" cy="4356515"/>
          </a:xfrm>
        </p:spPr>
      </p:pic>
      <p:pic>
        <p:nvPicPr>
          <p:cNvPr id="7" name="Εικόνα 6">
            <a:extLst>
              <a:ext uri="{FF2B5EF4-FFF2-40B4-BE49-F238E27FC236}">
                <a16:creationId xmlns:a16="http://schemas.microsoft.com/office/drawing/2014/main" id="{B7B88BAA-4094-AE83-C01A-2B2045D8E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7148" y="332576"/>
            <a:ext cx="4890052" cy="41907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96528E-2AA1-1849-0CF1-A12F0EC5AD55}"/>
              </a:ext>
            </a:extLst>
          </p:cNvPr>
          <p:cNvSpPr txBox="1"/>
          <p:nvPr/>
        </p:nvSpPr>
        <p:spPr>
          <a:xfrm>
            <a:off x="6033052" y="5188226"/>
            <a:ext cx="504907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800" dirty="0"/>
              <a:t>Συνδεσμολογία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6215142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Θέση περιεχομένου 8">
            <a:extLst>
              <a:ext uri="{FF2B5EF4-FFF2-40B4-BE49-F238E27FC236}">
                <a16:creationId xmlns:a16="http://schemas.microsoft.com/office/drawing/2014/main" id="{EA30881F-B27C-B096-8866-1836787E80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740" y="149087"/>
            <a:ext cx="11821156" cy="6739695"/>
          </a:xfr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EEEBCBF-3874-095A-8AE5-E21C2526CD91}"/>
              </a:ext>
            </a:extLst>
          </p:cNvPr>
          <p:cNvSpPr txBox="1"/>
          <p:nvPr/>
        </p:nvSpPr>
        <p:spPr>
          <a:xfrm>
            <a:off x="4790661" y="119270"/>
            <a:ext cx="57547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800" dirty="0"/>
              <a:t>Τοπολογία δικτύου</a:t>
            </a:r>
            <a:endParaRPr lang="en-US" sz="4800" dirty="0"/>
          </a:p>
        </p:txBody>
      </p:sp>
      <p:pic>
        <p:nvPicPr>
          <p:cNvPr id="4" name="Εικόνα 3">
            <a:extLst>
              <a:ext uri="{FF2B5EF4-FFF2-40B4-BE49-F238E27FC236}">
                <a16:creationId xmlns:a16="http://schemas.microsoft.com/office/drawing/2014/main" id="{25ABED71-A642-A6E9-625C-06A96279B69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681" y="0"/>
            <a:ext cx="11800638" cy="6858000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338E5D5-2EEC-B84C-57A3-0F681B99674C}"/>
              </a:ext>
            </a:extLst>
          </p:cNvPr>
          <p:cNvSpPr txBox="1"/>
          <p:nvPr/>
        </p:nvSpPr>
        <p:spPr>
          <a:xfrm>
            <a:off x="3945834" y="0"/>
            <a:ext cx="58640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4000" dirty="0"/>
              <a:t>Αρχιτεκτονική δικτύου.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99541502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06C7633B-F876-6A61-C723-0B02876A93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</a:t>
            </a:r>
            <a:r>
              <a:rPr lang="el-GR" dirty="0">
                <a:hlinkClick r:id="rId2"/>
              </a:rPr>
              <a:t>Σ</a:t>
            </a:r>
            <a:r>
              <a:rPr lang="pt-BR" dirty="0">
                <a:hlinkClick r:id="rId2"/>
              </a:rPr>
              <a:t>ύν</a:t>
            </a:r>
            <a:r>
              <a:rPr lang="el-GR" dirty="0">
                <a:hlinkClick r:id="rId2"/>
              </a:rPr>
              <a:t>δ</a:t>
            </a:r>
            <a:r>
              <a:rPr lang="pt-BR" dirty="0">
                <a:hlinkClick r:id="rId2"/>
              </a:rPr>
              <a:t>εση Master με  Arduino cloud</a:t>
            </a:r>
            <a:endParaRPr lang="en-US" dirty="0"/>
          </a:p>
        </p:txBody>
      </p:sp>
      <p:pic>
        <p:nvPicPr>
          <p:cNvPr id="5" name="Θέση περιεχομένου 4">
            <a:extLst>
              <a:ext uri="{FF2B5EF4-FFF2-40B4-BE49-F238E27FC236}">
                <a16:creationId xmlns:a16="http://schemas.microsoft.com/office/drawing/2014/main" id="{16364457-4429-110D-4E40-DA835EC36E2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939" y="1726947"/>
            <a:ext cx="9738941" cy="5021723"/>
          </a:xfrm>
        </p:spPr>
      </p:pic>
    </p:spTree>
    <p:extLst>
      <p:ext uri="{BB962C8B-B14F-4D97-AF65-F5344CB8AC3E}">
        <p14:creationId xmlns:p14="http://schemas.microsoft.com/office/powerpoint/2010/main" val="3271579663"/>
      </p:ext>
    </p:extLst>
  </p:cSld>
  <p:clrMapOvr>
    <a:masterClrMapping/>
  </p:clrMapOvr>
</p:sld>
</file>

<file path=ppt/theme/theme1.xml><?xml version="1.0" encoding="utf-8"?>
<a:theme xmlns:a="http://schemas.openxmlformats.org/drawingml/2006/main" name="Θρόισμα">
  <a:themeElements>
    <a:clrScheme name="Θρόισμα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Θρόισμα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Θρόισμα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269</TotalTime>
  <Words>144</Words>
  <Application>Microsoft Office PowerPoint</Application>
  <PresentationFormat>Ευρεία οθόνη</PresentationFormat>
  <Paragraphs>59</Paragraphs>
  <Slides>11</Slides>
  <Notes>1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4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11</vt:i4>
      </vt:variant>
    </vt:vector>
  </HeadingPairs>
  <TitlesOfParts>
    <vt:vector size="16" baseType="lpstr">
      <vt:lpstr>Arial</vt:lpstr>
      <vt:lpstr>Calibri</vt:lpstr>
      <vt:lpstr>Century Gothic</vt:lpstr>
      <vt:lpstr>Wingdings 3</vt:lpstr>
      <vt:lpstr>Θρόισμα</vt:lpstr>
      <vt:lpstr>Όμιλος Arduino &amp; IoT </vt:lpstr>
      <vt:lpstr> Arduino &amp; STEAM </vt:lpstr>
      <vt:lpstr>Όμιλος Arduino &amp; IoT </vt:lpstr>
      <vt:lpstr>Κώδικες για την κατασκευή</vt:lpstr>
      <vt:lpstr>Ο Μικροελεγκτής Arduino R4 WiFi</vt:lpstr>
      <vt:lpstr>Υλικό μέρος κατασκευής</vt:lpstr>
      <vt:lpstr>Υλικό μέρος κατασκευής</vt:lpstr>
      <vt:lpstr>Παρουσίαση του PowerPoint</vt:lpstr>
      <vt:lpstr>          Σύνδεση Master με  Arduino cloud</vt:lpstr>
      <vt:lpstr>          </vt:lpstr>
      <vt:lpstr>Ευχαριστούμε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ΔΗΜΗΤΡΙΟΣ ΤΟΠΟΥΡΤΗΣ</dc:creator>
  <cp:lastModifiedBy>ΔΗΜΗΤΡΙΟΣ ΤΟΠΟΥΡΤΗΣ</cp:lastModifiedBy>
  <cp:revision>14</cp:revision>
  <dcterms:created xsi:type="dcterms:W3CDTF">2026-05-21T21:52:58Z</dcterms:created>
  <dcterms:modified xsi:type="dcterms:W3CDTF">2026-05-25T14:59:20Z</dcterms:modified>
</cp:coreProperties>
</file>