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9" r:id="rId3"/>
    <p:sldId id="270" r:id="rId4"/>
    <p:sldId id="271" r:id="rId5"/>
    <p:sldId id="273" r:id="rId6"/>
    <p:sldId id="257" r:id="rId7"/>
    <p:sldId id="258" r:id="rId8"/>
    <p:sldId id="259" r:id="rId9"/>
    <p:sldId id="260" r:id="rId10"/>
    <p:sldId id="261" r:id="rId11"/>
    <p:sldId id="262" r:id="rId12"/>
    <p:sldId id="263" r:id="rId13"/>
    <p:sldId id="264" r:id="rId14"/>
    <p:sldId id="265" r:id="rId15"/>
    <p:sldId id="266" r:id="rId16"/>
    <p:sldId id="272" r:id="rId17"/>
    <p:sldId id="267"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134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65E5EE7B-F874-4965-818C-0EE4DEF50948}" type="datetimeFigureOut">
              <a:rPr lang="el-GR" smtClean="0"/>
              <a:t>31/3/2020</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a:lstStyle/>
          <a:p>
            <a:fld id="{E768D8AB-487A-4533-B3E8-A8E3494E86BB}" type="slidenum">
              <a:rPr lang="el-GR" smtClean="0"/>
              <a:t>‹#›</a:t>
            </a:fld>
            <a:endParaRPr lang="el-GR"/>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65E5EE7B-F874-4965-818C-0EE4DEF50948}" type="datetimeFigureOut">
              <a:rPr lang="el-GR" smtClean="0"/>
              <a:t>31/3/2020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768D8AB-487A-4533-B3E8-A8E3494E86BB}"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65E5EE7B-F874-4965-818C-0EE4DEF50948}" type="datetimeFigureOut">
              <a:rPr lang="el-GR" smtClean="0"/>
              <a:t>31/3/2020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768D8AB-487A-4533-B3E8-A8E3494E86BB}"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65E5EE7B-F874-4965-818C-0EE4DEF50948}" type="datetimeFigureOut">
              <a:rPr lang="el-GR" smtClean="0"/>
              <a:t>31/3/2020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768D8AB-487A-4533-B3E8-A8E3494E86BB}"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5E5EE7B-F874-4965-818C-0EE4DEF50948}" type="datetimeFigureOut">
              <a:rPr lang="el-GR" smtClean="0"/>
              <a:t>31/3/2020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E768D8AB-487A-4533-B3E8-A8E3494E86BB}"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65E5EE7B-F874-4965-818C-0EE4DEF50948}" type="datetimeFigureOut">
              <a:rPr lang="el-GR" smtClean="0"/>
              <a:t>31/3/2020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768D8AB-487A-4533-B3E8-A8E3494E86BB}"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6 - Θέση ημερομηνίας"/>
          <p:cNvSpPr>
            <a:spLocks noGrp="1"/>
          </p:cNvSpPr>
          <p:nvPr>
            <p:ph type="dt" sz="half" idx="10"/>
          </p:nvPr>
        </p:nvSpPr>
        <p:spPr/>
        <p:txBody>
          <a:bodyPr/>
          <a:lstStyle/>
          <a:p>
            <a:fld id="{65E5EE7B-F874-4965-818C-0EE4DEF50948}" type="datetimeFigureOut">
              <a:rPr lang="el-GR" smtClean="0"/>
              <a:t>31/3/2020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E768D8AB-487A-4533-B3E8-A8E3494E86BB}"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65E5EE7B-F874-4965-818C-0EE4DEF50948}" type="datetimeFigureOut">
              <a:rPr lang="el-GR" smtClean="0"/>
              <a:t>31/3/2020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E768D8AB-487A-4533-B3E8-A8E3494E86BB}"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5E5EE7B-F874-4965-818C-0EE4DEF50948}" type="datetimeFigureOut">
              <a:rPr lang="el-GR" smtClean="0"/>
              <a:t>31/3/2020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768D8AB-487A-4533-B3E8-A8E3494E86BB}"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65E5EE7B-F874-4965-818C-0EE4DEF50948}" type="datetimeFigureOut">
              <a:rPr lang="el-GR" smtClean="0"/>
              <a:t>31/3/2020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768D8AB-487A-4533-B3E8-A8E3494E86BB}"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5E5EE7B-F874-4965-818C-0EE4DEF50948}" type="datetimeFigureOut">
              <a:rPr lang="el-GR" smtClean="0"/>
              <a:t>31/3/2020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768D8AB-487A-4533-B3E8-A8E3494E86BB}"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5E5EE7B-F874-4965-818C-0EE4DEF50948}" type="datetimeFigureOut">
              <a:rPr lang="el-GR" smtClean="0"/>
              <a:t>31/3/2020</a:t>
            </a:fld>
            <a:endParaRPr lang="el-GR"/>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768D8AB-487A-4533-B3E8-A8E3494E86BB}" type="slidenum">
              <a:rPr lang="el-GR" smtClean="0"/>
              <a:t>‹#›</a:t>
            </a:fld>
            <a:endParaRPr lang="el-G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ebooks.edu.gr/modules/ebook/show.php/DSB103/173/1210,4426/"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22030" y="1371600"/>
            <a:ext cx="8229600" cy="2914656"/>
          </a:xfrm>
        </p:spPr>
        <p:txBody>
          <a:bodyPr>
            <a:normAutofit/>
          </a:bodyPr>
          <a:lstStyle/>
          <a:p>
            <a:r>
              <a:rPr lang="el-GR" dirty="0"/>
              <a:t>Κουτι </a:t>
            </a:r>
            <a:br>
              <a:rPr lang="el-GR" dirty="0"/>
            </a:br>
            <a:r>
              <a:rPr lang="el-GR" dirty="0"/>
              <a:t>τροφοδοτικο</a:t>
            </a:r>
            <a:br>
              <a:rPr lang="el-GR" dirty="0"/>
            </a:br>
            <a:r>
              <a:rPr lang="el-GR" dirty="0"/>
              <a:t>μητρικη καρτα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071934" y="285728"/>
            <a:ext cx="4643470" cy="2143140"/>
          </a:xfrm>
        </p:spPr>
        <p:txBody>
          <a:bodyPr>
            <a:normAutofit fontScale="85000" lnSpcReduction="20000"/>
          </a:bodyPr>
          <a:lstStyle/>
          <a:p>
            <a:pPr algn="just">
              <a:buNone/>
            </a:pPr>
            <a:r>
              <a:rPr lang="el-GR" dirty="0"/>
              <a:t>5. Υποδοχές επέκτασης τύπου PCI για κάρτες επέκτασης των 32 bits. Για τις περισσότερες περιφερειακές συσκευές (π.χ. την κάρτα δικτύου) υπάρχουν κάρτες τύπου PCI αλλά και παλαιότερες κάρτες τύπου ISA.</a:t>
            </a:r>
          </a:p>
        </p:txBody>
      </p:sp>
      <p:sp>
        <p:nvSpPr>
          <p:cNvPr id="4" name="2 - Θέση περιεχομένου"/>
          <p:cNvSpPr txBox="1">
            <a:spLocks/>
          </p:cNvSpPr>
          <p:nvPr/>
        </p:nvSpPr>
        <p:spPr>
          <a:xfrm>
            <a:off x="571472" y="3643290"/>
            <a:ext cx="8286808" cy="3214710"/>
          </a:xfrm>
          <a:prstGeom prst="rect">
            <a:avLst/>
          </a:prstGeom>
        </p:spPr>
        <p:txBody>
          <a:bodyPr vert="horz">
            <a:normAutofit fontScale="62500" lnSpcReduction="20000"/>
          </a:bodyPr>
          <a:lstStyle/>
          <a:p>
            <a:pPr marL="548640" lvl="0" indent="-411480" algn="just">
              <a:spcBef>
                <a:spcPct val="20000"/>
              </a:spcBef>
              <a:buClr>
                <a:schemeClr val="tx1">
                  <a:shade val="95000"/>
                </a:schemeClr>
              </a:buClr>
              <a:buSzPct val="65000"/>
            </a:pPr>
            <a:r>
              <a:rPr lang="el-GR" sz="2800" dirty="0"/>
              <a:t>6</a:t>
            </a:r>
            <a:r>
              <a:rPr kumimoji="0" lang="el-GR" sz="2800" b="0" i="0" u="none" strike="noStrike" kern="1200" cap="none" spc="0" normalizeH="0" baseline="0" noProof="0" dirty="0">
                <a:ln>
                  <a:noFill/>
                </a:ln>
                <a:solidFill>
                  <a:schemeClr val="tx1"/>
                </a:solidFill>
                <a:effectLst/>
                <a:uLnTx/>
                <a:uFillTx/>
                <a:latin typeface="+mn-lt"/>
                <a:ea typeface="+mn-ea"/>
                <a:cs typeface="+mn-cs"/>
              </a:rPr>
              <a:t>. </a:t>
            </a:r>
            <a:r>
              <a:rPr lang="el-GR" sz="2800" dirty="0"/>
              <a:t>Η υποδοχή τοποθέτησης του επεξεργαστή. Όπως βλέπουμε στο σχήμα, η υποδοχή αυτή έχει θέσεις για ακίδες σε όλη την επιφάνειά της. Αυτό γίνεται, γιατί οι σύγχρονοι επεξεργαστές έχουν πάρα πολλές ακίδες επικοινωνίας, και η περιφέρεια του ολοκληρωμένου κυκλώματος δεν επαρκεί για να τοποθετηθούν. Έτσι πολλές από τις ακίδες τοποθετούνται στην κάτω επιφάνεια του επεξεργαστή. Όταν ο επεξεργαστής είναι τοποθετημένος στην υποδοχή του, δε φαίνεται όπως τα υπόλοιπα ολοκληρωμένα κυκλώματα. Πάνω από τον επεξεργαστή τοποθετείται η </a:t>
            </a:r>
            <a:r>
              <a:rPr lang="el-GR" sz="2800" i="1" dirty="0"/>
              <a:t>ψύκτρα </a:t>
            </a:r>
            <a:r>
              <a:rPr lang="el-GR" sz="2800" dirty="0"/>
              <a:t>(</a:t>
            </a:r>
            <a:r>
              <a:rPr lang="el-GR" sz="2800" u="sng" dirty="0"/>
              <a:t>cooler fan</a:t>
            </a:r>
            <a:r>
              <a:rPr lang="el-GR" sz="2800" dirty="0"/>
              <a:t>), ένας μικρός ανεμιστήρας, ο οποίος απομακρύνει τη θερμότητα που εκλύεται λόγω της λειτουργίας του ολοκληρωμένου κυκλώματος για να λειτουργεί αυτό σωστά. Στους σύγχρονους επεξεργαστές, που έχουν πολύ μεγάλη πυκνότητα κυκλωμάτων ανά τετραγωνικό εκατοστό, η καλή λειτουργία της ψύκτρας είναι απαραίτητη, γιατί υπερθερμαίνονται πολύ εύκολα.</a:t>
            </a:r>
            <a:endParaRPr kumimoji="0" lang="el-GR"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43010" name="Picture 2"/>
          <p:cNvPicPr>
            <a:picLocks noChangeAspect="1" noChangeArrowheads="1"/>
          </p:cNvPicPr>
          <p:nvPr/>
        </p:nvPicPr>
        <p:blipFill>
          <a:blip r:embed="rId2"/>
          <a:srcRect/>
          <a:stretch>
            <a:fillRect/>
          </a:stretch>
        </p:blipFill>
        <p:spPr bwMode="auto">
          <a:xfrm>
            <a:off x="144464" y="144463"/>
            <a:ext cx="3462308" cy="3284537"/>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86116" y="642918"/>
            <a:ext cx="5643602" cy="2286016"/>
          </a:xfrm>
        </p:spPr>
        <p:txBody>
          <a:bodyPr>
            <a:normAutofit fontScale="77500" lnSpcReduction="20000"/>
          </a:bodyPr>
          <a:lstStyle/>
          <a:p>
            <a:pPr algn="just">
              <a:buNone/>
            </a:pPr>
            <a:r>
              <a:rPr lang="el-GR" dirty="0"/>
              <a:t>7. Ελεγκτής της </a:t>
            </a:r>
            <a:r>
              <a:rPr lang="el-GR" i="1" dirty="0"/>
              <a:t>σειριακής θύρας</a:t>
            </a:r>
            <a:r>
              <a:rPr lang="el-GR" dirty="0"/>
              <a:t> (</a:t>
            </a:r>
            <a:r>
              <a:rPr lang="el-GR" u="sng" dirty="0"/>
              <a:t>serial port</a:t>
            </a:r>
            <a:r>
              <a:rPr lang="el-GR" dirty="0"/>
              <a:t>) του υπολογιστή. Στις υποδοχές αυτές συνδέονται οι έξοδοι που συνήθως βλέπουμε στο πίσω μέρος του υπολογιστή. Οι έξοδοι σειριακής επικοινωνίας χρησιμοποιούνται κατά κύριο λόγο για τη σύνδεση του ποντικιού και modem.</a:t>
            </a:r>
          </a:p>
        </p:txBody>
      </p:sp>
      <p:pic>
        <p:nvPicPr>
          <p:cNvPr id="44034" name="Picture 2"/>
          <p:cNvPicPr>
            <a:picLocks noChangeAspect="1" noChangeArrowheads="1"/>
          </p:cNvPicPr>
          <p:nvPr/>
        </p:nvPicPr>
        <p:blipFill>
          <a:blip r:embed="rId2" cstate="print"/>
          <a:srcRect/>
          <a:stretch>
            <a:fillRect/>
          </a:stretch>
        </p:blipFill>
        <p:spPr bwMode="auto">
          <a:xfrm>
            <a:off x="144464" y="144463"/>
            <a:ext cx="3311700" cy="3141661"/>
          </a:xfrm>
          <a:prstGeom prst="rect">
            <a:avLst/>
          </a:prstGeom>
          <a:noFill/>
          <a:ln w="9525">
            <a:noFill/>
            <a:miter lim="800000"/>
            <a:headEnd/>
            <a:tailEnd/>
          </a:ln>
          <a:effectLst/>
        </p:spPr>
      </p:pic>
      <p:sp>
        <p:nvSpPr>
          <p:cNvPr id="5" name="2 - Θέση περιεχομένου"/>
          <p:cNvSpPr txBox="1">
            <a:spLocks/>
          </p:cNvSpPr>
          <p:nvPr/>
        </p:nvSpPr>
        <p:spPr>
          <a:xfrm>
            <a:off x="500034" y="4000504"/>
            <a:ext cx="8215370" cy="2286016"/>
          </a:xfrm>
          <a:prstGeom prst="rect">
            <a:avLst/>
          </a:prstGeom>
        </p:spPr>
        <p:txBody>
          <a:bodyPr vert="horz">
            <a:normAutofit fontScale="92500"/>
          </a:bodyPr>
          <a:lstStyle/>
          <a:p>
            <a:pPr marL="548640" lvl="0" indent="-411480" algn="just">
              <a:spcBef>
                <a:spcPct val="20000"/>
              </a:spcBef>
              <a:buClr>
                <a:schemeClr val="tx1">
                  <a:shade val="95000"/>
                </a:schemeClr>
              </a:buClr>
              <a:buSzPct val="65000"/>
            </a:pPr>
            <a:r>
              <a:rPr lang="el-GR" sz="2800" dirty="0"/>
              <a:t>8</a:t>
            </a:r>
            <a:r>
              <a:rPr kumimoji="0" lang="el-GR" sz="2800" b="0" i="0" u="none" strike="noStrike" kern="1200" cap="none" spc="0" normalizeH="0" baseline="0" noProof="0" dirty="0">
                <a:ln>
                  <a:noFill/>
                </a:ln>
                <a:solidFill>
                  <a:schemeClr val="tx1"/>
                </a:solidFill>
                <a:effectLst/>
                <a:uLnTx/>
                <a:uFillTx/>
                <a:latin typeface="+mn-lt"/>
                <a:ea typeface="+mn-ea"/>
                <a:cs typeface="+mn-cs"/>
              </a:rPr>
              <a:t>. </a:t>
            </a:r>
            <a:r>
              <a:rPr lang="el-GR" sz="2800" dirty="0"/>
              <a:t>Ελεγκτής των οδηγών δισκέτας και της </a:t>
            </a:r>
            <a:r>
              <a:rPr lang="el-GR" sz="2800" i="1" dirty="0"/>
              <a:t>παράλληλης θύρας</a:t>
            </a:r>
            <a:r>
              <a:rPr lang="el-GR" sz="2800" dirty="0"/>
              <a:t> (</a:t>
            </a:r>
            <a:r>
              <a:rPr lang="el-GR" sz="2800" u="sng" dirty="0"/>
              <a:t>parallel port</a:t>
            </a:r>
            <a:r>
              <a:rPr lang="el-GR" sz="2800" dirty="0"/>
              <a:t>). Η δεύτερη υποδοχή συνήθως οδηγεί σε μια έξοδο στο πίσω μέρος του υπολογιστή, όπου συνδέουμε εκτυπωτές και άλλες περιφερειακές συσκευές που υποστηρίζουν παράλληλη επικοινωνία.</a:t>
            </a:r>
            <a:endParaRPr kumimoji="0" lang="el-G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428604"/>
            <a:ext cx="8501122" cy="2857520"/>
          </a:xfrm>
        </p:spPr>
        <p:txBody>
          <a:bodyPr>
            <a:normAutofit fontScale="92500" lnSpcReduction="20000"/>
          </a:bodyPr>
          <a:lstStyle/>
          <a:p>
            <a:pPr algn="just">
              <a:buNone/>
            </a:pPr>
            <a:r>
              <a:rPr lang="el-GR" dirty="0"/>
              <a:t>9. Ελεγκτής </a:t>
            </a:r>
            <a:r>
              <a:rPr lang="el-GR" u="sng" dirty="0"/>
              <a:t>IDE</a:t>
            </a:r>
            <a:r>
              <a:rPr lang="el-GR" dirty="0"/>
              <a:t> για σκληρούς δίσκους, CD-ROM κλπ. Κάθε μητρική κάρτα έχει δύο τέτοιους ελεγκτές και σε κάθε ένα μπορούν να συνδεθούν το πολύ δύο συσκευές με ένα καλώδιο που έχει δύο υποδοχές. Η μία από τις δύο συσκευές είναι η </a:t>
            </a:r>
            <a:r>
              <a:rPr lang="el-GR" i="1" dirty="0"/>
              <a:t>κύρια</a:t>
            </a:r>
            <a:r>
              <a:rPr lang="el-GR" dirty="0"/>
              <a:t> συσκευή του ελεγκτή (</a:t>
            </a:r>
            <a:r>
              <a:rPr lang="el-GR" u="sng" dirty="0"/>
              <a:t>master</a:t>
            </a:r>
            <a:r>
              <a:rPr lang="el-GR" dirty="0"/>
              <a:t>) ενώ η άλλη είναι η </a:t>
            </a:r>
            <a:r>
              <a:rPr lang="el-GR" i="1" dirty="0"/>
              <a:t>δευτερεύουσα</a:t>
            </a:r>
            <a:r>
              <a:rPr lang="el-GR" dirty="0"/>
              <a:t> (</a:t>
            </a:r>
            <a:r>
              <a:rPr lang="el-GR" u="sng" dirty="0"/>
              <a:t>slave</a:t>
            </a:r>
            <a:r>
              <a:rPr lang="el-GR" dirty="0"/>
              <a:t>). Η επιλογή της συσκευής που θα είναι κύρια για τον κάθε ελεγκτή γίνεται με μικροδιακόπτες ρυθμίσεων των ίδιων των συσκευών.</a:t>
            </a:r>
          </a:p>
        </p:txBody>
      </p:sp>
      <p:sp>
        <p:nvSpPr>
          <p:cNvPr id="4" name="2 - Θέση περιεχομένου"/>
          <p:cNvSpPr txBox="1">
            <a:spLocks/>
          </p:cNvSpPr>
          <p:nvPr/>
        </p:nvSpPr>
        <p:spPr>
          <a:xfrm>
            <a:off x="4572000" y="4000504"/>
            <a:ext cx="4214842" cy="1643074"/>
          </a:xfrm>
          <a:prstGeom prst="rect">
            <a:avLst/>
          </a:prstGeom>
        </p:spPr>
        <p:txBody>
          <a:bodyPr vert="horz">
            <a:normAutofit/>
          </a:bodyPr>
          <a:lstStyle/>
          <a:p>
            <a:pPr marL="548640" lvl="0" indent="-411480" algn="just">
              <a:spcBef>
                <a:spcPct val="20000"/>
              </a:spcBef>
              <a:buClr>
                <a:schemeClr val="tx1">
                  <a:shade val="95000"/>
                </a:schemeClr>
              </a:buClr>
              <a:buSzPct val="65000"/>
            </a:pPr>
            <a:r>
              <a:rPr lang="el-GR" sz="2000" dirty="0"/>
              <a:t>10.Υποδοχές σύνδεσης για κυκλώματα μνήμης τύπου DIMM που έχουν 168 ακίδες.</a:t>
            </a:r>
            <a:endParaRPr kumimoji="0" lang="el-GR"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45058" name="Picture 2"/>
          <p:cNvPicPr>
            <a:picLocks noChangeAspect="1" noChangeArrowheads="1"/>
          </p:cNvPicPr>
          <p:nvPr/>
        </p:nvPicPr>
        <p:blipFill>
          <a:blip r:embed="rId2" cstate="print"/>
          <a:srcRect/>
          <a:stretch>
            <a:fillRect/>
          </a:stretch>
        </p:blipFill>
        <p:spPr bwMode="auto">
          <a:xfrm>
            <a:off x="785786" y="3286124"/>
            <a:ext cx="3571900" cy="3388502"/>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57224" y="3643314"/>
            <a:ext cx="7286676" cy="2500330"/>
          </a:xfrm>
        </p:spPr>
        <p:txBody>
          <a:bodyPr>
            <a:normAutofit/>
          </a:bodyPr>
          <a:lstStyle/>
          <a:p>
            <a:pPr algn="just">
              <a:buNone/>
            </a:pPr>
            <a:r>
              <a:rPr lang="el-GR" dirty="0"/>
              <a:t>12. Έξοδος σύνδεσης του πληκτρολογίου πάνω στη μητρική κάρτα. Η έξοδος αυτή δε μεταφέρει μόνο τα δεδομένα από το πληκτρολόγιο, αλλά και το ηλεκτρικό ρεύμα για τη λειτουργία του.</a:t>
            </a:r>
          </a:p>
        </p:txBody>
      </p:sp>
      <p:pic>
        <p:nvPicPr>
          <p:cNvPr id="46082" name="Picture 2"/>
          <p:cNvPicPr>
            <a:picLocks noChangeAspect="1" noChangeArrowheads="1"/>
          </p:cNvPicPr>
          <p:nvPr/>
        </p:nvPicPr>
        <p:blipFill>
          <a:blip r:embed="rId2" cstate="print"/>
          <a:srcRect/>
          <a:stretch>
            <a:fillRect/>
          </a:stretch>
        </p:blipFill>
        <p:spPr bwMode="auto">
          <a:xfrm>
            <a:off x="144463" y="144463"/>
            <a:ext cx="3141653" cy="2980346"/>
          </a:xfrm>
          <a:prstGeom prst="rect">
            <a:avLst/>
          </a:prstGeom>
          <a:noFill/>
          <a:ln w="9525">
            <a:noFill/>
            <a:miter lim="800000"/>
            <a:headEnd/>
            <a:tailEnd/>
          </a:ln>
          <a:effectLst/>
        </p:spPr>
      </p:pic>
      <p:sp>
        <p:nvSpPr>
          <p:cNvPr id="5" name="2 - Θέση περιεχομένου"/>
          <p:cNvSpPr txBox="1">
            <a:spLocks/>
          </p:cNvSpPr>
          <p:nvPr/>
        </p:nvSpPr>
        <p:spPr>
          <a:xfrm>
            <a:off x="3857620" y="428604"/>
            <a:ext cx="4786346" cy="2714644"/>
          </a:xfrm>
          <a:prstGeom prst="rect">
            <a:avLst/>
          </a:prstGeom>
        </p:spPr>
        <p:txBody>
          <a:bodyPr vert="horz">
            <a:normAutofit/>
          </a:bodyPr>
          <a:lstStyle/>
          <a:p>
            <a:pPr marL="548640" marR="0" lvl="0" indent="-411480" algn="just"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el-GR" sz="2800" b="0" i="0" u="none" strike="noStrike" kern="1200" cap="none" spc="0" normalizeH="0" baseline="0" noProof="0" dirty="0">
                <a:ln>
                  <a:noFill/>
                </a:ln>
                <a:solidFill>
                  <a:schemeClr val="tx1"/>
                </a:solidFill>
                <a:effectLst/>
                <a:uLnTx/>
                <a:uFillTx/>
                <a:latin typeface="+mn-lt"/>
                <a:ea typeface="+mn-ea"/>
                <a:cs typeface="+mn-cs"/>
              </a:rPr>
              <a:t>11. Υποδοχές σύνδεσης και κυκλώματα λανθάνουσας μνήμης L2, η οποία είναι συνήθως στατική μνήμη.</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29058" y="285728"/>
            <a:ext cx="5000660" cy="3357586"/>
          </a:xfrm>
        </p:spPr>
        <p:txBody>
          <a:bodyPr>
            <a:normAutofit fontScale="77500" lnSpcReduction="20000"/>
          </a:bodyPr>
          <a:lstStyle/>
          <a:p>
            <a:pPr algn="just">
              <a:buNone/>
            </a:pPr>
            <a:r>
              <a:rPr lang="el-GR" dirty="0"/>
              <a:t>13. Σύνδεση τροφοδοσίας ηλεκτρικού ρεύματος από το τροφοδοτικό. Από το σημείο αυτό ξεκινούν καλώδια τα οποία παρέχουν ρεύμα στις διάφορες περιφερειακές συσκευές που συνδέουμε στον υπολογιστή, τις ψήκτρες κλπ. Επίσης από το σημείο αυτό παρέχεται μέσω των τυπωμένων κυκλωμάτων της μητρικής κάρτας ρεύμα στα υπόλοιπα ολοκληρωμένα κυκλώματα και τις υποδοχές της.</a:t>
            </a:r>
          </a:p>
        </p:txBody>
      </p:sp>
      <p:pic>
        <p:nvPicPr>
          <p:cNvPr id="47106" name="Picture 2"/>
          <p:cNvPicPr>
            <a:picLocks noChangeAspect="1" noChangeArrowheads="1"/>
          </p:cNvPicPr>
          <p:nvPr/>
        </p:nvPicPr>
        <p:blipFill>
          <a:blip r:embed="rId2" cstate="print"/>
          <a:srcRect/>
          <a:stretch>
            <a:fillRect/>
          </a:stretch>
        </p:blipFill>
        <p:spPr bwMode="auto">
          <a:xfrm>
            <a:off x="144463" y="144462"/>
            <a:ext cx="3914135" cy="3713165"/>
          </a:xfrm>
          <a:prstGeom prst="rect">
            <a:avLst/>
          </a:prstGeom>
          <a:noFill/>
          <a:ln w="9525">
            <a:noFill/>
            <a:miter lim="800000"/>
            <a:headEnd/>
            <a:tailEnd/>
          </a:ln>
          <a:effectLst/>
        </p:spPr>
      </p:pic>
      <p:sp>
        <p:nvSpPr>
          <p:cNvPr id="5" name="2 - Θέση περιεχομένου"/>
          <p:cNvSpPr txBox="1">
            <a:spLocks/>
          </p:cNvSpPr>
          <p:nvPr/>
        </p:nvSpPr>
        <p:spPr>
          <a:xfrm>
            <a:off x="642910" y="4143380"/>
            <a:ext cx="8215370" cy="2428892"/>
          </a:xfrm>
          <a:prstGeom prst="rect">
            <a:avLst/>
          </a:prstGeom>
        </p:spPr>
        <p:txBody>
          <a:bodyPr vert="horz">
            <a:normAutofit/>
          </a:bodyPr>
          <a:lstStyle/>
          <a:p>
            <a:pPr marL="548640" lvl="0" indent="-411480" algn="just">
              <a:spcBef>
                <a:spcPct val="20000"/>
              </a:spcBef>
              <a:buClr>
                <a:schemeClr val="tx1">
                  <a:shade val="95000"/>
                </a:schemeClr>
              </a:buClr>
              <a:buSzPct val="65000"/>
            </a:pPr>
            <a:r>
              <a:rPr lang="el-GR" sz="2200" dirty="0"/>
              <a:t>14. Υποδοχές σύνδεσης για κυκλώματα μνήμης τύπου SIMM που έχουν 72 ακίδες. Στο σχήμα φαίνεται ένα τέτοιο κύκλωμα τοποθετημένο στη δεξιότερη υποδοχή. Συνήθως όμως, όταν ο επεξεργαστής είναι τύπου Pentium ή νεότερος, τα κυκλώματα τύπου SIMM τοποθετούνται ανά ζεύγη.</a:t>
            </a:r>
            <a:endParaRPr kumimoji="0" lang="el-G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285728"/>
            <a:ext cx="8229600" cy="1022972"/>
          </a:xfrm>
        </p:spPr>
        <p:txBody>
          <a:bodyPr/>
          <a:lstStyle/>
          <a:p>
            <a:pPr algn="ctr">
              <a:buNone/>
            </a:pPr>
            <a:r>
              <a:rPr lang="el-GR" dirty="0"/>
              <a:t>Μια τυπική μητρική πλακέτα με διαστάσεις περίπου 22Χ25 </a:t>
            </a:r>
            <a:r>
              <a:rPr lang="en-US" dirty="0"/>
              <a:t>cm</a:t>
            </a:r>
            <a:r>
              <a:rPr lang="el-GR" dirty="0"/>
              <a:t> </a:t>
            </a:r>
          </a:p>
        </p:txBody>
      </p:sp>
      <p:pic>
        <p:nvPicPr>
          <p:cNvPr id="4" name="Shape 111"/>
          <p:cNvPicPr preferRelativeResize="0"/>
          <p:nvPr/>
        </p:nvPicPr>
        <p:blipFill>
          <a:blip r:embed="rId2">
            <a:alphaModFix/>
          </a:blip>
          <a:stretch>
            <a:fillRect/>
          </a:stretch>
        </p:blipFill>
        <p:spPr>
          <a:xfrm>
            <a:off x="642910" y="1500174"/>
            <a:ext cx="7929618" cy="464347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0" dirty="0"/>
              <a:t>Διάφορα τυπικά μεγέθη μητρικών καρτών επιτραπέζιου υπολογιστή</a:t>
            </a:r>
            <a:endParaRPr lang="el-GR" dirty="0"/>
          </a:p>
        </p:txBody>
      </p:sp>
      <p:pic>
        <p:nvPicPr>
          <p:cNvPr id="49154" name="Picture 2" descr="C:\Users\Gorilas\Pictures\a-b-computers-tmimata-motherboards.JPG"/>
          <p:cNvPicPr>
            <a:picLocks noChangeAspect="1" noChangeArrowheads="1"/>
          </p:cNvPicPr>
          <p:nvPr/>
        </p:nvPicPr>
        <p:blipFill>
          <a:blip r:embed="rId2"/>
          <a:srcRect/>
          <a:stretch>
            <a:fillRect/>
          </a:stretch>
        </p:blipFill>
        <p:spPr bwMode="auto">
          <a:xfrm>
            <a:off x="1000100" y="2071678"/>
            <a:ext cx="7143800" cy="378621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57166"/>
            <a:ext cx="8229600" cy="1285884"/>
          </a:xfrm>
        </p:spPr>
        <p:txBody>
          <a:bodyPr>
            <a:normAutofit fontScale="85000" lnSpcReduction="20000"/>
          </a:bodyPr>
          <a:lstStyle/>
          <a:p>
            <a:pPr algn="just">
              <a:buNone/>
            </a:pPr>
            <a:r>
              <a:rPr lang="el-GR" dirty="0"/>
              <a:t>• Οι σύγχρονες μητρικές κάρτες έχουν καταφέρει να ενσωματώσουν στοιχεία που παλιότερα υλοποιούνταν από ξεχωριστές κάρτες επέκτασης όπως για παράδειγμα κάρτα γραφικών και κάρτα ήχου</a:t>
            </a:r>
          </a:p>
        </p:txBody>
      </p:sp>
      <p:pic>
        <p:nvPicPr>
          <p:cNvPr id="48130" name="Picture 2"/>
          <p:cNvPicPr>
            <a:picLocks noChangeAspect="1" noChangeArrowheads="1"/>
          </p:cNvPicPr>
          <p:nvPr/>
        </p:nvPicPr>
        <p:blipFill>
          <a:blip r:embed="rId2"/>
          <a:srcRect/>
          <a:stretch>
            <a:fillRect/>
          </a:stretch>
        </p:blipFill>
        <p:spPr bwMode="auto">
          <a:xfrm>
            <a:off x="571472" y="2143116"/>
            <a:ext cx="7786742" cy="3772124"/>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Κουτί</a:t>
            </a:r>
          </a:p>
        </p:txBody>
      </p:sp>
      <p:sp>
        <p:nvSpPr>
          <p:cNvPr id="3" name="2 - Θέση περιεχομένου"/>
          <p:cNvSpPr>
            <a:spLocks noGrp="1"/>
          </p:cNvSpPr>
          <p:nvPr>
            <p:ph idx="1"/>
          </p:nvPr>
        </p:nvSpPr>
        <p:spPr>
          <a:xfrm>
            <a:off x="457200" y="1357298"/>
            <a:ext cx="8229600" cy="2714644"/>
          </a:xfrm>
        </p:spPr>
        <p:txBody>
          <a:bodyPr>
            <a:normAutofit fontScale="62500" lnSpcReduction="20000"/>
          </a:bodyPr>
          <a:lstStyle/>
          <a:p>
            <a:pPr algn="just"/>
            <a:r>
              <a:rPr lang="el-GR" sz="3400" dirty="0"/>
              <a:t>Το κουτί ενός υπολογιστή αναλαμβάνει, εκτός από τη στέγαση των υποσυστημάτων του, να τα κρατήσει τοποθετημένα σε συγκεκριμένες θέσεις. Εξάλλου, συνοδεύεται από το τροφοδοτικό, το οποίο παρέχει τις κατάλληλες τάσεις στα ηλεκτρονικά του κυκλώματα. Τέλος, διαθέτει τουλάχιστον έναν ανεμιστήρα, που κυκλοφορεί τον αέρα στο εσωτερικό του, παρέχοντας την απαραίτητη ψύξη.</a:t>
            </a:r>
          </a:p>
          <a:p>
            <a:pPr algn="just"/>
            <a:r>
              <a:rPr lang="el-GR" sz="3400" dirty="0"/>
              <a:t>Υπάρχουν διαφόρων ειδών κουτιά στην αγορά, μικρότερα ή μεγαλύτερα, οριζόντιας ή κατακόρυφης τοποθέτησης.</a:t>
            </a:r>
          </a:p>
          <a:p>
            <a:endParaRPr lang="el-GR" dirty="0"/>
          </a:p>
        </p:txBody>
      </p:sp>
      <p:pic>
        <p:nvPicPr>
          <p:cNvPr id="4" name="Shape 41"/>
          <p:cNvPicPr preferRelativeResize="0"/>
          <p:nvPr/>
        </p:nvPicPr>
        <p:blipFill>
          <a:blip r:embed="rId2">
            <a:alphaModFix/>
          </a:blip>
          <a:stretch>
            <a:fillRect/>
          </a:stretch>
        </p:blipFill>
        <p:spPr>
          <a:xfrm>
            <a:off x="6858016" y="4357694"/>
            <a:ext cx="1824037" cy="2152650"/>
          </a:xfrm>
          <a:prstGeom prst="rect">
            <a:avLst/>
          </a:prstGeom>
          <a:noFill/>
          <a:ln>
            <a:noFill/>
          </a:ln>
        </p:spPr>
      </p:pic>
      <p:pic>
        <p:nvPicPr>
          <p:cNvPr id="5" name="Shape 43"/>
          <p:cNvPicPr preferRelativeResize="0"/>
          <p:nvPr/>
        </p:nvPicPr>
        <p:blipFill>
          <a:blip r:embed="rId3">
            <a:alphaModFix/>
          </a:blip>
          <a:stretch>
            <a:fillRect/>
          </a:stretch>
        </p:blipFill>
        <p:spPr>
          <a:xfrm>
            <a:off x="857224" y="4357694"/>
            <a:ext cx="5543550" cy="2009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142844" y="1600200"/>
            <a:ext cx="3929090" cy="4829196"/>
          </a:xfrm>
        </p:spPr>
        <p:txBody>
          <a:bodyPr>
            <a:noAutofit/>
          </a:bodyPr>
          <a:lstStyle/>
          <a:p>
            <a:pPr algn="just">
              <a:spcBef>
                <a:spcPts val="0"/>
              </a:spcBef>
              <a:buNone/>
            </a:pPr>
            <a:r>
              <a:rPr lang="en-US" sz="1800" dirty="0" err="1"/>
              <a:t>Κατά</a:t>
            </a:r>
            <a:r>
              <a:rPr lang="en-US" sz="1800" dirty="0"/>
              <a:t> </a:t>
            </a:r>
            <a:r>
              <a:rPr lang="en-US" sz="1800" dirty="0" err="1"/>
              <a:t>την</a:t>
            </a:r>
            <a:r>
              <a:rPr lang="en-US" sz="1800" dirty="0"/>
              <a:t> </a:t>
            </a:r>
            <a:r>
              <a:rPr lang="en-US" sz="1800" dirty="0" err="1"/>
              <a:t>λειτουργία</a:t>
            </a:r>
            <a:r>
              <a:rPr lang="en-US" sz="1800" dirty="0"/>
              <a:t> </a:t>
            </a:r>
            <a:r>
              <a:rPr lang="en-US" sz="1800" dirty="0" err="1"/>
              <a:t>όλων</a:t>
            </a:r>
            <a:r>
              <a:rPr lang="en-US" sz="1800" dirty="0"/>
              <a:t> </a:t>
            </a:r>
            <a:r>
              <a:rPr lang="en-US" sz="1800" dirty="0" err="1"/>
              <a:t>των</a:t>
            </a:r>
            <a:r>
              <a:rPr lang="en-US" sz="1800" dirty="0"/>
              <a:t> </a:t>
            </a:r>
            <a:r>
              <a:rPr lang="en-US" sz="1800" dirty="0" err="1"/>
              <a:t>ηλεκτρονικών</a:t>
            </a:r>
            <a:r>
              <a:rPr lang="en-US" sz="1800" dirty="0"/>
              <a:t> </a:t>
            </a:r>
            <a:r>
              <a:rPr lang="en-US" sz="1800" dirty="0" err="1"/>
              <a:t>εξαρτημάτων</a:t>
            </a:r>
            <a:r>
              <a:rPr lang="en-US" sz="1800" dirty="0"/>
              <a:t> </a:t>
            </a:r>
            <a:r>
              <a:rPr lang="en-US" sz="1800" dirty="0" err="1"/>
              <a:t>ένος</a:t>
            </a:r>
            <a:r>
              <a:rPr lang="en-US" sz="1800" dirty="0"/>
              <a:t> Η/Υ </a:t>
            </a:r>
            <a:r>
              <a:rPr lang="en-US" sz="1800" dirty="0" err="1"/>
              <a:t>παράγεται</a:t>
            </a:r>
            <a:r>
              <a:rPr lang="en-US" sz="1800" dirty="0"/>
              <a:t> </a:t>
            </a:r>
            <a:r>
              <a:rPr lang="en-US" sz="1800" dirty="0" err="1"/>
              <a:t>θερμότητα</a:t>
            </a:r>
            <a:r>
              <a:rPr lang="en-US" sz="1800" dirty="0"/>
              <a:t>. Η </a:t>
            </a:r>
            <a:r>
              <a:rPr lang="en-US" sz="1800" dirty="0" err="1"/>
              <a:t>συσσώρευση</a:t>
            </a:r>
            <a:r>
              <a:rPr lang="en-US" sz="1800" dirty="0"/>
              <a:t> </a:t>
            </a:r>
            <a:r>
              <a:rPr lang="en-US" sz="1800" dirty="0" err="1"/>
              <a:t>θερμότητας</a:t>
            </a:r>
            <a:r>
              <a:rPr lang="en-US" sz="1800" dirty="0"/>
              <a:t> </a:t>
            </a:r>
            <a:r>
              <a:rPr lang="en-US" sz="1800" dirty="0" err="1"/>
              <a:t>δημιουργεί</a:t>
            </a:r>
            <a:r>
              <a:rPr lang="en-US" sz="1800" dirty="0"/>
              <a:t> </a:t>
            </a:r>
            <a:r>
              <a:rPr lang="en-US" sz="1800" dirty="0" err="1"/>
              <a:t>πρόβλημα</a:t>
            </a:r>
            <a:r>
              <a:rPr lang="en-US" sz="1800" dirty="0"/>
              <a:t> </a:t>
            </a:r>
            <a:r>
              <a:rPr lang="en-US" sz="1800" dirty="0" err="1"/>
              <a:t>στην</a:t>
            </a:r>
            <a:r>
              <a:rPr lang="en-US" sz="1800" dirty="0"/>
              <a:t> </a:t>
            </a:r>
            <a:r>
              <a:rPr lang="en-US" sz="1800" dirty="0" err="1"/>
              <a:t>λειτουργία</a:t>
            </a:r>
            <a:r>
              <a:rPr lang="en-US" sz="1800" dirty="0"/>
              <a:t> </a:t>
            </a:r>
            <a:r>
              <a:rPr lang="en-US" sz="1800" dirty="0" err="1"/>
              <a:t>των</a:t>
            </a:r>
            <a:r>
              <a:rPr lang="en-US" sz="1800" dirty="0"/>
              <a:t> </a:t>
            </a:r>
            <a:r>
              <a:rPr lang="en-US" sz="1800" dirty="0" err="1"/>
              <a:t>ηλεκτρονικών</a:t>
            </a:r>
            <a:r>
              <a:rPr lang="en-US" sz="1800" dirty="0"/>
              <a:t> </a:t>
            </a:r>
            <a:r>
              <a:rPr lang="en-US" sz="1800" dirty="0" err="1"/>
              <a:t>κυκλωμάτων</a:t>
            </a:r>
            <a:r>
              <a:rPr lang="en-US" sz="1800" dirty="0"/>
              <a:t>. </a:t>
            </a:r>
          </a:p>
          <a:p>
            <a:pPr algn="just">
              <a:spcBef>
                <a:spcPts val="0"/>
              </a:spcBef>
              <a:buNone/>
            </a:pPr>
            <a:r>
              <a:rPr lang="en-US" sz="1800" dirty="0" err="1"/>
              <a:t>Στα</a:t>
            </a:r>
            <a:r>
              <a:rPr lang="en-US" sz="1800" dirty="0"/>
              <a:t> </a:t>
            </a:r>
            <a:r>
              <a:rPr lang="en-US" sz="1800" dirty="0" err="1"/>
              <a:t>κουτιά</a:t>
            </a:r>
            <a:r>
              <a:rPr lang="en-US" sz="1800" dirty="0"/>
              <a:t> </a:t>
            </a:r>
            <a:r>
              <a:rPr lang="en-US" sz="1800" dirty="0" err="1"/>
              <a:t>των</a:t>
            </a:r>
            <a:r>
              <a:rPr lang="en-US" sz="1800" dirty="0"/>
              <a:t> </a:t>
            </a:r>
            <a:r>
              <a:rPr lang="en-US" sz="1800" dirty="0" err="1"/>
              <a:t>υπολογιστών</a:t>
            </a:r>
            <a:r>
              <a:rPr lang="en-US" sz="1800" dirty="0"/>
              <a:t>  </a:t>
            </a:r>
            <a:r>
              <a:rPr lang="en-US" sz="1800" dirty="0" err="1"/>
              <a:t>υπάρχουν</a:t>
            </a:r>
            <a:r>
              <a:rPr lang="en-US" sz="1800" dirty="0"/>
              <a:t> </a:t>
            </a:r>
            <a:r>
              <a:rPr lang="en-US" sz="1800" dirty="0" err="1"/>
              <a:t>διάφορα</a:t>
            </a:r>
            <a:r>
              <a:rPr lang="en-US" sz="1800" dirty="0"/>
              <a:t> </a:t>
            </a:r>
            <a:r>
              <a:rPr lang="en-US" sz="1800" dirty="0" err="1"/>
              <a:t>διάτρητα</a:t>
            </a:r>
            <a:r>
              <a:rPr lang="en-US" sz="1800" dirty="0"/>
              <a:t> </a:t>
            </a:r>
            <a:r>
              <a:rPr lang="en-US" sz="1800" dirty="0" err="1"/>
              <a:t>ανοίγματα</a:t>
            </a:r>
            <a:r>
              <a:rPr lang="en-US" sz="1800" dirty="0"/>
              <a:t> </a:t>
            </a:r>
            <a:r>
              <a:rPr lang="en-US" sz="1800" dirty="0" err="1"/>
              <a:t>για</a:t>
            </a:r>
            <a:r>
              <a:rPr lang="en-US" sz="1800" dirty="0"/>
              <a:t> </a:t>
            </a:r>
            <a:r>
              <a:rPr lang="en-US" sz="1800" dirty="0" err="1"/>
              <a:t>να</a:t>
            </a:r>
            <a:r>
              <a:rPr lang="en-US" sz="1800" dirty="0"/>
              <a:t> </a:t>
            </a:r>
            <a:r>
              <a:rPr lang="en-US" sz="1800" dirty="0" err="1"/>
              <a:t>μπορεί</a:t>
            </a:r>
            <a:r>
              <a:rPr lang="en-US" sz="1800" dirty="0"/>
              <a:t> </a:t>
            </a:r>
            <a:r>
              <a:rPr lang="en-US" sz="1800" dirty="0" err="1"/>
              <a:t>να</a:t>
            </a:r>
            <a:r>
              <a:rPr lang="en-US" sz="1800" dirty="0"/>
              <a:t> </a:t>
            </a:r>
            <a:r>
              <a:rPr lang="en-US" sz="1800" dirty="0" err="1"/>
              <a:t>φεύγει</a:t>
            </a:r>
            <a:r>
              <a:rPr lang="en-US" sz="1800" dirty="0"/>
              <a:t> ο </a:t>
            </a:r>
            <a:r>
              <a:rPr lang="en-US" sz="1800" dirty="0" err="1"/>
              <a:t>ζεστός</a:t>
            </a:r>
            <a:r>
              <a:rPr lang="en-US" sz="1800" dirty="0"/>
              <a:t> </a:t>
            </a:r>
            <a:r>
              <a:rPr lang="en-US" sz="1800" dirty="0" err="1"/>
              <a:t>αέρας</a:t>
            </a:r>
            <a:r>
              <a:rPr lang="en-US" sz="1800" dirty="0"/>
              <a:t>.</a:t>
            </a:r>
          </a:p>
          <a:p>
            <a:pPr algn="just">
              <a:spcBef>
                <a:spcPts val="0"/>
              </a:spcBef>
              <a:buNone/>
            </a:pPr>
            <a:r>
              <a:rPr lang="en-US" sz="1800" dirty="0" err="1"/>
              <a:t>Επίσης</a:t>
            </a:r>
            <a:r>
              <a:rPr lang="en-US" sz="1800" dirty="0"/>
              <a:t> </a:t>
            </a:r>
            <a:r>
              <a:rPr lang="en-US" sz="1800" dirty="0" err="1"/>
              <a:t>τοποθετούμε</a:t>
            </a:r>
            <a:r>
              <a:rPr lang="en-US" sz="1800" dirty="0"/>
              <a:t> </a:t>
            </a:r>
            <a:r>
              <a:rPr lang="en-US" sz="1800" dirty="0" err="1"/>
              <a:t>ανεμιστήρες</a:t>
            </a:r>
            <a:r>
              <a:rPr lang="en-US" sz="1800" dirty="0"/>
              <a:t> </a:t>
            </a:r>
            <a:r>
              <a:rPr lang="en-US" sz="1800" dirty="0" err="1"/>
              <a:t>που</a:t>
            </a:r>
            <a:r>
              <a:rPr lang="en-US" sz="1800" dirty="0"/>
              <a:t> </a:t>
            </a:r>
            <a:r>
              <a:rPr lang="en-US" sz="1800" dirty="0" err="1"/>
              <a:t>σπρώχνουν</a:t>
            </a:r>
            <a:r>
              <a:rPr lang="en-US" sz="1800" dirty="0"/>
              <a:t> </a:t>
            </a:r>
            <a:r>
              <a:rPr lang="en-US" sz="1800" dirty="0" err="1"/>
              <a:t>και</a:t>
            </a:r>
            <a:r>
              <a:rPr lang="en-US" sz="1800" dirty="0"/>
              <a:t> </a:t>
            </a:r>
            <a:r>
              <a:rPr lang="en-US" sz="1800" dirty="0" err="1"/>
              <a:t>τραβούν</a:t>
            </a:r>
            <a:r>
              <a:rPr lang="en-US" sz="1800" dirty="0"/>
              <a:t> </a:t>
            </a:r>
            <a:r>
              <a:rPr lang="en-US" sz="1800" dirty="0" err="1"/>
              <a:t>τον</a:t>
            </a:r>
            <a:r>
              <a:rPr lang="en-US" sz="1800" dirty="0"/>
              <a:t> </a:t>
            </a:r>
            <a:r>
              <a:rPr lang="en-US" sz="1800" dirty="0" err="1"/>
              <a:t>αέρα</a:t>
            </a:r>
            <a:r>
              <a:rPr lang="en-US" sz="1800" dirty="0"/>
              <a:t> </a:t>
            </a:r>
            <a:r>
              <a:rPr lang="en-US" sz="1800" dirty="0" err="1"/>
              <a:t>από</a:t>
            </a:r>
            <a:r>
              <a:rPr lang="en-US" sz="1800" dirty="0"/>
              <a:t> </a:t>
            </a:r>
            <a:r>
              <a:rPr lang="en-US" sz="1800" dirty="0" err="1"/>
              <a:t>και</a:t>
            </a:r>
            <a:r>
              <a:rPr lang="en-US" sz="1800" dirty="0"/>
              <a:t> </a:t>
            </a:r>
            <a:r>
              <a:rPr lang="en-US" sz="1800" dirty="0" err="1"/>
              <a:t>προ</a:t>
            </a:r>
            <a:r>
              <a:rPr lang="el-GR" sz="1800" dirty="0"/>
              <a:t>ς</a:t>
            </a:r>
            <a:r>
              <a:rPr lang="en-US" sz="1800" dirty="0"/>
              <a:t> </a:t>
            </a:r>
            <a:r>
              <a:rPr lang="en-US" sz="1800" dirty="0" err="1"/>
              <a:t>το</a:t>
            </a:r>
            <a:r>
              <a:rPr lang="en-US" sz="1800" dirty="0"/>
              <a:t> </a:t>
            </a:r>
            <a:r>
              <a:rPr lang="en-US" sz="1800" dirty="0" err="1"/>
              <a:t>εσωτερικό</a:t>
            </a:r>
            <a:r>
              <a:rPr lang="en-US" sz="1800" dirty="0"/>
              <a:t> </a:t>
            </a:r>
            <a:r>
              <a:rPr lang="en-US" sz="1800" dirty="0" err="1"/>
              <a:t>του</a:t>
            </a:r>
            <a:r>
              <a:rPr lang="en-US" sz="1800" dirty="0"/>
              <a:t> </a:t>
            </a:r>
            <a:r>
              <a:rPr lang="en-US" sz="1800" dirty="0" err="1"/>
              <a:t>κουτιού</a:t>
            </a:r>
            <a:r>
              <a:rPr lang="en-US" sz="1800" dirty="0"/>
              <a:t> </a:t>
            </a:r>
            <a:r>
              <a:rPr lang="en-US" sz="1800" dirty="0" err="1"/>
              <a:t>και</a:t>
            </a:r>
            <a:r>
              <a:rPr lang="en-US" sz="1800" dirty="0"/>
              <a:t> </a:t>
            </a:r>
            <a:r>
              <a:rPr lang="en-US" sz="1800" dirty="0" err="1"/>
              <a:t>έτσι</a:t>
            </a:r>
            <a:r>
              <a:rPr lang="en-US" sz="1800" dirty="0"/>
              <a:t> </a:t>
            </a:r>
            <a:r>
              <a:rPr lang="en-US" sz="1800" dirty="0" err="1"/>
              <a:t>επιταχύνουμε</a:t>
            </a:r>
            <a:r>
              <a:rPr lang="en-US" sz="1800" dirty="0"/>
              <a:t> </a:t>
            </a:r>
            <a:r>
              <a:rPr lang="en-US" sz="1800" dirty="0" err="1"/>
              <a:t>την</a:t>
            </a:r>
            <a:r>
              <a:rPr lang="en-US" sz="1800" dirty="0"/>
              <a:t> </a:t>
            </a:r>
            <a:r>
              <a:rPr lang="en-US" sz="1800" dirty="0" err="1"/>
              <a:t>ψύξη</a:t>
            </a:r>
            <a:r>
              <a:rPr lang="en-US" sz="1800" dirty="0"/>
              <a:t>  </a:t>
            </a:r>
          </a:p>
          <a:p>
            <a:endParaRPr lang="el-GR" sz="1800" dirty="0"/>
          </a:p>
        </p:txBody>
      </p:sp>
      <p:pic>
        <p:nvPicPr>
          <p:cNvPr id="4" name="Shape 59"/>
          <p:cNvPicPr preferRelativeResize="0"/>
          <p:nvPr/>
        </p:nvPicPr>
        <p:blipFill>
          <a:blip r:embed="rId2" cstate="print">
            <a:alphaModFix/>
          </a:blip>
          <a:stretch>
            <a:fillRect/>
          </a:stretch>
        </p:blipFill>
        <p:spPr>
          <a:xfrm>
            <a:off x="4071934" y="1857364"/>
            <a:ext cx="4909875" cy="4268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Τροφοδοτικό</a:t>
            </a:r>
          </a:p>
        </p:txBody>
      </p:sp>
      <p:sp>
        <p:nvSpPr>
          <p:cNvPr id="3" name="2 - Θέση περιεχομένου"/>
          <p:cNvSpPr>
            <a:spLocks noGrp="1"/>
          </p:cNvSpPr>
          <p:nvPr>
            <p:ph idx="1"/>
          </p:nvPr>
        </p:nvSpPr>
        <p:spPr/>
        <p:txBody>
          <a:bodyPr>
            <a:normAutofit fontScale="85000" lnSpcReduction="20000"/>
          </a:bodyPr>
          <a:lstStyle/>
          <a:p>
            <a:pPr algn="just" fontAlgn="t"/>
            <a:r>
              <a:rPr lang="el-GR" dirty="0"/>
              <a:t> Ο υπολογιστής είναι μια ηλεκτρονική μηχανή και χρειάζεται απαραίτητα ηλεκτρικό ρεύμα για τη λειτουργία του. Ενώ η τάση του ηλεκτρικού δικτύου που έχουμε στην Ευρώπη, είναι 220 Volt και παρέχει εναλλασσόμενο ρεύμα, τα εξαρτήματα του υπολογιστή δουλεύουν με συνεχές ρεύμα στα 5 και 12 Volt. Το τροφοδοτικό είναι μια συσκευή υπεύθυνη για τις δύο αυτές λειτουργίες, δηλαδή:</a:t>
            </a:r>
          </a:p>
          <a:p>
            <a:pPr algn="just" fontAlgn="t">
              <a:buNone/>
            </a:pPr>
            <a:r>
              <a:rPr lang="el-GR" dirty="0"/>
              <a:t>1.   Μετατρέπει το εναλλασσόμενο ρεύμα σε συνεχές.</a:t>
            </a:r>
          </a:p>
          <a:p>
            <a:pPr algn="just" fontAlgn="t">
              <a:buNone/>
            </a:pPr>
            <a:r>
              <a:rPr lang="el-GR" dirty="0"/>
              <a:t>2. Παρέχει τις κατάλληλες τάσεις 5 και 12 Volt, για να τροφοδοτηθούν οι εσωτερικές συσκευές στο κουτί του υπολογιστή.</a:t>
            </a:r>
          </a:p>
          <a:p>
            <a:pPr algn="just" fontAlgn="t"/>
            <a:r>
              <a:rPr lang="el-GR" dirty="0"/>
              <a:t>Όλες οι συσκευές στο εσωτερικό του υπολογιστή συνδέονται άμεσα, με καλώδια, ή έμμεσα, μέσω κάποιας άλλης συσκευής, στο τροφοδοτικό.</a:t>
            </a:r>
          </a:p>
          <a:p>
            <a:endParaRPr lang="el-GR" dirty="0"/>
          </a:p>
        </p:txBody>
      </p:sp>
      <p:pic>
        <p:nvPicPr>
          <p:cNvPr id="4" name="Picture 2"/>
          <p:cNvPicPr>
            <a:picLocks noChangeAspect="1" noChangeArrowheads="1"/>
          </p:cNvPicPr>
          <p:nvPr/>
        </p:nvPicPr>
        <p:blipFill>
          <a:blip r:embed="rId2"/>
          <a:srcRect/>
          <a:stretch>
            <a:fillRect/>
          </a:stretch>
        </p:blipFill>
        <p:spPr bwMode="auto">
          <a:xfrm>
            <a:off x="6643702" y="2"/>
            <a:ext cx="2500298" cy="1589386"/>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94"/>
          <p:cNvPicPr preferRelativeResize="0"/>
          <p:nvPr/>
        </p:nvPicPr>
        <p:blipFill>
          <a:blip r:embed="rId2">
            <a:alphaModFix/>
          </a:blip>
          <a:stretch>
            <a:fillRect/>
          </a:stretch>
        </p:blipFill>
        <p:spPr>
          <a:xfrm>
            <a:off x="571472" y="2000240"/>
            <a:ext cx="7947025" cy="3429024"/>
          </a:xfrm>
          <a:prstGeom prst="rect">
            <a:avLst/>
          </a:prstGeom>
          <a:noFill/>
          <a:ln>
            <a:noFill/>
          </a:ln>
        </p:spPr>
      </p:pic>
      <p:sp>
        <p:nvSpPr>
          <p:cNvPr id="6" name="1 - Τίτλος"/>
          <p:cNvSpPr>
            <a:spLocks noGrp="1"/>
          </p:cNvSpPr>
          <p:nvPr>
            <p:ph type="title"/>
          </p:nvPr>
        </p:nvSpPr>
        <p:spPr>
          <a:xfrm>
            <a:off x="457200" y="274638"/>
            <a:ext cx="8229600" cy="1143000"/>
          </a:xfrm>
        </p:spPr>
        <p:txBody>
          <a:bodyPr/>
          <a:lstStyle/>
          <a:p>
            <a:r>
              <a:rPr lang="el-GR" dirty="0"/>
              <a:t>Έξοδοι τροφοδοτικού</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Ποια κάρτα διασυνδέει όλα τα εξαρτήματα του υπολογιστή;</a:t>
            </a:r>
          </a:p>
        </p:txBody>
      </p:sp>
      <p:sp>
        <p:nvSpPr>
          <p:cNvPr id="3" name="2 - Θέση περιεχομένου"/>
          <p:cNvSpPr>
            <a:spLocks noGrp="1"/>
          </p:cNvSpPr>
          <p:nvPr>
            <p:ph idx="1"/>
          </p:nvPr>
        </p:nvSpPr>
        <p:spPr/>
        <p:txBody>
          <a:bodyPr/>
          <a:lstStyle/>
          <a:p>
            <a:r>
              <a:rPr lang="el-GR" dirty="0"/>
              <a:t>Η μητρική κάρτα!</a:t>
            </a:r>
          </a:p>
          <a:p>
            <a:endParaRPr lang="el-GR" dirty="0"/>
          </a:p>
          <a:p>
            <a:pPr>
              <a:buNone/>
            </a:pPr>
            <a:endParaRPr lang="el-GR" dirty="0"/>
          </a:p>
          <a:p>
            <a:pPr algn="just"/>
            <a:r>
              <a:rPr lang="el-GR" dirty="0"/>
              <a:t>Η </a:t>
            </a:r>
            <a:r>
              <a:rPr lang="el-GR" i="1" dirty="0"/>
              <a:t>μητρική κάρτα</a:t>
            </a:r>
            <a:r>
              <a:rPr lang="el-GR" dirty="0"/>
              <a:t> (</a:t>
            </a:r>
            <a:r>
              <a:rPr lang="el-GR" u="sng" dirty="0"/>
              <a:t>motherboard</a:t>
            </a:r>
            <a:r>
              <a:rPr lang="el-GR" dirty="0"/>
              <a:t>) είναι ένα μεγάλο τυπωμένο κύκλωμα, το οποίο υλοποιεί τη βασική συνδεσμολογία  ενός προσωπικού υπολογιστή. Έχει υποδοχές για τις διάφορες μονάδες και μερικά πολύ βασικά ολοκληρωμένα κυκλώματα.</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400" b="0" dirty="0"/>
              <a:t>Η διάταξη των διαφόρων μονάδων πάνω σε μία μητρική κάρτα. Ο σχεδιασμός αυτός δεν είναι ίδιος για όλες τις κάρτες, αλλά η μορφή των μονάδων και των υποδοχών είναι όμοια.</a:t>
            </a:r>
            <a:endParaRPr lang="el-GR" sz="2400" dirty="0"/>
          </a:p>
        </p:txBody>
      </p:sp>
      <p:pic>
        <p:nvPicPr>
          <p:cNvPr id="1026" name="Picture 2"/>
          <p:cNvPicPr>
            <a:picLocks noChangeAspect="1" noChangeArrowheads="1"/>
          </p:cNvPicPr>
          <p:nvPr/>
        </p:nvPicPr>
        <p:blipFill>
          <a:blip r:embed="rId2"/>
          <a:srcRect/>
          <a:stretch>
            <a:fillRect/>
          </a:stretch>
        </p:blipFill>
        <p:spPr bwMode="auto">
          <a:xfrm>
            <a:off x="2071669" y="1714488"/>
            <a:ext cx="4978101" cy="4714908"/>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857620" y="357166"/>
            <a:ext cx="4572032" cy="1143008"/>
          </a:xfrm>
        </p:spPr>
        <p:txBody>
          <a:bodyPr>
            <a:normAutofit fontScale="70000" lnSpcReduction="20000"/>
          </a:bodyPr>
          <a:lstStyle/>
          <a:p>
            <a:pPr algn="just">
              <a:buNone/>
            </a:pPr>
            <a:r>
              <a:rPr lang="el-GR" dirty="0"/>
              <a:t>1. Υποδοχές επέκτασης ( </a:t>
            </a:r>
            <a:r>
              <a:rPr lang="el-GR" b="1" u="sng" cap="all" dirty="0">
                <a:hlinkClick r:id="rId2" tooltip="Click to Continue &gt; by BuyNsave"/>
              </a:rPr>
              <a:t>SLOTS</a:t>
            </a:r>
            <a:r>
              <a:rPr lang="el-GR" dirty="0"/>
              <a:t>) τύπου ISA για περιφερειακές συσκευές «παλαιάς» τεχνολογίας των 8 και 16 bits.</a:t>
            </a:r>
          </a:p>
        </p:txBody>
      </p:sp>
      <p:pic>
        <p:nvPicPr>
          <p:cNvPr id="2051" name="Picture 3"/>
          <p:cNvPicPr>
            <a:picLocks noChangeAspect="1" noChangeArrowheads="1"/>
          </p:cNvPicPr>
          <p:nvPr/>
        </p:nvPicPr>
        <p:blipFill>
          <a:blip r:embed="rId3"/>
          <a:srcRect/>
          <a:stretch>
            <a:fillRect/>
          </a:stretch>
        </p:blipFill>
        <p:spPr bwMode="auto">
          <a:xfrm>
            <a:off x="0" y="142852"/>
            <a:ext cx="3167882" cy="3000396"/>
          </a:xfrm>
          <a:prstGeom prst="rect">
            <a:avLst/>
          </a:prstGeom>
          <a:noFill/>
          <a:ln w="9525">
            <a:noFill/>
            <a:miter lim="800000"/>
            <a:headEnd/>
            <a:tailEnd/>
          </a:ln>
          <a:effectLst/>
        </p:spPr>
      </p:pic>
      <p:sp>
        <p:nvSpPr>
          <p:cNvPr id="7" name="2 - Θέση περιεχομένου"/>
          <p:cNvSpPr txBox="1">
            <a:spLocks/>
          </p:cNvSpPr>
          <p:nvPr/>
        </p:nvSpPr>
        <p:spPr>
          <a:xfrm>
            <a:off x="357158" y="3286124"/>
            <a:ext cx="8572560" cy="3429024"/>
          </a:xfrm>
          <a:prstGeom prst="rect">
            <a:avLst/>
          </a:prstGeom>
        </p:spPr>
        <p:txBody>
          <a:bodyPr vert="horz">
            <a:normAutofit fontScale="62500" lnSpcReduction="20000"/>
          </a:bodyPr>
          <a:lstStyle/>
          <a:p>
            <a:pPr marL="548640" lvl="0" indent="-411480" algn="just">
              <a:spcBef>
                <a:spcPct val="20000"/>
              </a:spcBef>
              <a:buClr>
                <a:schemeClr val="tx1">
                  <a:shade val="95000"/>
                </a:schemeClr>
              </a:buClr>
              <a:buSzPct val="65000"/>
            </a:pPr>
            <a:r>
              <a:rPr lang="el-GR" sz="2800" dirty="0"/>
              <a:t>2. Το ολοκληρωμένο κύκλωμα για το </a:t>
            </a:r>
            <a:r>
              <a:rPr lang="el-GR" sz="2800" i="1" dirty="0"/>
              <a:t>βασικό σύστημα εισόδου-εξόδου</a:t>
            </a:r>
            <a:r>
              <a:rPr lang="el-GR" sz="2800" dirty="0"/>
              <a:t> (Basic Input-Output</a:t>
            </a:r>
            <a:r>
              <a:rPr lang="el-GR" sz="2800" u="sng" dirty="0"/>
              <a:t> </a:t>
            </a:r>
            <a:r>
              <a:rPr lang="el-GR" sz="2800" dirty="0"/>
              <a:t>System, BIOS) του υπολογιστή. Το BIOS αποτελείται από μερικά βασικά προγράμματα, τα οποία έχουν γραφτεί από τον κατασκευαστή της μητρικής κάρτας και παρέχουν τις βασικές υπηρεσίες πρόσβασης στο υλικό του υπολογιστή. Τα λειτουργικά συστήματα χρησιμοποιούν το υλικό μέσω των υπηρεσιών αυτών. Έτσι δε χρειάζεται κάθε λειτουργικό σύστημα να λαμβάνει υπόψη του τις μικροϊδιαιτερότητες κάθε τύπου μητρικής κάρτας, γιατί αυτές «καλύπτονται» από το BIOS. Το ολοκληρωμένο κύκλωμα του BIOS είναι μια </a:t>
            </a:r>
            <a:r>
              <a:rPr lang="el-GR" sz="2800" i="1" dirty="0"/>
              <a:t>μνήμη μόνο ανάγνωσης</a:t>
            </a:r>
            <a:r>
              <a:rPr lang="el-GR" sz="2800" dirty="0"/>
              <a:t> (Read-Only Memory, ROM).</a:t>
            </a:r>
          </a:p>
          <a:p>
            <a:pPr marL="548640" lvl="0" indent="-411480" algn="just">
              <a:spcBef>
                <a:spcPct val="20000"/>
              </a:spcBef>
              <a:buClr>
                <a:schemeClr val="tx1">
                  <a:shade val="95000"/>
                </a:schemeClr>
              </a:buClr>
              <a:buSzPct val="65000"/>
            </a:pPr>
            <a:r>
              <a:rPr lang="el-GR" sz="2900" dirty="0"/>
              <a:t>Ορισμένα από τα χαρακτηριστικά λειτουργίας του υπολογιστή (όπως π.χ. η ημερομηνία και η ώρα του ρολογιού του υπολογιστή, ή οι μονάδες δισκέτας που περιέχει ο υπολογιστής) μπορούν να μεταβληθούν. Για το λόγο αυτό, οι τιμές τους κρατούνται σε μία μικρή μνήμη του BIOS και ονομάζονται ρυθμίσεις του BIOS (BIOS settings).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71472" y="500042"/>
            <a:ext cx="8001056" cy="2643206"/>
          </a:xfrm>
        </p:spPr>
        <p:txBody>
          <a:bodyPr>
            <a:normAutofit fontScale="77500" lnSpcReduction="20000"/>
          </a:bodyPr>
          <a:lstStyle/>
          <a:p>
            <a:pPr algn="just">
              <a:buNone/>
            </a:pPr>
            <a:r>
              <a:rPr lang="el-GR" dirty="0"/>
              <a:t>3. </a:t>
            </a:r>
            <a:r>
              <a:rPr lang="el-GR" i="1" dirty="0"/>
              <a:t>Μικροδιακόπτες ρυθμίσεων</a:t>
            </a:r>
            <a:r>
              <a:rPr lang="el-GR" dirty="0"/>
              <a:t> (</a:t>
            </a:r>
            <a:r>
              <a:rPr lang="el-GR" u="sng" dirty="0"/>
              <a:t>jumpers</a:t>
            </a:r>
            <a:r>
              <a:rPr lang="el-GR" dirty="0"/>
              <a:t>). Αυτοί αποτελούνται από σειρές ακίδων, οι οποίες μπορούν να είναι συνδεδεμένες μεταξύ τους ή όχι. Ανάλογα με το πώς είναι συνδεδεμένες οι ακίδες, η μητρική κάρτα λειτουργεί με διάφορες ρυθμίσεις, οι οποίες αφορούν π.χ. την ταχύτητα του ρολογιού συστήματος, το μέγεθος της λανθάνουσας μνήμης L1, την τάση λειτουργίας του επεξεργαστή κλπ. Μικροδιακόπτες ρυθμίσεων βρίσκονται σε διάφορα σημεία της μητρικής κάρτας.</a:t>
            </a:r>
          </a:p>
        </p:txBody>
      </p:sp>
      <p:pic>
        <p:nvPicPr>
          <p:cNvPr id="41986" name="Picture 2"/>
          <p:cNvPicPr>
            <a:picLocks noChangeAspect="1" noChangeArrowheads="1"/>
          </p:cNvPicPr>
          <p:nvPr/>
        </p:nvPicPr>
        <p:blipFill>
          <a:blip r:embed="rId2" cstate="print"/>
          <a:srcRect/>
          <a:stretch>
            <a:fillRect/>
          </a:stretch>
        </p:blipFill>
        <p:spPr bwMode="auto">
          <a:xfrm>
            <a:off x="5643570" y="3071810"/>
            <a:ext cx="3162789" cy="3000396"/>
          </a:xfrm>
          <a:prstGeom prst="rect">
            <a:avLst/>
          </a:prstGeom>
          <a:noFill/>
          <a:ln w="9525">
            <a:noFill/>
            <a:miter lim="800000"/>
            <a:headEnd/>
            <a:tailEnd/>
          </a:ln>
          <a:effectLst/>
        </p:spPr>
      </p:pic>
      <p:sp>
        <p:nvSpPr>
          <p:cNvPr id="5" name="2 - Θέση περιεχομένου"/>
          <p:cNvSpPr txBox="1">
            <a:spLocks/>
          </p:cNvSpPr>
          <p:nvPr/>
        </p:nvSpPr>
        <p:spPr>
          <a:xfrm>
            <a:off x="571472" y="4357694"/>
            <a:ext cx="4714908" cy="1785950"/>
          </a:xfrm>
          <a:prstGeom prst="rect">
            <a:avLst/>
          </a:prstGeom>
        </p:spPr>
        <p:txBody>
          <a:bodyPr vert="horz">
            <a:normAutofit/>
          </a:bodyPr>
          <a:lstStyle/>
          <a:p>
            <a:pPr marL="548640" lvl="0" indent="-411480" algn="just">
              <a:spcBef>
                <a:spcPct val="20000"/>
              </a:spcBef>
              <a:buClr>
                <a:schemeClr val="tx1">
                  <a:shade val="95000"/>
                </a:schemeClr>
              </a:buClr>
              <a:buSzPct val="65000"/>
            </a:pPr>
            <a:r>
              <a:rPr lang="el-GR" dirty="0"/>
              <a:t>4. Μπαταρία λιθίου για τη λειτουργία του ρολογιού πραγματικού χρόνου του υπολογιστή και για τη διατήρηση των ρυθμίσεων του BIOS που γίνονται με λογισμικό.</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140</TotalTime>
  <Words>1189</Words>
  <Application>Microsoft Office PowerPoint</Application>
  <PresentationFormat>Προβολή στην οθόνη (4:3)</PresentationFormat>
  <Paragraphs>37</Paragraphs>
  <Slides>17</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17</vt:i4>
      </vt:variant>
    </vt:vector>
  </HeadingPairs>
  <TitlesOfParts>
    <vt:vector size="25" baseType="lpstr">
      <vt:lpstr>Arial</vt:lpstr>
      <vt:lpstr>Book Antiqua</vt:lpstr>
      <vt:lpstr>Lucida Sans</vt:lpstr>
      <vt:lpstr>Times New Roman</vt:lpstr>
      <vt:lpstr>Wingdings</vt:lpstr>
      <vt:lpstr>Wingdings 2</vt:lpstr>
      <vt:lpstr>Wingdings 3</vt:lpstr>
      <vt:lpstr>Αποκορύφωμα</vt:lpstr>
      <vt:lpstr>Κουτι  τροφοδοτικο μητρικη καρτα </vt:lpstr>
      <vt:lpstr>Κουτί</vt:lpstr>
      <vt:lpstr>Παρουσίαση του PowerPoint</vt:lpstr>
      <vt:lpstr>Τροφοδοτικό</vt:lpstr>
      <vt:lpstr>Έξοδοι τροφοδοτικού</vt:lpstr>
      <vt:lpstr>Ποια κάρτα διασυνδέει όλα τα εξαρτήματα του υπολογιστή;</vt:lpstr>
      <vt:lpstr>Η διάταξη των διαφόρων μονάδων πάνω σε μία μητρική κάρτα. Ο σχεδιασμός αυτός δεν είναι ίδιος για όλες τις κάρτες, αλλά η μορφή των μονάδων και των υποδοχών είναι όμοια.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Διάφορα τυπικά μεγέθη μητρικών καρτών επιτραπέζιου υπολογιστή</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Μητρικη καρτα - τροφοδοτικο</dc:title>
  <dc:creator>Gorilas</dc:creator>
  <cp:lastModifiedBy>antonios donoulis</cp:lastModifiedBy>
  <cp:revision>30</cp:revision>
  <dcterms:created xsi:type="dcterms:W3CDTF">2015-03-15T15:52:42Z</dcterms:created>
  <dcterms:modified xsi:type="dcterms:W3CDTF">2020-03-31T11:29:46Z</dcterms:modified>
</cp:coreProperties>
</file>