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60" r:id="rId4"/>
    <p:sldId id="258" r:id="rId5"/>
    <p:sldId id="262" r:id="rId6"/>
    <p:sldId id="259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24" userDrawn="1">
          <p15:clr>
            <a:srgbClr val="A4A3A4"/>
          </p15:clr>
        </p15:guide>
        <p15:guide id="2" pos="755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 showGuides="1">
      <p:cViewPr varScale="1">
        <p:scale>
          <a:sx n="92" d="100"/>
          <a:sy n="92" d="100"/>
        </p:scale>
        <p:origin x="288" y="53"/>
      </p:cViewPr>
      <p:guideLst>
        <p:guide orient="horz" pos="4224"/>
        <p:guide pos="755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1522C-EC42-4E8A-9AA8-925BCB5E0D24}" type="datetimeFigureOut">
              <a:rPr lang="el-GR" smtClean="0"/>
              <a:t>1/10/2024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EAF82C7-E91F-4BBC-A666-9E5A109CD63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1766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1522C-EC42-4E8A-9AA8-925BCB5E0D24}" type="datetimeFigureOut">
              <a:rPr lang="el-GR" smtClean="0"/>
              <a:t>1/10/2024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EAF82C7-E91F-4BBC-A666-9E5A109CD63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24984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1522C-EC42-4E8A-9AA8-925BCB5E0D24}" type="datetimeFigureOut">
              <a:rPr lang="el-GR" smtClean="0"/>
              <a:t>1/10/2024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EAF82C7-E91F-4BBC-A666-9E5A109CD634}" type="slidenum">
              <a:rPr lang="el-GR" smtClean="0"/>
              <a:t>‹#›</a:t>
            </a:fld>
            <a:endParaRPr lang="el-G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432469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1522C-EC42-4E8A-9AA8-925BCB5E0D24}" type="datetimeFigureOut">
              <a:rPr lang="el-GR" smtClean="0"/>
              <a:t>1/10/2024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EAF82C7-E91F-4BBC-A666-9E5A109CD63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332242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1522C-EC42-4E8A-9AA8-925BCB5E0D24}" type="datetimeFigureOut">
              <a:rPr lang="el-GR" smtClean="0"/>
              <a:t>1/10/2024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EAF82C7-E91F-4BBC-A666-9E5A109CD634}" type="slidenum">
              <a:rPr lang="el-GR" smtClean="0"/>
              <a:t>‹#›</a:t>
            </a:fld>
            <a:endParaRPr lang="el-G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493124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1522C-EC42-4E8A-9AA8-925BCB5E0D24}" type="datetimeFigureOut">
              <a:rPr lang="el-GR" smtClean="0"/>
              <a:t>1/10/2024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EAF82C7-E91F-4BBC-A666-9E5A109CD63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040132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1522C-EC42-4E8A-9AA8-925BCB5E0D24}" type="datetimeFigureOut">
              <a:rPr lang="el-GR" smtClean="0"/>
              <a:t>1/10/2024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F82C7-E91F-4BBC-A666-9E5A109CD63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650914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1522C-EC42-4E8A-9AA8-925BCB5E0D24}" type="datetimeFigureOut">
              <a:rPr lang="el-GR" smtClean="0"/>
              <a:t>1/10/2024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F82C7-E91F-4BBC-A666-9E5A109CD63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34418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1522C-EC42-4E8A-9AA8-925BCB5E0D24}" type="datetimeFigureOut">
              <a:rPr lang="el-GR" smtClean="0"/>
              <a:t>1/10/2024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F82C7-E91F-4BBC-A666-9E5A109CD63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75302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1522C-EC42-4E8A-9AA8-925BCB5E0D24}" type="datetimeFigureOut">
              <a:rPr lang="el-GR" smtClean="0"/>
              <a:t>1/10/2024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EAF82C7-E91F-4BBC-A666-9E5A109CD63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53564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1522C-EC42-4E8A-9AA8-925BCB5E0D24}" type="datetimeFigureOut">
              <a:rPr lang="el-GR" smtClean="0"/>
              <a:t>1/10/2024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EAF82C7-E91F-4BBC-A666-9E5A109CD63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14233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1522C-EC42-4E8A-9AA8-925BCB5E0D24}" type="datetimeFigureOut">
              <a:rPr lang="el-GR" smtClean="0"/>
              <a:t>1/10/2024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EAF82C7-E91F-4BBC-A666-9E5A109CD63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83349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1522C-EC42-4E8A-9AA8-925BCB5E0D24}" type="datetimeFigureOut">
              <a:rPr lang="el-GR" smtClean="0"/>
              <a:t>1/10/2024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F82C7-E91F-4BBC-A666-9E5A109CD63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36968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1522C-EC42-4E8A-9AA8-925BCB5E0D24}" type="datetimeFigureOut">
              <a:rPr lang="el-GR" smtClean="0"/>
              <a:t>1/10/2024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F82C7-E91F-4BBC-A666-9E5A109CD63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07937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1522C-EC42-4E8A-9AA8-925BCB5E0D24}" type="datetimeFigureOut">
              <a:rPr lang="el-GR" smtClean="0"/>
              <a:t>1/10/2024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F82C7-E91F-4BBC-A666-9E5A109CD63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00067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1522C-EC42-4E8A-9AA8-925BCB5E0D24}" type="datetimeFigureOut">
              <a:rPr lang="el-GR" smtClean="0"/>
              <a:t>1/10/2024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EAF82C7-E91F-4BBC-A666-9E5A109CD63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57645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1522C-EC42-4E8A-9AA8-925BCB5E0D24}" type="datetimeFigureOut">
              <a:rPr lang="el-GR" smtClean="0"/>
              <a:t>1/10/2024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EAF82C7-E91F-4BBC-A666-9E5A109CD63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60731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652EAD6-CFB1-B4A5-1422-E21058F72F4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Η Πεντηκοστή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A6C6D772-9CAD-3BF9-B33D-CC386BC578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Η επιφοίτηση του Αγίου Πνεύματος</a:t>
            </a:r>
          </a:p>
        </p:txBody>
      </p:sp>
    </p:spTree>
    <p:extLst>
      <p:ext uri="{BB962C8B-B14F-4D97-AF65-F5344CB8AC3E}">
        <p14:creationId xmlns:p14="http://schemas.microsoft.com/office/powerpoint/2010/main" val="1612770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9731572-0814-11A4-3DCB-565FBFEEF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                                Ανάληψη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A7E700A-87A0-8E2D-BA2E-56E702C1A8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56" y="1417782"/>
            <a:ext cx="11999912" cy="5075093"/>
          </a:xfrm>
        </p:spPr>
        <p:txBody>
          <a:bodyPr/>
          <a:lstStyle/>
          <a:p>
            <a:pPr marL="0" indent="0">
              <a:buNone/>
            </a:pPr>
            <a:r>
              <a:rPr lang="el-GR" dirty="0"/>
              <a:t>                                          Σαράντα μέρες μετά το Πάσχα,</a:t>
            </a:r>
          </a:p>
          <a:p>
            <a:pPr marL="0" indent="0">
              <a:buNone/>
            </a:pPr>
            <a:r>
              <a:rPr lang="el-GR" dirty="0"/>
              <a:t>                                          ο Χριστός ανεβαίνει στους ουρανούς.</a:t>
            </a:r>
          </a:p>
          <a:p>
            <a:pPr marL="0" indent="0">
              <a:buNone/>
            </a:pPr>
            <a:r>
              <a:rPr lang="el-GR" dirty="0"/>
              <a:t>                                          Υπόσχεται ότι θα στείλει άλλον Παράκλητο</a:t>
            </a:r>
          </a:p>
        </p:txBody>
      </p:sp>
      <p:pic>
        <p:nvPicPr>
          <p:cNvPr id="1034" name="Picture 10">
            <a:extLst>
              <a:ext uri="{FF2B5EF4-FFF2-40B4-BE49-F238E27FC236}">
                <a16:creationId xmlns:a16="http://schemas.microsoft.com/office/drawing/2014/main" id="{C927B577-4FCB-08BC-5F21-AD4A4FD96F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1409" y="1417782"/>
            <a:ext cx="2262909" cy="3430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5744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E4523AE-1DCA-D3AE-0B86-7496A02C5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4693"/>
          </a:xfrm>
        </p:spPr>
        <p:txBody>
          <a:bodyPr>
            <a:normAutofit fontScale="90000"/>
          </a:bodyPr>
          <a:lstStyle/>
          <a:p>
            <a:r>
              <a:rPr lang="el-GR" dirty="0"/>
              <a:t>       Η Πεντηκοστή: Δομήνικος Θεοτοκόπουλος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1E50EFD-3C59-19D0-C19C-CB53DC57D9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768" y="1163782"/>
            <a:ext cx="12116232" cy="5694218"/>
          </a:xfrm>
        </p:spPr>
        <p:txBody>
          <a:bodyPr/>
          <a:lstStyle/>
          <a:p>
            <a:pPr marL="0" indent="0">
              <a:buNone/>
            </a:pPr>
            <a:r>
              <a:rPr lang="el-GR" dirty="0"/>
              <a:t>  Παρατηρείστε τον πίνακα του Δομήνικου Θεοτοκόπουλου</a:t>
            </a:r>
          </a:p>
          <a:p>
            <a:r>
              <a:rPr lang="el-GR" dirty="0"/>
              <a:t>Τι βλέπετε;</a:t>
            </a:r>
          </a:p>
          <a:p>
            <a:r>
              <a:rPr lang="el-GR" dirty="0"/>
              <a:t>Ποιες σκέψεις και ποια συναισθήματα σας δημιουργούνται;</a:t>
            </a:r>
          </a:p>
          <a:p>
            <a:endParaRPr lang="el-GR" dirty="0"/>
          </a:p>
        </p:txBody>
      </p:sp>
      <p:pic>
        <p:nvPicPr>
          <p:cNvPr id="3078" name="Picture 6">
            <a:extLst>
              <a:ext uri="{FF2B5EF4-FFF2-40B4-BE49-F238E27FC236}">
                <a16:creationId xmlns:a16="http://schemas.microsoft.com/office/drawing/2014/main" id="{17252F05-548D-2F82-573B-6A83AC0B69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1079" y="2641599"/>
            <a:ext cx="2637030" cy="406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3264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1ED8C1D-FB7F-A75F-6605-DE22B812C2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02502"/>
          </a:xfrm>
        </p:spPr>
        <p:txBody>
          <a:bodyPr>
            <a:normAutofit fontScale="90000"/>
          </a:bodyPr>
          <a:lstStyle/>
          <a:p>
            <a:r>
              <a:rPr lang="el-GR" dirty="0"/>
              <a:t>                           Η Πεντηκοστή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EC7771A-E411-2861-C545-A822AE12A3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68219"/>
            <a:ext cx="12192000" cy="5989781"/>
          </a:xfrm>
        </p:spPr>
        <p:txBody>
          <a:bodyPr>
            <a:normAutofit/>
          </a:bodyPr>
          <a:lstStyle/>
          <a:p>
            <a:r>
              <a:rPr lang="el-GR" sz="2400" dirty="0"/>
              <a:t>Πενήντα μέρες μετά το Πάσχα ( δέκα μέρες μετά την Ανάληψη) οι Απόστολοι είναι συγκεντρωμένοι στην Ιερουσαλήμ για να γιορτάσουν την ιουδαϊκή Πεντηκοστή, όπως και πολλοί Ιουδαίοι της διασποράς!</a:t>
            </a:r>
          </a:p>
          <a:p>
            <a:pPr marL="0" indent="0">
              <a:buNone/>
            </a:pPr>
            <a:r>
              <a:rPr lang="el-GR" sz="2400" dirty="0"/>
              <a:t>  ΓΕΓΟΝΟΤΑ</a:t>
            </a:r>
          </a:p>
          <a:p>
            <a:r>
              <a:rPr lang="el-GR" sz="2400" dirty="0"/>
              <a:t>Ακουστικό φαινόμενο! βοή σαν δυνατός άνεμος</a:t>
            </a:r>
          </a:p>
          <a:p>
            <a:r>
              <a:rPr lang="el-GR" sz="2400" dirty="0"/>
              <a:t>γλώσσες φωτιάς πάνω από το κεφάλι κάθε μαθητή</a:t>
            </a:r>
          </a:p>
          <a:p>
            <a:r>
              <a:rPr lang="el-GR" sz="2400" dirty="0"/>
              <a:t>Ο κάθε Ιουδαίος ακούει στη δική του γλώσσα τους Αποστόλους να  μιλούν για τα θαυμαστά έργα του Θεού</a:t>
            </a:r>
          </a:p>
          <a:p>
            <a:r>
              <a:rPr lang="el-GR" sz="2400" dirty="0"/>
              <a:t>Το κήρυγμα του Αποστόλου Πέτρου</a:t>
            </a:r>
          </a:p>
          <a:p>
            <a:endParaRPr lang="el-GR" sz="2400" dirty="0"/>
          </a:p>
          <a:p>
            <a:endParaRPr lang="el-GR" sz="2400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C3EDFC3B-15F0-961D-8F42-2B4FEAE185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4511" y="4062517"/>
            <a:ext cx="3810000" cy="2543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95033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84E39F2-555F-9C87-7351-04928C129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78155"/>
          </a:xfrm>
        </p:spPr>
        <p:txBody>
          <a:bodyPr>
            <a:normAutofit fontScale="90000"/>
          </a:bodyPr>
          <a:lstStyle/>
          <a:p>
            <a:r>
              <a:rPr lang="el-GR" dirty="0"/>
              <a:t>             Το κήρυγμα του Αποστόλου Πέτρου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F05579E-D415-FFC3-B65F-745FA43ACA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17600"/>
            <a:ext cx="12070080" cy="5740399"/>
          </a:xfrm>
        </p:spPr>
        <p:txBody>
          <a:bodyPr/>
          <a:lstStyle/>
          <a:p>
            <a:pPr marL="0" indent="0">
              <a:buNone/>
            </a:pPr>
            <a:r>
              <a:rPr lang="el-GR" dirty="0"/>
              <a:t> </a:t>
            </a:r>
          </a:p>
          <a:p>
            <a:pPr marL="0" indent="0">
              <a:buNone/>
            </a:pPr>
            <a:r>
              <a:rPr lang="el-GR" dirty="0"/>
              <a:t>     Ο Απόστολος Πέτρος στους συγκεντρωμένους στην Ιερουσαλήμ Ιουδαίους την      </a:t>
            </a:r>
          </a:p>
          <a:p>
            <a:pPr marL="0" indent="0">
              <a:buNone/>
            </a:pPr>
            <a:r>
              <a:rPr lang="el-GR" dirty="0"/>
              <a:t>                                         ημέρα της Πεντηκοστής, είπε τα εξής:</a:t>
            </a:r>
          </a:p>
          <a:p>
            <a:r>
              <a:rPr lang="el-GR" dirty="0"/>
              <a:t>Ο Θεός μέσω του προφήτη Ιωήλ είχε πει στους Ισραηλίτες ότι στις </a:t>
            </a:r>
            <a:r>
              <a:rPr lang="el-GR"/>
              <a:t>έσχατες μέρες </a:t>
            </a:r>
            <a:r>
              <a:rPr lang="el-GR" dirty="0"/>
              <a:t>θα χαρίσει το Πνεύμα του σε κάθε άνθρωπο</a:t>
            </a:r>
          </a:p>
          <a:p>
            <a:r>
              <a:rPr lang="el-GR" dirty="0"/>
              <a:t>Τον Χριστό, τον οποίο εσείς σκοτώσατε ο Θεός τον ανέστησε</a:t>
            </a:r>
          </a:p>
          <a:p>
            <a:r>
              <a:rPr lang="el-GR" dirty="0"/>
              <a:t>Τους κάλεσε όλους να μετανοήσουν και να βαπτιστούν για να συγχωρεθούν οι αμαρτίες τους και να πάρουν τα χαρίσματα του Αγίου Πνεύματος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85200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7986758-CF04-DBA7-AB75-0EC530DB6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r>
              <a:rPr lang="el-GR" dirty="0"/>
              <a:t>                                   Συνέπειες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76E5404-109B-8975-2DC2-16E4687FFB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1825624"/>
            <a:ext cx="12118109" cy="5032376"/>
          </a:xfrm>
        </p:spPr>
        <p:txBody>
          <a:bodyPr/>
          <a:lstStyle/>
          <a:p>
            <a:pPr marL="0" indent="0">
              <a:buNone/>
            </a:pPr>
            <a:r>
              <a:rPr lang="el-GR" dirty="0"/>
              <a:t>  Ακολουθούν:</a:t>
            </a:r>
          </a:p>
          <a:p>
            <a:r>
              <a:rPr lang="el-GR" dirty="0"/>
              <a:t>Η βάπτιση τριών χιλιάδων ανθρώπων </a:t>
            </a:r>
          </a:p>
          <a:p>
            <a:pPr marL="0" indent="0">
              <a:buNone/>
            </a:pPr>
            <a:r>
              <a:rPr lang="el-GR" dirty="0"/>
              <a:t>                                                   με συνέπεια</a:t>
            </a:r>
          </a:p>
          <a:p>
            <a:r>
              <a:rPr lang="el-GR" dirty="0"/>
              <a:t>Την ίδρυση της Πρώτης χριστιανικής κοινότητας στα Ιεροσόλυμα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324017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AEEA87C-EEE4-E5DB-B8C9-F6589F8AD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8584"/>
          </a:xfrm>
        </p:spPr>
        <p:txBody>
          <a:bodyPr>
            <a:normAutofit/>
          </a:bodyPr>
          <a:lstStyle/>
          <a:p>
            <a:r>
              <a:rPr lang="el-GR" dirty="0"/>
              <a:t>                             Συμπεράσματα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6DE203A-2F9D-32C9-532C-0FBABCD472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835" y="1825624"/>
            <a:ext cx="11889077" cy="5032376"/>
          </a:xfrm>
        </p:spPr>
        <p:txBody>
          <a:bodyPr>
            <a:normAutofit/>
          </a:bodyPr>
          <a:lstStyle/>
          <a:p>
            <a:r>
              <a:rPr lang="el-GR" dirty="0"/>
              <a:t>Την ημέρα της πεντηκοστής μπαίνουν τα θεμέλια της ιστορικής πορείας της Εκκλησίας</a:t>
            </a:r>
          </a:p>
          <a:p>
            <a:r>
              <a:rPr lang="el-GR" dirty="0"/>
              <a:t>Η σύγχυση των γλωσσών του Πύργου της Βαβέλ, ξεπερνιέται με την ενότητα των γλωσσών που προσφέρει το Άγιο Πνεύμα</a:t>
            </a:r>
          </a:p>
          <a:p>
            <a:r>
              <a:rPr lang="el-GR" dirty="0"/>
              <a:t>Ιδρύεται η Πρώτη χριστιανική κοινότητα στα Ιεροσόλυμα</a:t>
            </a:r>
          </a:p>
          <a:p>
            <a:r>
              <a:rPr lang="el-GR" dirty="0"/>
              <a:t>Η Εκκλησία αρχίζει να ενώνει, να αγιάζει και να μεταμορφώνει τους ανθρώπους</a:t>
            </a:r>
          </a:p>
          <a:p>
            <a:r>
              <a:rPr lang="el-GR" dirty="0"/>
              <a:t>Το Άγιο Πνεύμα οδηγεί στη γνώση της αλήθειας, που είναι ο χριστός, που μας ελευθερώνει με την Ανάστασή Του, από τα δεσμά του θανάτου </a:t>
            </a:r>
          </a:p>
        </p:txBody>
      </p:sp>
    </p:spTree>
    <p:extLst>
      <p:ext uri="{BB962C8B-B14F-4D97-AF65-F5344CB8AC3E}">
        <p14:creationId xmlns:p14="http://schemas.microsoft.com/office/powerpoint/2010/main" val="39656587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E4B21A8-C14B-6D97-6A99-482E05FE4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3</a:t>
            </a:r>
            <a:r>
              <a:rPr lang="el-GR" baseline="30000" dirty="0"/>
              <a:t>ο</a:t>
            </a:r>
            <a:r>
              <a:rPr lang="el-GR" dirty="0"/>
              <a:t> ΓΥΜΝΑΣΙΟ ΚΟΖΑΝΗΣ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7556FA6-6341-9B72-5459-DA65855F23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 ΥΠΕΥΘΥΝΗ ΕΚΠΑΙΔΕΥΤΙΚΟΣ ΠΕ01</a:t>
            </a:r>
          </a:p>
          <a:p>
            <a:pPr marL="0" indent="0">
              <a:buNone/>
            </a:pPr>
            <a:r>
              <a:rPr lang="el-GR"/>
              <a:t>        ΔΕΣΠΟΙΝΑ ΝΙΚΟΛΑΪΔΟΥ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6990873"/>
      </p:ext>
    </p:extLst>
  </p:cSld>
  <p:clrMapOvr>
    <a:masterClrMapping/>
  </p:clrMapOvr>
</p:sld>
</file>

<file path=ppt/theme/theme1.xml><?xml version="1.0" encoding="utf-8"?>
<a:theme xmlns:a="http://schemas.openxmlformats.org/drawingml/2006/main" name="Θρόισμα">
  <a:themeElements>
    <a:clrScheme name="Θρόισμα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Θρόισμα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Θρόισμα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122</TotalTime>
  <Words>322</Words>
  <Application>Microsoft Office PowerPoint</Application>
  <PresentationFormat>Ευρεία οθόνη</PresentationFormat>
  <Paragraphs>39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Θρόισμα</vt:lpstr>
      <vt:lpstr>Η Πεντηκοστή</vt:lpstr>
      <vt:lpstr>                                Ανάληψη</vt:lpstr>
      <vt:lpstr>       Η Πεντηκοστή: Δομήνικος Θεοτοκόπουλος</vt:lpstr>
      <vt:lpstr>                           Η Πεντηκοστή</vt:lpstr>
      <vt:lpstr>             Το κήρυγμα του Αποστόλου Πέτρου</vt:lpstr>
      <vt:lpstr>                                   Συνέπειες</vt:lpstr>
      <vt:lpstr>                             Συμπεράσματα</vt:lpstr>
      <vt:lpstr>3ο ΓΥΜΝΑΣΙΟ ΚΟΖΑΝΗΣ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Despoina</dc:creator>
  <cp:lastModifiedBy>Acer</cp:lastModifiedBy>
  <cp:revision>37</cp:revision>
  <dcterms:created xsi:type="dcterms:W3CDTF">2024-09-22T13:20:54Z</dcterms:created>
  <dcterms:modified xsi:type="dcterms:W3CDTF">2024-10-01T16:21:52Z</dcterms:modified>
</cp:coreProperties>
</file>