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63" r:id="rId9"/>
    <p:sldId id="269" r:id="rId10"/>
    <p:sldId id="270" r:id="rId11"/>
    <p:sldId id="264" r:id="rId12"/>
    <p:sldId id="267" r:id="rId13"/>
    <p:sldId id="268" r:id="rId14"/>
    <p:sldId id="265" r:id="rId15"/>
    <p:sldId id="271" r:id="rId16"/>
    <p:sldId id="266"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660"/>
  </p:normalViewPr>
  <p:slideViewPr>
    <p:cSldViewPr snapToGrid="0">
      <p:cViewPr varScale="1">
        <p:scale>
          <a:sx n="76" d="100"/>
          <a:sy n="76" d="100"/>
        </p:scale>
        <p:origin x="10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E8E97D5-7AD2-4C8E-8787-30A7B2AB5802}" type="datetimeFigureOut">
              <a:rPr lang="el-GR" smtClean="0"/>
              <a:t>19/2/2025</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1196966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E8E97D5-7AD2-4C8E-8787-30A7B2AB5802}" type="datetimeFigureOut">
              <a:rPr lang="el-GR" smtClean="0"/>
              <a:t>19/2/2025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1642935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E8E97D5-7AD2-4C8E-8787-30A7B2AB5802}" type="datetimeFigureOut">
              <a:rPr lang="el-GR" smtClean="0"/>
              <a:t>19/2/2025</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012DCE-3F4E-464D-B431-E386C8F985F6}"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28100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E8E97D5-7AD2-4C8E-8787-30A7B2AB5802}" type="datetimeFigureOut">
              <a:rPr lang="el-GR" smtClean="0"/>
              <a:t>19/2/2025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360068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E8E97D5-7AD2-4C8E-8787-30A7B2AB5802}" type="datetimeFigureOut">
              <a:rPr lang="el-GR" smtClean="0"/>
              <a:t>19/2/2025</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012DCE-3F4E-464D-B431-E386C8F985F6}"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6199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6E8E97D5-7AD2-4C8E-8787-30A7B2AB5802}" type="datetimeFigureOut">
              <a:rPr lang="el-GR" smtClean="0"/>
              <a:t>19/2/2025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2530937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E8E97D5-7AD2-4C8E-8787-30A7B2AB5802}" type="datetimeFigureOut">
              <a:rPr lang="el-GR" smtClean="0"/>
              <a:t>19/2/2025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2699821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E8E97D5-7AD2-4C8E-8787-30A7B2AB5802}" type="datetimeFigureOut">
              <a:rPr lang="el-GR" smtClean="0"/>
              <a:t>19/2/2025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149139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E8E97D5-7AD2-4C8E-8787-30A7B2AB5802}" type="datetimeFigureOut">
              <a:rPr lang="el-GR" smtClean="0"/>
              <a:t>19/2/2025</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604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E8E97D5-7AD2-4C8E-8787-30A7B2AB5802}" type="datetimeFigureOut">
              <a:rPr lang="el-GR" smtClean="0"/>
              <a:t>19/2/2025</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3775767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6E8E97D5-7AD2-4C8E-8787-30A7B2AB5802}" type="datetimeFigureOut">
              <a:rPr lang="el-GR" smtClean="0"/>
              <a:t>19/2/2025</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2518302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6E8E97D5-7AD2-4C8E-8787-30A7B2AB5802}" type="datetimeFigureOut">
              <a:rPr lang="el-GR" smtClean="0"/>
              <a:t>19/2/2025</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3266996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E8E97D5-7AD2-4C8E-8787-30A7B2AB5802}" type="datetimeFigureOut">
              <a:rPr lang="el-GR" smtClean="0"/>
              <a:t>19/2/2025</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239812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8E97D5-7AD2-4C8E-8787-30A7B2AB5802}" type="datetimeFigureOut">
              <a:rPr lang="el-GR" smtClean="0"/>
              <a:t>19/2/2025</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2180936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E8E97D5-7AD2-4C8E-8787-30A7B2AB5802}" type="datetimeFigureOut">
              <a:rPr lang="el-GR" smtClean="0"/>
              <a:t>19/2/2025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775527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E8E97D5-7AD2-4C8E-8787-30A7B2AB5802}" type="datetimeFigureOut">
              <a:rPr lang="el-GR" smtClean="0"/>
              <a:t>19/2/2025</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012DCE-3F4E-464D-B431-E386C8F985F6}" type="slidenum">
              <a:rPr lang="el-GR" smtClean="0"/>
              <a:t>‹#›</a:t>
            </a:fld>
            <a:endParaRPr lang="el-GR"/>
          </a:p>
        </p:txBody>
      </p:sp>
    </p:spTree>
    <p:extLst>
      <p:ext uri="{BB962C8B-B14F-4D97-AF65-F5344CB8AC3E}">
        <p14:creationId xmlns:p14="http://schemas.microsoft.com/office/powerpoint/2010/main" val="308204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E8E97D5-7AD2-4C8E-8787-30A7B2AB5802}" type="datetimeFigureOut">
              <a:rPr lang="el-GR" smtClean="0"/>
              <a:t>19/2/2025</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012DCE-3F4E-464D-B431-E386C8F985F6}" type="slidenum">
              <a:rPr lang="el-GR" smtClean="0"/>
              <a:t>‹#›</a:t>
            </a:fld>
            <a:endParaRPr lang="el-GR"/>
          </a:p>
        </p:txBody>
      </p:sp>
    </p:spTree>
    <p:extLst>
      <p:ext uri="{BB962C8B-B14F-4D97-AF65-F5344CB8AC3E}">
        <p14:creationId xmlns:p14="http://schemas.microsoft.com/office/powerpoint/2010/main" val="2104482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in.gr/2020/12/07/stories/7-12-1965-arsi-ton-anathematon-tou-sxismatos-tou-1054/" TargetMode="External"/><Relationship Id="rId3" Type="http://schemas.openxmlformats.org/officeDocument/2006/relationships/hyperlink" Target="https://el.wikipedia.org/wiki/%CE%9C%CE%AC%CF%81%CE%BA%CE%BF%CF%82_%CE%BF_%CE%95%CF%85%CE%B3%CE%B5%CE%BD%CE%B9%CE%BA%CF%8C%CF%82" TargetMode="External"/><Relationship Id="rId7" Type="http://schemas.openxmlformats.org/officeDocument/2006/relationships/hyperlink" Target="https://www.naftemporiki.gr/society/1583865/agios-fotios-patriarchis-konstantinoypolis-vios-me-ola-ta-vyzantina-pathi/" TargetMode="External"/><Relationship Id="rId2" Type="http://schemas.openxmlformats.org/officeDocument/2006/relationships/hyperlink" Target="https://history-gymelliniko.blogspot.com/2020/05/blog-post.html" TargetMode="External"/><Relationship Id="rId1" Type="http://schemas.openxmlformats.org/officeDocument/2006/relationships/slideLayout" Target="../slideLayouts/slideLayout2.xml"/><Relationship Id="rId6" Type="http://schemas.openxmlformats.org/officeDocument/2006/relationships/hyperlink" Target="https://www.slideshare.net/slideshow/1054-48034205/48034205#6" TargetMode="External"/><Relationship Id="rId5" Type="http://schemas.openxmlformats.org/officeDocument/2006/relationships/hyperlink" Target="https://0701.static.prezi.com/preview/v2/3xclcwhejegkcpyh4cgz6jaonh6jc3sachvcdoaizecfr3dnitcq_3_0.png" TargetMode="External"/><Relationship Id="rId4" Type="http://schemas.openxmlformats.org/officeDocument/2006/relationships/hyperlink" Target="https://vizantinaistorika.blogspot.com/2014/05/1274.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64CCBE-44EF-B7ED-22E9-C1DE33D506C4}"/>
              </a:ext>
            </a:extLst>
          </p:cNvPr>
          <p:cNvSpPr>
            <a:spLocks noGrp="1"/>
          </p:cNvSpPr>
          <p:nvPr>
            <p:ph type="ctrTitle"/>
          </p:nvPr>
        </p:nvSpPr>
        <p:spPr>
          <a:xfrm>
            <a:off x="2589213" y="1467060"/>
            <a:ext cx="8915399" cy="1105318"/>
          </a:xfrm>
        </p:spPr>
        <p:txBody>
          <a:bodyPr>
            <a:normAutofit/>
          </a:bodyPr>
          <a:lstStyle/>
          <a:p>
            <a:r>
              <a:rPr lang="el-GR" dirty="0"/>
              <a:t>Το σχίσμα του 1054</a:t>
            </a:r>
          </a:p>
        </p:txBody>
      </p:sp>
      <p:sp>
        <p:nvSpPr>
          <p:cNvPr id="3" name="Υπότιτλος 2">
            <a:extLst>
              <a:ext uri="{FF2B5EF4-FFF2-40B4-BE49-F238E27FC236}">
                <a16:creationId xmlns:a16="http://schemas.microsoft.com/office/drawing/2014/main" id="{9437EA38-1EFC-66D3-0B22-BCCF51DF611D}"/>
              </a:ext>
            </a:extLst>
          </p:cNvPr>
          <p:cNvSpPr>
            <a:spLocks noGrp="1"/>
          </p:cNvSpPr>
          <p:nvPr>
            <p:ph type="subTitle" idx="1"/>
          </p:nvPr>
        </p:nvSpPr>
        <p:spPr>
          <a:xfrm>
            <a:off x="2589213" y="3064747"/>
            <a:ext cx="8915399" cy="773723"/>
          </a:xfrm>
        </p:spPr>
        <p:txBody>
          <a:bodyPr/>
          <a:lstStyle/>
          <a:p>
            <a:r>
              <a:rPr lang="el-GR" dirty="0"/>
              <a:t>Με τον όρο «σχίσμα» εννοούμε την διαίρεση της μίας αδιάσπαστης Εκκλησίας του Χριστού</a:t>
            </a:r>
          </a:p>
        </p:txBody>
      </p:sp>
    </p:spTree>
    <p:extLst>
      <p:ext uri="{BB962C8B-B14F-4D97-AF65-F5344CB8AC3E}">
        <p14:creationId xmlns:p14="http://schemas.microsoft.com/office/powerpoint/2010/main" val="41004003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85D4B7-B837-FA98-5D86-16C7BD569AB1}"/>
              </a:ext>
            </a:extLst>
          </p:cNvPr>
          <p:cNvSpPr>
            <a:spLocks noGrp="1"/>
          </p:cNvSpPr>
          <p:nvPr>
            <p:ph type="title"/>
          </p:nvPr>
        </p:nvSpPr>
        <p:spPr>
          <a:xfrm>
            <a:off x="838200" y="365125"/>
            <a:ext cx="10515600" cy="605631"/>
          </a:xfrm>
        </p:spPr>
        <p:txBody>
          <a:bodyPr>
            <a:normAutofit fontScale="90000"/>
          </a:bodyPr>
          <a:lstStyle/>
          <a:p>
            <a:r>
              <a:rPr lang="el-GR" dirty="0"/>
              <a:t>                              Προτεσταντισμός</a:t>
            </a:r>
          </a:p>
        </p:txBody>
      </p:sp>
      <p:pic>
        <p:nvPicPr>
          <p:cNvPr id="9218" name="Picture 2">
            <a:extLst>
              <a:ext uri="{FF2B5EF4-FFF2-40B4-BE49-F238E27FC236}">
                <a16:creationId xmlns:a16="http://schemas.microsoft.com/office/drawing/2014/main" id="{16C2B7FC-956C-1A4C-1CE8-62AA7A27D68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11121" y="1436914"/>
            <a:ext cx="7686989" cy="4953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22743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6219AE-2BF4-55F1-A738-0CDF581D6BAF}"/>
              </a:ext>
            </a:extLst>
          </p:cNvPr>
          <p:cNvSpPr>
            <a:spLocks noGrp="1"/>
          </p:cNvSpPr>
          <p:nvPr>
            <p:ph type="title"/>
          </p:nvPr>
        </p:nvSpPr>
        <p:spPr>
          <a:xfrm>
            <a:off x="838200" y="365126"/>
            <a:ext cx="10515600" cy="1051692"/>
          </a:xfrm>
        </p:spPr>
        <p:txBody>
          <a:bodyPr>
            <a:normAutofit fontScale="90000"/>
          </a:bodyPr>
          <a:lstStyle/>
          <a:p>
            <a:r>
              <a:rPr lang="el-GR" dirty="0"/>
              <a:t>          Προσπάθειες άρσης του Σχίσματος των    </a:t>
            </a:r>
            <a:br>
              <a:rPr lang="el-GR" dirty="0"/>
            </a:br>
            <a:r>
              <a:rPr lang="el-GR" dirty="0"/>
              <a:t>                                   Εκκλησιών</a:t>
            </a:r>
          </a:p>
        </p:txBody>
      </p:sp>
      <p:sp>
        <p:nvSpPr>
          <p:cNvPr id="3" name="Θέση περιεχομένου 2">
            <a:extLst>
              <a:ext uri="{FF2B5EF4-FFF2-40B4-BE49-F238E27FC236}">
                <a16:creationId xmlns:a16="http://schemas.microsoft.com/office/drawing/2014/main" id="{FF74270A-E9E8-E8A6-3131-A3E2AD5D0FC4}"/>
              </a:ext>
            </a:extLst>
          </p:cNvPr>
          <p:cNvSpPr>
            <a:spLocks noGrp="1"/>
          </p:cNvSpPr>
          <p:nvPr>
            <p:ph idx="1"/>
          </p:nvPr>
        </p:nvSpPr>
        <p:spPr>
          <a:xfrm>
            <a:off x="838200" y="1286189"/>
            <a:ext cx="10515600" cy="5898382"/>
          </a:xfrm>
        </p:spPr>
        <p:txBody>
          <a:bodyPr/>
          <a:lstStyle/>
          <a:p>
            <a:endParaRPr lang="el-GR" dirty="0"/>
          </a:p>
          <a:p>
            <a:pPr marL="0" indent="0" algn="just">
              <a:buNone/>
            </a:pPr>
            <a:r>
              <a:rPr lang="el-GR" dirty="0"/>
              <a:t> Οι Παλαιολόγοι περίμεναν βοήθεια από τη Δύση για να αντιμετωπίσουν τους Σελτζούκους Τούρκους και τους Οθωμανούς. </a:t>
            </a:r>
          </a:p>
          <a:p>
            <a:pPr marL="0" indent="0" algn="just">
              <a:buNone/>
            </a:pPr>
            <a:r>
              <a:rPr lang="el-GR" dirty="0"/>
              <a:t>                                               </a:t>
            </a:r>
            <a:r>
              <a:rPr lang="el-GR" b="1" dirty="0"/>
              <a:t>Σύνοδος Λυών</a:t>
            </a:r>
          </a:p>
          <a:p>
            <a:pPr marL="0" indent="0" algn="just">
              <a:buNone/>
            </a:pPr>
            <a:endParaRPr lang="el-GR" dirty="0"/>
          </a:p>
          <a:p>
            <a:pPr algn="just"/>
            <a:r>
              <a:rPr lang="el-GR" dirty="0"/>
              <a:t>Σύνοδος της Λυών (1274):  ο Μιχαήλ Η΄ Παλαιολόγος προσπάθησε να ενώσει τις δύο Εκκλησίες για να ενισχύσει την αυτοκρατορία που κινδύνευε από τους Τούρκους. Η ένωση δεν επιτεύχθηκε εξαιτίας των αξιώσεων του Πάπα να υποτάξει την Ανατολική Εκκλησία</a:t>
            </a:r>
          </a:p>
          <a:p>
            <a:pPr algn="just"/>
            <a:endParaRPr lang="el-GR" dirty="0"/>
          </a:p>
          <a:p>
            <a:endParaRPr lang="el-GR" dirty="0"/>
          </a:p>
        </p:txBody>
      </p:sp>
    </p:spTree>
    <p:extLst>
      <p:ext uri="{BB962C8B-B14F-4D97-AF65-F5344CB8AC3E}">
        <p14:creationId xmlns:p14="http://schemas.microsoft.com/office/powerpoint/2010/main" val="8002605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1D2DE6-34E6-87F5-EA2B-D6D462661E08}"/>
              </a:ext>
            </a:extLst>
          </p:cNvPr>
          <p:cNvSpPr>
            <a:spLocks noGrp="1"/>
          </p:cNvSpPr>
          <p:nvPr>
            <p:ph type="title"/>
          </p:nvPr>
        </p:nvSpPr>
        <p:spPr>
          <a:xfrm>
            <a:off x="838200" y="110532"/>
            <a:ext cx="10515600" cy="683289"/>
          </a:xfrm>
        </p:spPr>
        <p:txBody>
          <a:bodyPr>
            <a:normAutofit/>
          </a:bodyPr>
          <a:lstStyle/>
          <a:p>
            <a:r>
              <a:rPr lang="el-GR" dirty="0"/>
              <a:t>                         Σύνοδος της Λυών</a:t>
            </a:r>
          </a:p>
        </p:txBody>
      </p:sp>
      <p:pic>
        <p:nvPicPr>
          <p:cNvPr id="6146" name="Picture 2">
            <a:extLst>
              <a:ext uri="{FF2B5EF4-FFF2-40B4-BE49-F238E27FC236}">
                <a16:creationId xmlns:a16="http://schemas.microsoft.com/office/drawing/2014/main" id="{8CE04A80-DFB2-8E30-4F4F-18EED07C194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93924" y="1165608"/>
            <a:ext cx="6400801" cy="5416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03878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EAE251-4BA9-3F0F-E9EF-220BDA06EAB3}"/>
              </a:ext>
            </a:extLst>
          </p:cNvPr>
          <p:cNvSpPr>
            <a:spLocks noGrp="1"/>
          </p:cNvSpPr>
          <p:nvPr>
            <p:ph type="title"/>
          </p:nvPr>
        </p:nvSpPr>
        <p:spPr>
          <a:xfrm>
            <a:off x="838200" y="365126"/>
            <a:ext cx="10515600" cy="589468"/>
          </a:xfrm>
        </p:spPr>
        <p:txBody>
          <a:bodyPr>
            <a:normAutofit fontScale="90000"/>
          </a:bodyPr>
          <a:lstStyle/>
          <a:p>
            <a:r>
              <a:rPr lang="el-GR" dirty="0"/>
              <a:t>                Σύνοδος Φερράρας- Φλωρεντίας</a:t>
            </a:r>
          </a:p>
        </p:txBody>
      </p:sp>
      <p:sp>
        <p:nvSpPr>
          <p:cNvPr id="3" name="Θέση περιεχομένου 2">
            <a:extLst>
              <a:ext uri="{FF2B5EF4-FFF2-40B4-BE49-F238E27FC236}">
                <a16:creationId xmlns:a16="http://schemas.microsoft.com/office/drawing/2014/main" id="{23433784-B637-B4B2-94C5-CD1DDA9A8682}"/>
              </a:ext>
            </a:extLst>
          </p:cNvPr>
          <p:cNvSpPr>
            <a:spLocks noGrp="1"/>
          </p:cNvSpPr>
          <p:nvPr>
            <p:ph idx="1"/>
          </p:nvPr>
        </p:nvSpPr>
        <p:spPr>
          <a:xfrm>
            <a:off x="0" y="954595"/>
            <a:ext cx="12011130" cy="5903406"/>
          </a:xfrm>
        </p:spPr>
        <p:txBody>
          <a:bodyPr/>
          <a:lstStyle/>
          <a:p>
            <a:pPr algn="just"/>
            <a:endParaRPr lang="el-GR" dirty="0"/>
          </a:p>
          <a:p>
            <a:pPr algn="just"/>
            <a:r>
              <a:rPr lang="el-GR" dirty="0"/>
              <a:t>Στην Σύνοδο της Φερράρας- Φλωρεντίας συμμετείχε ο αυτοκράτορας Ιωάννης Η΄ ο Παλαιολόγος. Πολλοί υπέγραψαν την ένωση, η οποία ήταν υποτέλεια στη Δύση. Αντέδρασε ο άγιος Μάρκος ο Ευγενικός. Τα πατριαρχεία της Ανατολής  τάχθηκαν με την θεολογία του.</a:t>
            </a:r>
          </a:p>
        </p:txBody>
      </p:sp>
      <p:pic>
        <p:nvPicPr>
          <p:cNvPr id="7170" name="Picture 2">
            <a:extLst>
              <a:ext uri="{FF2B5EF4-FFF2-40B4-BE49-F238E27FC236}">
                <a16:creationId xmlns:a16="http://schemas.microsoft.com/office/drawing/2014/main" id="{C40D9E63-8141-3F13-41E5-442E6D7FDD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0211" y="2532185"/>
            <a:ext cx="3818373" cy="4325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1633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761172E4-A815-E2BB-6967-5DB88D7AEC7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5019" y="336849"/>
            <a:ext cx="6641961" cy="458684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5EEE905-E4DC-17BC-A6E1-2A205A4C68A7}"/>
              </a:ext>
            </a:extLst>
          </p:cNvPr>
          <p:cNvSpPr txBox="1"/>
          <p:nvPr/>
        </p:nvSpPr>
        <p:spPr>
          <a:xfrm>
            <a:off x="2919884" y="3104831"/>
            <a:ext cx="6352232" cy="3416320"/>
          </a:xfrm>
          <a:prstGeom prst="rect">
            <a:avLst/>
          </a:prstGeom>
          <a:noFill/>
        </p:spPr>
        <p:txBody>
          <a:bodyPr wrap="square">
            <a:spAutoFit/>
          </a:bodyPr>
          <a:lstStyle/>
          <a:p>
            <a:endParaRPr lang="el-GR" b="0" i="1" dirty="0">
              <a:solidFill>
                <a:srgbClr val="757575"/>
              </a:solidFill>
              <a:effectLst/>
              <a:latin typeface="georgia" panose="02040502050405020303" pitchFamily="18" charset="0"/>
            </a:endParaRPr>
          </a:p>
          <a:p>
            <a:endParaRPr lang="el-GR" i="1" dirty="0">
              <a:solidFill>
                <a:srgbClr val="757575"/>
              </a:solidFill>
              <a:latin typeface="georgia" panose="02040502050405020303" pitchFamily="18" charset="0"/>
            </a:endParaRPr>
          </a:p>
          <a:p>
            <a:endParaRPr lang="el-GR" b="0" i="1" dirty="0">
              <a:solidFill>
                <a:srgbClr val="757575"/>
              </a:solidFill>
              <a:effectLst/>
              <a:latin typeface="georgia" panose="02040502050405020303" pitchFamily="18" charset="0"/>
            </a:endParaRPr>
          </a:p>
          <a:p>
            <a:endParaRPr lang="el-GR" i="1" dirty="0">
              <a:solidFill>
                <a:srgbClr val="757575"/>
              </a:solidFill>
              <a:latin typeface="georgia" panose="02040502050405020303" pitchFamily="18" charset="0"/>
            </a:endParaRPr>
          </a:p>
          <a:p>
            <a:endParaRPr lang="el-GR" b="0" i="1" dirty="0">
              <a:solidFill>
                <a:srgbClr val="757575"/>
              </a:solidFill>
              <a:effectLst/>
              <a:latin typeface="georgia" panose="02040502050405020303" pitchFamily="18" charset="0"/>
            </a:endParaRPr>
          </a:p>
          <a:p>
            <a:endParaRPr lang="el-GR" dirty="0">
              <a:solidFill>
                <a:srgbClr val="757575"/>
              </a:solidFill>
              <a:latin typeface="georgia" panose="02040502050405020303" pitchFamily="18" charset="0"/>
            </a:endParaRPr>
          </a:p>
          <a:p>
            <a:pPr algn="just"/>
            <a:endParaRPr lang="el-GR" b="0" dirty="0">
              <a:solidFill>
                <a:srgbClr val="757575"/>
              </a:solidFill>
              <a:effectLst/>
              <a:latin typeface="georgia" panose="02040502050405020303" pitchFamily="18" charset="0"/>
            </a:endParaRPr>
          </a:p>
          <a:p>
            <a:pPr algn="just"/>
            <a:r>
              <a:rPr lang="el-GR" b="0" dirty="0">
                <a:solidFill>
                  <a:srgbClr val="757575"/>
                </a:solidFill>
                <a:effectLst/>
                <a:latin typeface="georgia" panose="02040502050405020303" pitchFamily="18" charset="0"/>
              </a:rPr>
              <a:t>Ο αυτοκράτορας Ιωάννης Η' Παλαιολόγος εισέρχεται έφιππος στη Φλωρεντία για τη σύνοδο του 1439, όπου υπογράφηκε η </a:t>
            </a:r>
            <a:r>
              <a:rPr lang="el-GR" dirty="0">
                <a:solidFill>
                  <a:srgbClr val="757575"/>
                </a:solidFill>
                <a:latin typeface="georgia" panose="02040502050405020303" pitchFamily="18" charset="0"/>
              </a:rPr>
              <a:t>Έ</a:t>
            </a:r>
            <a:r>
              <a:rPr lang="el-GR" b="0" dirty="0">
                <a:solidFill>
                  <a:srgbClr val="757575"/>
                </a:solidFill>
                <a:effectLst/>
                <a:latin typeface="georgia" panose="02040502050405020303" pitchFamily="18" charset="0"/>
              </a:rPr>
              <a:t>νωση των Εκκλησιών. Φλωρεντία, </a:t>
            </a:r>
            <a:r>
              <a:rPr lang="el-GR" dirty="0">
                <a:solidFill>
                  <a:srgbClr val="757575"/>
                </a:solidFill>
                <a:latin typeface="georgia" panose="02040502050405020303" pitchFamily="18" charset="0"/>
              </a:rPr>
              <a:t>τμήμα νωπογραφίας </a:t>
            </a:r>
            <a:r>
              <a:rPr lang="el-GR" b="0" dirty="0">
                <a:solidFill>
                  <a:srgbClr val="757575"/>
                </a:solidFill>
                <a:effectLst/>
                <a:latin typeface="georgia" panose="02040502050405020303" pitchFamily="18" charset="0"/>
              </a:rPr>
              <a:t>του Μπενότσο Γκότσολι </a:t>
            </a:r>
            <a:r>
              <a:rPr lang="el-GR" dirty="0">
                <a:solidFill>
                  <a:srgbClr val="757575"/>
                </a:solidFill>
                <a:latin typeface="georgia" panose="02040502050405020303" pitchFamily="18" charset="0"/>
              </a:rPr>
              <a:t>στο Παλάτσο Μέντιτσι-Ρικάρντι</a:t>
            </a:r>
            <a:endParaRPr lang="el-GR" dirty="0"/>
          </a:p>
        </p:txBody>
      </p:sp>
    </p:spTree>
    <p:extLst>
      <p:ext uri="{BB962C8B-B14F-4D97-AF65-F5344CB8AC3E}">
        <p14:creationId xmlns:p14="http://schemas.microsoft.com/office/powerpoint/2010/main" val="20897355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AD9625-8C4F-93B2-3C5B-8A7BDB3A2A80}"/>
              </a:ext>
            </a:extLst>
          </p:cNvPr>
          <p:cNvSpPr>
            <a:spLocks noGrp="1"/>
          </p:cNvSpPr>
          <p:nvPr>
            <p:ph type="title"/>
          </p:nvPr>
        </p:nvSpPr>
        <p:spPr>
          <a:xfrm>
            <a:off x="2592925" y="-22888"/>
            <a:ext cx="8911687" cy="1189893"/>
          </a:xfrm>
        </p:spPr>
        <p:txBody>
          <a:bodyPr>
            <a:normAutofit/>
          </a:bodyPr>
          <a:lstStyle/>
          <a:p>
            <a:r>
              <a:rPr lang="el-GR" dirty="0"/>
              <a:t>Άρση αναθεμάτων Ορθοδόξων και         </a:t>
            </a:r>
            <a:br>
              <a:rPr lang="el-GR" dirty="0"/>
            </a:br>
            <a:r>
              <a:rPr lang="el-GR" dirty="0"/>
              <a:t>                  καθολικών 1965</a:t>
            </a:r>
          </a:p>
        </p:txBody>
      </p:sp>
      <p:sp>
        <p:nvSpPr>
          <p:cNvPr id="3" name="Θέση περιεχομένου 2">
            <a:extLst>
              <a:ext uri="{FF2B5EF4-FFF2-40B4-BE49-F238E27FC236}">
                <a16:creationId xmlns:a16="http://schemas.microsoft.com/office/drawing/2014/main" id="{2E2317D1-267E-657D-EF57-63875E997C2C}"/>
              </a:ext>
            </a:extLst>
          </p:cNvPr>
          <p:cNvSpPr>
            <a:spLocks noGrp="1"/>
          </p:cNvSpPr>
          <p:nvPr>
            <p:ph idx="1"/>
          </p:nvPr>
        </p:nvSpPr>
        <p:spPr>
          <a:xfrm>
            <a:off x="1860564" y="1167004"/>
            <a:ext cx="10071798" cy="5690995"/>
          </a:xfrm>
        </p:spPr>
        <p:txBody>
          <a:bodyPr/>
          <a:lstStyle/>
          <a:p>
            <a:r>
              <a:rPr lang="el-GR" dirty="0"/>
              <a:t>Το 1964 συναντήθηκαν στα Ιεροσόλυμα ο Πάπας Παύλος ο Στ΄ και ο Οικουμενικός Πατριάρχης Αθηναγόρας ο Α΄. Προσευχήθηκαν μαζί ώστε η συνάντηαή τους να αποτελέσει την αρχή για ουσιαστικό διάλογο </a:t>
            </a:r>
          </a:p>
          <a:p>
            <a:r>
              <a:rPr lang="el-GR" dirty="0"/>
              <a:t>Το 1965 οι δύο Εκκλησίες αποφάσισαν να άρουν τα αναθέματα που είχαν επιβληθεί με το Σχίσμα του 1054</a:t>
            </a:r>
          </a:p>
          <a:p>
            <a:endParaRPr lang="el-GR" dirty="0"/>
          </a:p>
          <a:p>
            <a:endParaRPr lang="el-GR" dirty="0"/>
          </a:p>
          <a:p>
            <a:endParaRPr lang="el-GR" dirty="0"/>
          </a:p>
        </p:txBody>
      </p:sp>
      <p:pic>
        <p:nvPicPr>
          <p:cNvPr id="1028" name="Picture 4">
            <a:extLst>
              <a:ext uri="{FF2B5EF4-FFF2-40B4-BE49-F238E27FC236}">
                <a16:creationId xmlns:a16="http://schemas.microsoft.com/office/drawing/2014/main" id="{4A24D919-36E3-3331-AC08-A2A706818A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6436" y="2521298"/>
            <a:ext cx="5715000" cy="4190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1285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E9232B-14A3-F4B7-20DC-34141952CA05}"/>
              </a:ext>
            </a:extLst>
          </p:cNvPr>
          <p:cNvSpPr>
            <a:spLocks noGrp="1"/>
          </p:cNvSpPr>
          <p:nvPr>
            <p:ph type="title"/>
          </p:nvPr>
        </p:nvSpPr>
        <p:spPr/>
        <p:txBody>
          <a:bodyPr/>
          <a:lstStyle/>
          <a:p>
            <a:r>
              <a:rPr lang="el-GR" dirty="0"/>
              <a:t>Πηγές </a:t>
            </a:r>
          </a:p>
        </p:txBody>
      </p:sp>
      <p:sp>
        <p:nvSpPr>
          <p:cNvPr id="3" name="Θέση περιεχομένου 2">
            <a:extLst>
              <a:ext uri="{FF2B5EF4-FFF2-40B4-BE49-F238E27FC236}">
                <a16:creationId xmlns:a16="http://schemas.microsoft.com/office/drawing/2014/main" id="{FA86E736-1443-FB54-5345-DBA7BF66E3E5}"/>
              </a:ext>
            </a:extLst>
          </p:cNvPr>
          <p:cNvSpPr>
            <a:spLocks noGrp="1"/>
          </p:cNvSpPr>
          <p:nvPr>
            <p:ph idx="1"/>
          </p:nvPr>
        </p:nvSpPr>
        <p:spPr/>
        <p:txBody>
          <a:bodyPr>
            <a:normAutofit fontScale="85000" lnSpcReduction="10000"/>
          </a:bodyPr>
          <a:lstStyle/>
          <a:p>
            <a:r>
              <a:rPr lang="en-US" dirty="0">
                <a:hlinkClick r:id="rId2"/>
              </a:rPr>
              <a:t>https://history-gymelliniko.blogspot.com/2020/05/blog-post.html</a:t>
            </a:r>
            <a:endParaRPr lang="el-GR" dirty="0"/>
          </a:p>
          <a:p>
            <a:r>
              <a:rPr lang="en-US" dirty="0">
                <a:hlinkClick r:id="rId3"/>
              </a:rPr>
              <a:t>https://el.wikipedia.org/wiki/%CE%9C%CE%AC%CF%81%CE%BA%CE%BF%CF%82_%CE%BF_%CE%95%CF%85%CE%B3%CE%B5%CE%BD%CE%B9%CE%BA%CF%8C%CF%82</a:t>
            </a:r>
            <a:endParaRPr lang="el-GR" dirty="0"/>
          </a:p>
          <a:p>
            <a:r>
              <a:rPr lang="en-US" dirty="0">
                <a:hlinkClick r:id="rId4"/>
              </a:rPr>
              <a:t>https://vizantinaistorika.blogspot.com/2014/05/1274.html</a:t>
            </a:r>
            <a:endParaRPr lang="el-GR" dirty="0"/>
          </a:p>
          <a:p>
            <a:r>
              <a:rPr lang="en-US" dirty="0">
                <a:hlinkClick r:id="rId5"/>
              </a:rPr>
              <a:t>https://0701.static.prezi.com/preview/v2/3xclcwhejegkcpyh4cgz6jaonh6jc3sachvcdoaizecfr3dnitcq_3_0.png</a:t>
            </a:r>
            <a:endParaRPr lang="el-GR" dirty="0"/>
          </a:p>
          <a:p>
            <a:r>
              <a:rPr lang="en-US" dirty="0">
                <a:hlinkClick r:id="rId6"/>
              </a:rPr>
              <a:t>https://www.slideshare.net/slideshow/1054-48034205/48034205#6</a:t>
            </a:r>
            <a:endParaRPr lang="el-GR" dirty="0"/>
          </a:p>
          <a:p>
            <a:r>
              <a:rPr lang="en-US" dirty="0">
                <a:hlinkClick r:id="rId7"/>
              </a:rPr>
              <a:t>https://www.naftemporiki.gr/society/1583865/agios-fotios-patriarchis-konstantinoypolis-vios-me-ola-ta-vyzantina-pathi/</a:t>
            </a:r>
            <a:endParaRPr lang="el-GR" dirty="0"/>
          </a:p>
          <a:p>
            <a:r>
              <a:rPr lang="en-US" dirty="0">
                <a:hlinkClick r:id="rId8"/>
              </a:rPr>
              <a:t>https://www.in.gr/2020/12/07/stories/7-12-1965-arsi-ton-anathematon-tou-sxismatos-tou-1054/</a:t>
            </a:r>
            <a:endParaRPr lang="el-GR" dirty="0"/>
          </a:p>
          <a:p>
            <a:r>
              <a:rPr lang="el-GR" dirty="0"/>
              <a:t>Η μαρτυρία της Ορθόδοξης Εκκλησίας στον σύγχρονο κόσμο, Θρησκευτικά Γ΄Γυμνασίου, εκδ. ΙΤΥΕ ΔΙΟΦΑΝΤΟΣ 2020.</a:t>
            </a:r>
          </a:p>
          <a:p>
            <a:endParaRPr lang="el-GR" dirty="0"/>
          </a:p>
        </p:txBody>
      </p:sp>
    </p:spTree>
    <p:extLst>
      <p:ext uri="{BB962C8B-B14F-4D97-AF65-F5344CB8AC3E}">
        <p14:creationId xmlns:p14="http://schemas.microsoft.com/office/powerpoint/2010/main" val="5368218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D18F7BD-9987-C436-649E-0EBC3B8CCC96}"/>
              </a:ext>
            </a:extLst>
          </p:cNvPr>
          <p:cNvSpPr>
            <a:spLocks noGrp="1"/>
          </p:cNvSpPr>
          <p:nvPr>
            <p:ph idx="1"/>
          </p:nvPr>
        </p:nvSpPr>
        <p:spPr/>
        <p:txBody>
          <a:bodyPr>
            <a:normAutofit/>
          </a:bodyPr>
          <a:lstStyle/>
          <a:p>
            <a:endParaRPr lang="el-GR" dirty="0"/>
          </a:p>
          <a:p>
            <a:endParaRPr lang="el-GR" dirty="0"/>
          </a:p>
          <a:p>
            <a:pPr marL="0" indent="0">
              <a:buNone/>
            </a:pPr>
            <a:endParaRPr lang="el-GR" dirty="0"/>
          </a:p>
          <a:p>
            <a:pPr marL="0" indent="0">
              <a:buNone/>
            </a:pPr>
            <a:endParaRPr lang="el-GR" dirty="0"/>
          </a:p>
          <a:p>
            <a:pPr marL="0" indent="0">
              <a:buNone/>
            </a:pPr>
            <a:r>
              <a:rPr lang="el-GR"/>
              <a:t>Εκπαιδευτικός </a:t>
            </a:r>
            <a:r>
              <a:rPr lang="el-GR" dirty="0"/>
              <a:t>ΠΕ01 : Δέσποινα Νικολαΐδου</a:t>
            </a:r>
          </a:p>
        </p:txBody>
      </p:sp>
    </p:spTree>
    <p:extLst>
      <p:ext uri="{BB962C8B-B14F-4D97-AF65-F5344CB8AC3E}">
        <p14:creationId xmlns:p14="http://schemas.microsoft.com/office/powerpoint/2010/main" val="2242220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2F862233-9458-71F4-67D7-42D52CD99A8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87604" y="1253331"/>
            <a:ext cx="579572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35388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0A6FF7-1EE1-872C-A7BF-CFC532386776}"/>
              </a:ext>
            </a:extLst>
          </p:cNvPr>
          <p:cNvSpPr>
            <a:spLocks noGrp="1"/>
          </p:cNvSpPr>
          <p:nvPr>
            <p:ph type="title"/>
          </p:nvPr>
        </p:nvSpPr>
        <p:spPr>
          <a:xfrm>
            <a:off x="838200" y="365125"/>
            <a:ext cx="10515600" cy="710049"/>
          </a:xfrm>
        </p:spPr>
        <p:txBody>
          <a:bodyPr/>
          <a:lstStyle/>
          <a:p>
            <a:r>
              <a:rPr lang="el-GR" dirty="0"/>
              <a:t>                    Αίτια προ του σχίσματος</a:t>
            </a:r>
          </a:p>
        </p:txBody>
      </p:sp>
      <p:sp>
        <p:nvSpPr>
          <p:cNvPr id="3" name="Θέση περιεχομένου 2">
            <a:extLst>
              <a:ext uri="{FF2B5EF4-FFF2-40B4-BE49-F238E27FC236}">
                <a16:creationId xmlns:a16="http://schemas.microsoft.com/office/drawing/2014/main" id="{757B30EE-6064-71E7-A4E0-95E546CB1CE7}"/>
              </a:ext>
            </a:extLst>
          </p:cNvPr>
          <p:cNvSpPr>
            <a:spLocks noGrp="1"/>
          </p:cNvSpPr>
          <p:nvPr>
            <p:ph idx="1"/>
          </p:nvPr>
        </p:nvSpPr>
        <p:spPr>
          <a:xfrm>
            <a:off x="0" y="1075174"/>
            <a:ext cx="12192000" cy="5782826"/>
          </a:xfrm>
        </p:spPr>
        <p:txBody>
          <a:bodyPr/>
          <a:lstStyle/>
          <a:p>
            <a:pPr marL="0" indent="0">
              <a:buNone/>
            </a:pPr>
            <a:endParaRPr lang="el-GR" dirty="0"/>
          </a:p>
          <a:p>
            <a:pPr marL="0" indent="0" algn="just">
              <a:buNone/>
            </a:pPr>
            <a:r>
              <a:rPr lang="el-GR" dirty="0"/>
              <a:t>   Κατά τον 5</a:t>
            </a:r>
            <a:r>
              <a:rPr lang="el-GR" baseline="30000" dirty="0"/>
              <a:t>ο</a:t>
            </a:r>
            <a:r>
              <a:rPr lang="el-GR" dirty="0"/>
              <a:t> και 6</a:t>
            </a:r>
            <a:r>
              <a:rPr lang="el-GR" baseline="30000" dirty="0"/>
              <a:t>ο</a:t>
            </a:r>
            <a:r>
              <a:rPr lang="el-GR" dirty="0"/>
              <a:t> αιώνα ο Πάπας αντιδρά στα ίσα πρεσβεία τιμής ( ισοτιμία) των δύο Εκκλησιών    </a:t>
            </a:r>
          </a:p>
          <a:p>
            <a:pPr marL="0" indent="0" algn="just">
              <a:buNone/>
            </a:pPr>
            <a:r>
              <a:rPr lang="el-GR" dirty="0"/>
              <a:t>   (Ανατολικής και Δυτικής), που είχαν αναγνωριστεί από τις Β ΄και Δ΄ Οικουμενικές Συνόδους.</a:t>
            </a:r>
          </a:p>
          <a:p>
            <a:pPr marL="0" indent="0" algn="just">
              <a:buNone/>
            </a:pPr>
            <a:r>
              <a:rPr lang="el-GR" dirty="0"/>
              <a:t>    Τον 9</a:t>
            </a:r>
            <a:r>
              <a:rPr lang="el-GR" baseline="30000" dirty="0"/>
              <a:t>ο</a:t>
            </a:r>
            <a:r>
              <a:rPr lang="el-GR" dirty="0"/>
              <a:t> αιώνα η Δυτική Εκκλησία αντιδρά στη χειροτονία του Πατριάρχη Φωτίου που έγινε μέσα σε λίγο  </a:t>
            </a:r>
          </a:p>
          <a:p>
            <a:pPr marL="0" indent="0" algn="just">
              <a:buNone/>
            </a:pPr>
            <a:r>
              <a:rPr lang="el-GR" dirty="0"/>
              <a:t>    χρονικό διάστημα. Τελικά το 879 ο Φώτιος αναγνωρίζεται ως Πατριάρχης</a:t>
            </a:r>
          </a:p>
          <a:p>
            <a:pPr marL="0" indent="0">
              <a:buNone/>
            </a:pPr>
            <a:endParaRPr lang="el-GR" dirty="0"/>
          </a:p>
        </p:txBody>
      </p:sp>
      <p:pic>
        <p:nvPicPr>
          <p:cNvPr id="1026" name="Picture 2">
            <a:extLst>
              <a:ext uri="{FF2B5EF4-FFF2-40B4-BE49-F238E27FC236}">
                <a16:creationId xmlns:a16="http://schemas.microsoft.com/office/drawing/2014/main" id="{ACABD266-4583-A761-F56C-22E29D1654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9472" y="3339192"/>
            <a:ext cx="6629400" cy="3314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42816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8A7A71-F76B-6C6E-B8A2-43116FA819C8}"/>
              </a:ext>
            </a:extLst>
          </p:cNvPr>
          <p:cNvSpPr>
            <a:spLocks noGrp="1"/>
          </p:cNvSpPr>
          <p:nvPr>
            <p:ph type="title"/>
          </p:nvPr>
        </p:nvSpPr>
        <p:spPr>
          <a:xfrm>
            <a:off x="838200" y="365126"/>
            <a:ext cx="10515600" cy="589468"/>
          </a:xfrm>
        </p:spPr>
        <p:txBody>
          <a:bodyPr>
            <a:normAutofit fontScale="90000"/>
          </a:bodyPr>
          <a:lstStyle/>
          <a:p>
            <a:r>
              <a:rPr lang="el-GR" dirty="0"/>
              <a:t>       Δογματικές, εκκλησιαστικές και άλλες διαφορές</a:t>
            </a:r>
          </a:p>
        </p:txBody>
      </p:sp>
      <p:sp>
        <p:nvSpPr>
          <p:cNvPr id="3" name="Θέση περιεχομένου 2">
            <a:extLst>
              <a:ext uri="{FF2B5EF4-FFF2-40B4-BE49-F238E27FC236}">
                <a16:creationId xmlns:a16="http://schemas.microsoft.com/office/drawing/2014/main" id="{710700E8-775F-098B-81A3-F749FFCFDC6B}"/>
              </a:ext>
            </a:extLst>
          </p:cNvPr>
          <p:cNvSpPr>
            <a:spLocks noGrp="1"/>
          </p:cNvSpPr>
          <p:nvPr>
            <p:ph idx="1"/>
          </p:nvPr>
        </p:nvSpPr>
        <p:spPr>
          <a:xfrm>
            <a:off x="0" y="1825624"/>
            <a:ext cx="11353800" cy="5032375"/>
          </a:xfrm>
        </p:spPr>
        <p:txBody>
          <a:bodyPr>
            <a:normAutofit/>
          </a:bodyPr>
          <a:lstStyle/>
          <a:p>
            <a:pPr algn="just"/>
            <a:r>
              <a:rPr lang="en-US" dirty="0"/>
              <a:t>Filioque</a:t>
            </a:r>
            <a:r>
              <a:rPr lang="el-GR" dirty="0"/>
              <a:t>: Στο Σύμβολο της Πίστεως η Δυτική Εκκλησία προσθέτει το «</a:t>
            </a:r>
            <a:r>
              <a:rPr lang="en-US" dirty="0"/>
              <a:t>Filioque</a:t>
            </a:r>
            <a:r>
              <a:rPr lang="el-GR" dirty="0"/>
              <a:t>»</a:t>
            </a:r>
            <a:r>
              <a:rPr lang="en-US" dirty="0"/>
              <a:t>,</a:t>
            </a:r>
            <a:r>
              <a:rPr lang="el-GR" dirty="0"/>
              <a:t> την εκπόρευση δηλαδή του Αγίου Πνεύματος και εκ του Υιού. Συνέπεια η ανάμειξη των αποκλειστικών ιδιοτήτων της Αγίας Τριάδας, η διαρχία στη θεότητα και η υποτίμηση του Αγίου Πνεύματος</a:t>
            </a:r>
          </a:p>
          <a:p>
            <a:pPr algn="just"/>
            <a:r>
              <a:rPr lang="el-GR" dirty="0"/>
              <a:t>Το Πρωτείο του Πάπα σε θέματα διοίκησης και πίστης της Εκκλησίας, που αντικαθιστά το συνοδικό σύστημα της εκκλησίας</a:t>
            </a:r>
          </a:p>
          <a:p>
            <a:pPr algn="just"/>
            <a:r>
              <a:rPr lang="el-GR" dirty="0"/>
              <a:t>Η υποχρεωτική αγαμία του κλήρου</a:t>
            </a:r>
          </a:p>
          <a:p>
            <a:pPr algn="just"/>
            <a:r>
              <a:rPr lang="el-GR" dirty="0"/>
              <a:t>Η χρήση άζυμου άρτου στη Θεία Ευχαριστία</a:t>
            </a:r>
          </a:p>
          <a:p>
            <a:pPr algn="just"/>
            <a:r>
              <a:rPr lang="el-GR" dirty="0"/>
              <a:t>Η καθιέρωση της νηστείας του Σαββάτου</a:t>
            </a:r>
          </a:p>
          <a:p>
            <a:pPr marL="0" indent="0" algn="just">
              <a:buNone/>
            </a:pPr>
            <a:endParaRPr lang="el-GR" dirty="0"/>
          </a:p>
        </p:txBody>
      </p:sp>
    </p:spTree>
    <p:extLst>
      <p:ext uri="{BB962C8B-B14F-4D97-AF65-F5344CB8AC3E}">
        <p14:creationId xmlns:p14="http://schemas.microsoft.com/office/powerpoint/2010/main" val="16142329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5DC7D3-6138-8818-A7C3-12376612FEC8}"/>
              </a:ext>
            </a:extLst>
          </p:cNvPr>
          <p:cNvSpPr>
            <a:spLocks noGrp="1"/>
          </p:cNvSpPr>
          <p:nvPr>
            <p:ph type="title"/>
          </p:nvPr>
        </p:nvSpPr>
        <p:spPr>
          <a:xfrm>
            <a:off x="838200" y="365126"/>
            <a:ext cx="10515600" cy="750242"/>
          </a:xfrm>
        </p:spPr>
        <p:txBody>
          <a:bodyPr/>
          <a:lstStyle/>
          <a:p>
            <a:r>
              <a:rPr lang="el-GR" dirty="0"/>
              <a:t>                                 Αφορμή</a:t>
            </a:r>
          </a:p>
        </p:txBody>
      </p:sp>
      <p:sp>
        <p:nvSpPr>
          <p:cNvPr id="3" name="Θέση περιεχομένου 2">
            <a:extLst>
              <a:ext uri="{FF2B5EF4-FFF2-40B4-BE49-F238E27FC236}">
                <a16:creationId xmlns:a16="http://schemas.microsoft.com/office/drawing/2014/main" id="{632720B9-D554-1CC6-4532-A26954558067}"/>
              </a:ext>
            </a:extLst>
          </p:cNvPr>
          <p:cNvSpPr>
            <a:spLocks noGrp="1"/>
          </p:cNvSpPr>
          <p:nvPr>
            <p:ph idx="1"/>
          </p:nvPr>
        </p:nvSpPr>
        <p:spPr/>
        <p:txBody>
          <a:bodyPr/>
          <a:lstStyle/>
          <a:p>
            <a:pPr algn="just"/>
            <a:r>
              <a:rPr lang="el-GR" dirty="0"/>
              <a:t>Ο Πάπας Λέων ο Θ΄ επιβάλλει τα λατινικά έθιμα στη λατρεία και στην εκκλησιαστική και κοινωνική ζωή της Κάτω Ιταλίας και Σικελίας</a:t>
            </a:r>
          </a:p>
          <a:p>
            <a:pPr algn="just"/>
            <a:r>
              <a:rPr lang="el-GR" dirty="0"/>
              <a:t>Ο Πατριάρχης Μιχαήλ ο Κηρουλάριος αντιδρά και δίνει εντολή να κλείσουν τα λατινικά μοναστήρια και οι ναοί στην Κωνσταντινούπολη.</a:t>
            </a:r>
          </a:p>
        </p:txBody>
      </p:sp>
    </p:spTree>
    <p:extLst>
      <p:ext uri="{BB962C8B-B14F-4D97-AF65-F5344CB8AC3E}">
        <p14:creationId xmlns:p14="http://schemas.microsoft.com/office/powerpoint/2010/main" val="28514730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B278D5-D773-2806-5173-346768E47B56}"/>
              </a:ext>
            </a:extLst>
          </p:cNvPr>
          <p:cNvSpPr>
            <a:spLocks noGrp="1"/>
          </p:cNvSpPr>
          <p:nvPr>
            <p:ph type="title"/>
          </p:nvPr>
        </p:nvSpPr>
        <p:spPr>
          <a:xfrm>
            <a:off x="838200" y="365126"/>
            <a:ext cx="10515600" cy="679904"/>
          </a:xfrm>
        </p:spPr>
        <p:txBody>
          <a:bodyPr>
            <a:normAutofit/>
          </a:bodyPr>
          <a:lstStyle/>
          <a:p>
            <a:r>
              <a:rPr lang="el-GR" dirty="0"/>
              <a:t>                       Γεγονότα και σύγκρουση</a:t>
            </a:r>
          </a:p>
        </p:txBody>
      </p:sp>
      <p:sp>
        <p:nvSpPr>
          <p:cNvPr id="3" name="Θέση περιεχομένου 2">
            <a:extLst>
              <a:ext uri="{FF2B5EF4-FFF2-40B4-BE49-F238E27FC236}">
                <a16:creationId xmlns:a16="http://schemas.microsoft.com/office/drawing/2014/main" id="{DACC2D82-7E76-E3FF-5546-BA39EF1F63C1}"/>
              </a:ext>
            </a:extLst>
          </p:cNvPr>
          <p:cNvSpPr>
            <a:spLocks noGrp="1"/>
          </p:cNvSpPr>
          <p:nvPr>
            <p:ph idx="1"/>
          </p:nvPr>
        </p:nvSpPr>
        <p:spPr/>
        <p:txBody>
          <a:bodyPr>
            <a:normAutofit/>
          </a:bodyPr>
          <a:lstStyle/>
          <a:p>
            <a:pPr algn="just"/>
            <a:r>
              <a:rPr lang="el-GR" dirty="0"/>
              <a:t>Ο Μιχαήλ Κηρουλάριος καταδικάζει τις καινοτομίες της Δυτικής Εκκλησίας</a:t>
            </a:r>
          </a:p>
          <a:p>
            <a:pPr algn="just"/>
            <a:r>
              <a:rPr lang="el-GR" dirty="0"/>
              <a:t>Ο Πάπας στέλνει αντιπροσωπεία στην Κωνσταντινούπολη με επικεφαλή τον καρδινάλιο Ουμβέρτο με επιστολές, μία για τον αυτοκράτορα και μία για τον Πατριάρχη. Με αυτές ο Πάπας Λέων ο Θ΄ ζητά την προσάρτηση των Εκκλησιών της Ιλλυρίας και της Βουλγαρίας και αμφισβητεί τον τίτλο του Οικουμενικού Πατριάρχη για τον Μιχαήλ τον Κηρουλάριο. </a:t>
            </a:r>
          </a:p>
          <a:p>
            <a:pPr algn="just"/>
            <a:r>
              <a:rPr lang="el-GR" dirty="0"/>
              <a:t>Ο Ουμβέρτος υποστηρίζει το παπικό πρωτείο. Ο Μ. Κηρουλάριος πιστεύει ότι ο Πάπας πρέπει να διαπραγματεύεται μαζί του ως ίσος προς ίσο.</a:t>
            </a:r>
          </a:p>
          <a:p>
            <a:pPr algn="just"/>
            <a:endParaRPr lang="el-GR" dirty="0"/>
          </a:p>
          <a:p>
            <a:pPr algn="just"/>
            <a:endParaRPr lang="el-GR" dirty="0"/>
          </a:p>
          <a:p>
            <a:endParaRPr lang="el-GR" dirty="0"/>
          </a:p>
        </p:txBody>
      </p:sp>
    </p:spTree>
    <p:extLst>
      <p:ext uri="{BB962C8B-B14F-4D97-AF65-F5344CB8AC3E}">
        <p14:creationId xmlns:p14="http://schemas.microsoft.com/office/powerpoint/2010/main" val="24060523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C1D87DF-6239-E5BC-5BAA-A4D48958CDC9}"/>
              </a:ext>
            </a:extLst>
          </p:cNvPr>
          <p:cNvSpPr>
            <a:spLocks noGrp="1"/>
          </p:cNvSpPr>
          <p:nvPr>
            <p:ph idx="1"/>
          </p:nvPr>
        </p:nvSpPr>
        <p:spPr>
          <a:xfrm>
            <a:off x="838200" y="1125415"/>
            <a:ext cx="10515600" cy="5051548"/>
          </a:xfrm>
        </p:spPr>
        <p:txBody>
          <a:bodyPr/>
          <a:lstStyle/>
          <a:p>
            <a:pPr algn="just"/>
            <a:endParaRPr lang="el-GR" dirty="0"/>
          </a:p>
          <a:p>
            <a:pPr marL="0" indent="0" algn="just">
              <a:buNone/>
            </a:pPr>
            <a:endParaRPr lang="el-GR" dirty="0"/>
          </a:p>
          <a:p>
            <a:pPr marL="0" indent="0" algn="just">
              <a:buNone/>
            </a:pPr>
            <a:endParaRPr lang="el-GR" dirty="0"/>
          </a:p>
          <a:p>
            <a:pPr algn="just"/>
            <a:r>
              <a:rPr lang="el-GR" dirty="0"/>
              <a:t>Ο Καρδινάλιος Ουμβέρτος καταθέτει μαζί  με τους παπικούς αντιπροσώπους, στην αγία Τράπεζα της Αγίας Σοφίας, την ώρα της τέλεσης της απογευματινής Θείας Λειτουργίας του Σαββάτου, τον αφορισμό του Πατριάρχη και αναθεματίζει όλη την Ορθόδοξη Εκκλησία</a:t>
            </a:r>
          </a:p>
          <a:p>
            <a:pPr algn="just"/>
            <a:r>
              <a:rPr lang="el-GR" dirty="0"/>
              <a:t>Και ο Πατριάρχης, σε Σύνοδο στις 24 Ιουλίου του 1054, αναθεματίζει και αφορίζει τους συντάκτες της επιστολής και όσους την ακολουθούν. </a:t>
            </a:r>
          </a:p>
          <a:p>
            <a:pPr algn="just"/>
            <a:r>
              <a:rPr lang="el-GR" dirty="0"/>
              <a:t>Τα Πατριαρχεία της Ανατολής τάσσονται με τον Πατριάρχη, πιστοί στην Ορθοδοξία.</a:t>
            </a:r>
          </a:p>
        </p:txBody>
      </p:sp>
    </p:spTree>
    <p:extLst>
      <p:ext uri="{BB962C8B-B14F-4D97-AF65-F5344CB8AC3E}">
        <p14:creationId xmlns:p14="http://schemas.microsoft.com/office/powerpoint/2010/main" val="36194544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F862FD-D617-1216-E6E2-6CD7F421464B}"/>
              </a:ext>
            </a:extLst>
          </p:cNvPr>
          <p:cNvSpPr>
            <a:spLocks noGrp="1"/>
          </p:cNvSpPr>
          <p:nvPr>
            <p:ph type="title"/>
          </p:nvPr>
        </p:nvSpPr>
        <p:spPr>
          <a:xfrm>
            <a:off x="838200" y="365125"/>
            <a:ext cx="10515600" cy="659807"/>
          </a:xfrm>
        </p:spPr>
        <p:txBody>
          <a:bodyPr>
            <a:normAutofit/>
          </a:bodyPr>
          <a:lstStyle/>
          <a:p>
            <a:r>
              <a:rPr lang="el-GR" dirty="0"/>
              <a:t>                    Συνέπειες του Σχίσματος</a:t>
            </a:r>
          </a:p>
        </p:txBody>
      </p:sp>
      <p:sp>
        <p:nvSpPr>
          <p:cNvPr id="5" name="Θέση περιεχομένου 4">
            <a:extLst>
              <a:ext uri="{FF2B5EF4-FFF2-40B4-BE49-F238E27FC236}">
                <a16:creationId xmlns:a16="http://schemas.microsoft.com/office/drawing/2014/main" id="{B88FB8F2-F7B1-9DB5-5309-7F9EEDC18E4C}"/>
              </a:ext>
            </a:extLst>
          </p:cNvPr>
          <p:cNvSpPr>
            <a:spLocks noGrp="1"/>
          </p:cNvSpPr>
          <p:nvPr>
            <p:ph idx="1"/>
          </p:nvPr>
        </p:nvSpPr>
        <p:spPr>
          <a:xfrm>
            <a:off x="0" y="1517300"/>
            <a:ext cx="12192000" cy="5340699"/>
          </a:xfrm>
        </p:spPr>
        <p:txBody>
          <a:bodyPr>
            <a:normAutofit/>
          </a:bodyPr>
          <a:lstStyle/>
          <a:p>
            <a:endParaRPr lang="el-GR" dirty="0"/>
          </a:p>
          <a:p>
            <a:pPr algn="just"/>
            <a:r>
              <a:rPr lang="el-GR" dirty="0"/>
              <a:t>Ο Πατριάρχης αυξάνει την πνευματική του κυριαρχία στην Ανατολή, όπου διατηρείται το συνοδικό σύστημα διοίκησης</a:t>
            </a:r>
          </a:p>
          <a:p>
            <a:pPr algn="just"/>
            <a:r>
              <a:rPr lang="el-GR" dirty="0"/>
              <a:t>Με πρόσχημα την απελευθέρωση των αγίων τόπων από τους Μουσουλμάνους, η Δύση προχωρεί στις Σταυροφορίες. Κατά την τέταρτη Σταυροφορία καταλαμβάνει την Κωνσταντινούπολη. Επιβάλλει τα λατινικά έθιμα στις κατακτημένες περιοχές και αντιμετωπίζει τους Ορθόδοξους ως χειρότερους εχθρούς</a:t>
            </a:r>
          </a:p>
          <a:p>
            <a:pPr algn="just"/>
            <a:r>
              <a:rPr lang="el-GR" dirty="0"/>
              <a:t>Τον 16</a:t>
            </a:r>
            <a:r>
              <a:rPr lang="el-GR" baseline="30000" dirty="0"/>
              <a:t>ο</a:t>
            </a:r>
            <a:r>
              <a:rPr lang="el-GR" dirty="0"/>
              <a:t> αιώνα στους κόλπους της Δυτικής Εκκλησίας έχουμε ένα δεύτερο σχίσμα, έχοντας ως αιτία τον αυταρχισμό της. Είναι ο Προτεσταντισμός.</a:t>
            </a:r>
          </a:p>
        </p:txBody>
      </p:sp>
    </p:spTree>
    <p:extLst>
      <p:ext uri="{BB962C8B-B14F-4D97-AF65-F5344CB8AC3E}">
        <p14:creationId xmlns:p14="http://schemas.microsoft.com/office/powerpoint/2010/main" val="34025143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16DC8E-C04D-DC46-93BD-57BD81C12520}"/>
              </a:ext>
            </a:extLst>
          </p:cNvPr>
          <p:cNvSpPr>
            <a:spLocks noGrp="1"/>
          </p:cNvSpPr>
          <p:nvPr>
            <p:ph type="title"/>
          </p:nvPr>
        </p:nvSpPr>
        <p:spPr>
          <a:xfrm>
            <a:off x="838200" y="365125"/>
            <a:ext cx="10515600" cy="539227"/>
          </a:xfrm>
        </p:spPr>
        <p:txBody>
          <a:bodyPr>
            <a:normAutofit fontScale="90000"/>
          </a:bodyPr>
          <a:lstStyle/>
          <a:p>
            <a:r>
              <a:rPr lang="el-GR" dirty="0"/>
              <a:t>                    Τέταρτη Σταυροφορία 1204</a:t>
            </a:r>
          </a:p>
        </p:txBody>
      </p:sp>
      <p:pic>
        <p:nvPicPr>
          <p:cNvPr id="8194" name="Picture 2">
            <a:extLst>
              <a:ext uri="{FF2B5EF4-FFF2-40B4-BE49-F238E27FC236}">
                <a16:creationId xmlns:a16="http://schemas.microsoft.com/office/drawing/2014/main" id="{E9ECD40F-6E30-FC64-224D-8A9177B669F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63625" y="1547444"/>
            <a:ext cx="7102405" cy="4371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11070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261</TotalTime>
  <Words>879</Words>
  <Application>Microsoft Office PowerPoint</Application>
  <PresentationFormat>Ευρεία οθόνη</PresentationFormat>
  <Paragraphs>71</Paragraphs>
  <Slides>17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17</vt:i4>
      </vt:variant>
    </vt:vector>
  </HeadingPairs>
  <TitlesOfParts>
    <vt:vector size="22" baseType="lpstr">
      <vt:lpstr>Arial</vt:lpstr>
      <vt:lpstr>Century Gothic</vt:lpstr>
      <vt:lpstr>georgia</vt:lpstr>
      <vt:lpstr>Wingdings 3</vt:lpstr>
      <vt:lpstr>Θρόισμα</vt:lpstr>
      <vt:lpstr>Το σχίσμα του 1054</vt:lpstr>
      <vt:lpstr>Παρουσίαση του PowerPoint</vt:lpstr>
      <vt:lpstr>                    Αίτια προ του σχίσματος</vt:lpstr>
      <vt:lpstr>       Δογματικές, εκκλησιαστικές και άλλες διαφορές</vt:lpstr>
      <vt:lpstr>                                 Αφορμή</vt:lpstr>
      <vt:lpstr>                       Γεγονότα και σύγκρουση</vt:lpstr>
      <vt:lpstr>Παρουσίαση του PowerPoint</vt:lpstr>
      <vt:lpstr>                    Συνέπειες του Σχίσματος</vt:lpstr>
      <vt:lpstr>                    Τέταρτη Σταυροφορία 1204</vt:lpstr>
      <vt:lpstr>                              Προτεσταντισμός</vt:lpstr>
      <vt:lpstr>          Προσπάθειες άρσης του Σχίσματος των                                        Εκκλησιών</vt:lpstr>
      <vt:lpstr>                         Σύνοδος της Λυών</vt:lpstr>
      <vt:lpstr>                Σύνοδος Φερράρας- Φλωρεντίας</vt:lpstr>
      <vt:lpstr>Παρουσίαση του PowerPoint</vt:lpstr>
      <vt:lpstr>Άρση αναθεμάτων Ορθοδόξων και                            καθολικών 1965</vt:lpstr>
      <vt:lpstr>Πηγές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Acer</dc:creator>
  <cp:lastModifiedBy>Acer</cp:lastModifiedBy>
  <cp:revision>100</cp:revision>
  <dcterms:created xsi:type="dcterms:W3CDTF">2025-02-18T15:30:33Z</dcterms:created>
  <dcterms:modified xsi:type="dcterms:W3CDTF">2025-02-19T16:37:52Z</dcterms:modified>
</cp:coreProperties>
</file>