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6" r:id="rId3"/>
    <p:sldId id="257" r:id="rId4"/>
    <p:sldId id="259" r:id="rId5"/>
    <p:sldId id="258" r:id="rId6"/>
    <p:sldId id="263" r:id="rId7"/>
    <p:sldId id="264" r:id="rId8"/>
    <p:sldId id="260" r:id="rId9"/>
    <p:sldId id="261" r:id="rId10"/>
    <p:sldId id="262" r:id="rId11"/>
    <p:sldId id="265" r:id="rId12"/>
    <p:sldId id="267" r:id="rId1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71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3196F7-E5A9-C981-92D4-0B01B011A1A2}"/>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A43580A5-90D6-DF5F-EE55-44D1B4A2FB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A14BF39F-191D-FDDE-D718-EE02E58CAAC9}"/>
              </a:ext>
            </a:extLst>
          </p:cNvPr>
          <p:cNvSpPr>
            <a:spLocks noGrp="1"/>
          </p:cNvSpPr>
          <p:nvPr>
            <p:ph type="dt" sz="half" idx="10"/>
          </p:nvPr>
        </p:nvSpPr>
        <p:spPr/>
        <p:txBody>
          <a:bodyPr/>
          <a:lstStyle/>
          <a:p>
            <a:fld id="{599186EB-48E5-40B6-9FDE-E88BF77E246C}" type="datetimeFigureOut">
              <a:rPr lang="el-GR" smtClean="0"/>
              <a:t>17/1/2025</a:t>
            </a:fld>
            <a:endParaRPr lang="el-GR"/>
          </a:p>
        </p:txBody>
      </p:sp>
      <p:sp>
        <p:nvSpPr>
          <p:cNvPr id="5" name="Θέση υποσέλιδου 4">
            <a:extLst>
              <a:ext uri="{FF2B5EF4-FFF2-40B4-BE49-F238E27FC236}">
                <a16:creationId xmlns:a16="http://schemas.microsoft.com/office/drawing/2014/main" id="{C090B8B5-CCAC-EEAC-538B-7DD56F44582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865C6AB-0342-516F-72D1-AFCEE958F0E0}"/>
              </a:ext>
            </a:extLst>
          </p:cNvPr>
          <p:cNvSpPr>
            <a:spLocks noGrp="1"/>
          </p:cNvSpPr>
          <p:nvPr>
            <p:ph type="sldNum" sz="quarter" idx="12"/>
          </p:nvPr>
        </p:nvSpPr>
        <p:spPr/>
        <p:txBody>
          <a:bodyPr/>
          <a:lstStyle/>
          <a:p>
            <a:fld id="{13B0132E-80AE-4535-88B7-BF4E3BAF4C96}" type="slidenum">
              <a:rPr lang="el-GR" smtClean="0"/>
              <a:t>‹#›</a:t>
            </a:fld>
            <a:endParaRPr lang="el-GR"/>
          </a:p>
        </p:txBody>
      </p:sp>
    </p:spTree>
    <p:extLst>
      <p:ext uri="{BB962C8B-B14F-4D97-AF65-F5344CB8AC3E}">
        <p14:creationId xmlns:p14="http://schemas.microsoft.com/office/powerpoint/2010/main" val="2947801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931ACC-3359-9463-1AB5-882371C72A9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ED545708-B7A1-B02C-ECB1-E569A5997390}"/>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AC237C7-E87B-DBBD-CFBE-105E0A837612}"/>
              </a:ext>
            </a:extLst>
          </p:cNvPr>
          <p:cNvSpPr>
            <a:spLocks noGrp="1"/>
          </p:cNvSpPr>
          <p:nvPr>
            <p:ph type="dt" sz="half" idx="10"/>
          </p:nvPr>
        </p:nvSpPr>
        <p:spPr/>
        <p:txBody>
          <a:bodyPr/>
          <a:lstStyle/>
          <a:p>
            <a:fld id="{599186EB-48E5-40B6-9FDE-E88BF77E246C}" type="datetimeFigureOut">
              <a:rPr lang="el-GR" smtClean="0"/>
              <a:t>17/1/2025</a:t>
            </a:fld>
            <a:endParaRPr lang="el-GR"/>
          </a:p>
        </p:txBody>
      </p:sp>
      <p:sp>
        <p:nvSpPr>
          <p:cNvPr id="5" name="Θέση υποσέλιδου 4">
            <a:extLst>
              <a:ext uri="{FF2B5EF4-FFF2-40B4-BE49-F238E27FC236}">
                <a16:creationId xmlns:a16="http://schemas.microsoft.com/office/drawing/2014/main" id="{201CD6B3-D845-52D3-6A7D-E9BAB448E7F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ECD3E93-853C-571C-B69C-35A8DCBC9E69}"/>
              </a:ext>
            </a:extLst>
          </p:cNvPr>
          <p:cNvSpPr>
            <a:spLocks noGrp="1"/>
          </p:cNvSpPr>
          <p:nvPr>
            <p:ph type="sldNum" sz="quarter" idx="12"/>
          </p:nvPr>
        </p:nvSpPr>
        <p:spPr/>
        <p:txBody>
          <a:bodyPr/>
          <a:lstStyle/>
          <a:p>
            <a:fld id="{13B0132E-80AE-4535-88B7-BF4E3BAF4C96}" type="slidenum">
              <a:rPr lang="el-GR" smtClean="0"/>
              <a:t>‹#›</a:t>
            </a:fld>
            <a:endParaRPr lang="el-GR"/>
          </a:p>
        </p:txBody>
      </p:sp>
    </p:spTree>
    <p:extLst>
      <p:ext uri="{BB962C8B-B14F-4D97-AF65-F5344CB8AC3E}">
        <p14:creationId xmlns:p14="http://schemas.microsoft.com/office/powerpoint/2010/main" val="1939258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B810EC9E-9503-C77A-E831-9FFF2B529D6A}"/>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9AE745A4-AB0C-130C-C251-2E329DF59C3C}"/>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5EEB336-AA42-DF6B-0ED1-BABD5FF3FCFD}"/>
              </a:ext>
            </a:extLst>
          </p:cNvPr>
          <p:cNvSpPr>
            <a:spLocks noGrp="1"/>
          </p:cNvSpPr>
          <p:nvPr>
            <p:ph type="dt" sz="half" idx="10"/>
          </p:nvPr>
        </p:nvSpPr>
        <p:spPr/>
        <p:txBody>
          <a:bodyPr/>
          <a:lstStyle/>
          <a:p>
            <a:fld id="{599186EB-48E5-40B6-9FDE-E88BF77E246C}" type="datetimeFigureOut">
              <a:rPr lang="el-GR" smtClean="0"/>
              <a:t>17/1/2025</a:t>
            </a:fld>
            <a:endParaRPr lang="el-GR"/>
          </a:p>
        </p:txBody>
      </p:sp>
      <p:sp>
        <p:nvSpPr>
          <p:cNvPr id="5" name="Θέση υποσέλιδου 4">
            <a:extLst>
              <a:ext uri="{FF2B5EF4-FFF2-40B4-BE49-F238E27FC236}">
                <a16:creationId xmlns:a16="http://schemas.microsoft.com/office/drawing/2014/main" id="{CAEB2CE1-9482-6FED-77D8-4FA686EAF09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ED949BE-1237-B2D1-F03A-7EB7C88BCD81}"/>
              </a:ext>
            </a:extLst>
          </p:cNvPr>
          <p:cNvSpPr>
            <a:spLocks noGrp="1"/>
          </p:cNvSpPr>
          <p:nvPr>
            <p:ph type="sldNum" sz="quarter" idx="12"/>
          </p:nvPr>
        </p:nvSpPr>
        <p:spPr/>
        <p:txBody>
          <a:bodyPr/>
          <a:lstStyle/>
          <a:p>
            <a:fld id="{13B0132E-80AE-4535-88B7-BF4E3BAF4C96}" type="slidenum">
              <a:rPr lang="el-GR" smtClean="0"/>
              <a:t>‹#›</a:t>
            </a:fld>
            <a:endParaRPr lang="el-GR"/>
          </a:p>
        </p:txBody>
      </p:sp>
    </p:spTree>
    <p:extLst>
      <p:ext uri="{BB962C8B-B14F-4D97-AF65-F5344CB8AC3E}">
        <p14:creationId xmlns:p14="http://schemas.microsoft.com/office/powerpoint/2010/main" val="2474571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AC920C-9348-4577-8950-B53F12852CA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0E5AC29-28C2-6587-6A79-3FF316211292}"/>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DD1444E-40BE-3258-2E62-0F0433CF1656}"/>
              </a:ext>
            </a:extLst>
          </p:cNvPr>
          <p:cNvSpPr>
            <a:spLocks noGrp="1"/>
          </p:cNvSpPr>
          <p:nvPr>
            <p:ph type="dt" sz="half" idx="10"/>
          </p:nvPr>
        </p:nvSpPr>
        <p:spPr/>
        <p:txBody>
          <a:bodyPr/>
          <a:lstStyle/>
          <a:p>
            <a:fld id="{599186EB-48E5-40B6-9FDE-E88BF77E246C}" type="datetimeFigureOut">
              <a:rPr lang="el-GR" smtClean="0"/>
              <a:t>17/1/2025</a:t>
            </a:fld>
            <a:endParaRPr lang="el-GR"/>
          </a:p>
        </p:txBody>
      </p:sp>
      <p:sp>
        <p:nvSpPr>
          <p:cNvPr id="5" name="Θέση υποσέλιδου 4">
            <a:extLst>
              <a:ext uri="{FF2B5EF4-FFF2-40B4-BE49-F238E27FC236}">
                <a16:creationId xmlns:a16="http://schemas.microsoft.com/office/drawing/2014/main" id="{AE777A87-FF9B-8A9D-FD7A-86CB773BA2F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79A144D-5894-EC75-482F-7B67282FC21E}"/>
              </a:ext>
            </a:extLst>
          </p:cNvPr>
          <p:cNvSpPr>
            <a:spLocks noGrp="1"/>
          </p:cNvSpPr>
          <p:nvPr>
            <p:ph type="sldNum" sz="quarter" idx="12"/>
          </p:nvPr>
        </p:nvSpPr>
        <p:spPr/>
        <p:txBody>
          <a:bodyPr/>
          <a:lstStyle/>
          <a:p>
            <a:fld id="{13B0132E-80AE-4535-88B7-BF4E3BAF4C96}" type="slidenum">
              <a:rPr lang="el-GR" smtClean="0"/>
              <a:t>‹#›</a:t>
            </a:fld>
            <a:endParaRPr lang="el-GR"/>
          </a:p>
        </p:txBody>
      </p:sp>
    </p:spTree>
    <p:extLst>
      <p:ext uri="{BB962C8B-B14F-4D97-AF65-F5344CB8AC3E}">
        <p14:creationId xmlns:p14="http://schemas.microsoft.com/office/powerpoint/2010/main" val="2206136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4FAB04-92A5-EA80-DAC7-2AF5EEC53DAB}"/>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623BDD1-AA58-F6F7-D70B-730BD118C9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639EC0F7-B650-DC3C-6A77-03CFB9FD69C5}"/>
              </a:ext>
            </a:extLst>
          </p:cNvPr>
          <p:cNvSpPr>
            <a:spLocks noGrp="1"/>
          </p:cNvSpPr>
          <p:nvPr>
            <p:ph type="dt" sz="half" idx="10"/>
          </p:nvPr>
        </p:nvSpPr>
        <p:spPr/>
        <p:txBody>
          <a:bodyPr/>
          <a:lstStyle/>
          <a:p>
            <a:fld id="{599186EB-48E5-40B6-9FDE-E88BF77E246C}" type="datetimeFigureOut">
              <a:rPr lang="el-GR" smtClean="0"/>
              <a:t>17/1/2025</a:t>
            </a:fld>
            <a:endParaRPr lang="el-GR"/>
          </a:p>
        </p:txBody>
      </p:sp>
      <p:sp>
        <p:nvSpPr>
          <p:cNvPr id="5" name="Θέση υποσέλιδου 4">
            <a:extLst>
              <a:ext uri="{FF2B5EF4-FFF2-40B4-BE49-F238E27FC236}">
                <a16:creationId xmlns:a16="http://schemas.microsoft.com/office/drawing/2014/main" id="{A985874B-82C8-972E-4172-D6A60DFFAFA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3B3FFE7-4EE3-5A35-2564-68E5D6875F8B}"/>
              </a:ext>
            </a:extLst>
          </p:cNvPr>
          <p:cNvSpPr>
            <a:spLocks noGrp="1"/>
          </p:cNvSpPr>
          <p:nvPr>
            <p:ph type="sldNum" sz="quarter" idx="12"/>
          </p:nvPr>
        </p:nvSpPr>
        <p:spPr/>
        <p:txBody>
          <a:bodyPr/>
          <a:lstStyle/>
          <a:p>
            <a:fld id="{13B0132E-80AE-4535-88B7-BF4E3BAF4C96}" type="slidenum">
              <a:rPr lang="el-GR" smtClean="0"/>
              <a:t>‹#›</a:t>
            </a:fld>
            <a:endParaRPr lang="el-GR"/>
          </a:p>
        </p:txBody>
      </p:sp>
    </p:spTree>
    <p:extLst>
      <p:ext uri="{BB962C8B-B14F-4D97-AF65-F5344CB8AC3E}">
        <p14:creationId xmlns:p14="http://schemas.microsoft.com/office/powerpoint/2010/main" val="1914169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FD1BCA-2B5B-5CCA-2BA4-C5F895B218C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C7F4AEF-D4D3-3BC7-CA39-8687608ABEB7}"/>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87DC2EFE-784E-6CA4-A0BD-4E46F7508731}"/>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F7D464E1-C5D4-9A2D-DC14-C60109F4DA6C}"/>
              </a:ext>
            </a:extLst>
          </p:cNvPr>
          <p:cNvSpPr>
            <a:spLocks noGrp="1"/>
          </p:cNvSpPr>
          <p:nvPr>
            <p:ph type="dt" sz="half" idx="10"/>
          </p:nvPr>
        </p:nvSpPr>
        <p:spPr/>
        <p:txBody>
          <a:bodyPr/>
          <a:lstStyle/>
          <a:p>
            <a:fld id="{599186EB-48E5-40B6-9FDE-E88BF77E246C}" type="datetimeFigureOut">
              <a:rPr lang="el-GR" smtClean="0"/>
              <a:t>17/1/2025</a:t>
            </a:fld>
            <a:endParaRPr lang="el-GR"/>
          </a:p>
        </p:txBody>
      </p:sp>
      <p:sp>
        <p:nvSpPr>
          <p:cNvPr id="6" name="Θέση υποσέλιδου 5">
            <a:extLst>
              <a:ext uri="{FF2B5EF4-FFF2-40B4-BE49-F238E27FC236}">
                <a16:creationId xmlns:a16="http://schemas.microsoft.com/office/drawing/2014/main" id="{36C6188A-F930-A90F-3897-73CB5B91068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73B3785-6063-8314-F73E-4899AF7E9092}"/>
              </a:ext>
            </a:extLst>
          </p:cNvPr>
          <p:cNvSpPr>
            <a:spLocks noGrp="1"/>
          </p:cNvSpPr>
          <p:nvPr>
            <p:ph type="sldNum" sz="quarter" idx="12"/>
          </p:nvPr>
        </p:nvSpPr>
        <p:spPr/>
        <p:txBody>
          <a:bodyPr/>
          <a:lstStyle/>
          <a:p>
            <a:fld id="{13B0132E-80AE-4535-88B7-BF4E3BAF4C96}" type="slidenum">
              <a:rPr lang="el-GR" smtClean="0"/>
              <a:t>‹#›</a:t>
            </a:fld>
            <a:endParaRPr lang="el-GR"/>
          </a:p>
        </p:txBody>
      </p:sp>
    </p:spTree>
    <p:extLst>
      <p:ext uri="{BB962C8B-B14F-4D97-AF65-F5344CB8AC3E}">
        <p14:creationId xmlns:p14="http://schemas.microsoft.com/office/powerpoint/2010/main" val="2492291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246FE58-7BDE-1860-6E6C-6DE052F130E7}"/>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058EB4A5-94C7-541F-844D-BEA1F81A5F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E037E612-3CC0-D713-A84F-260F70765767}"/>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F834655E-E2A6-F0F9-A454-DAAEEE62DE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2CB1AA8E-7FE2-DAAF-064C-67B65BF614A1}"/>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9EF14D92-E37F-360E-FC52-39BE86A3B1C1}"/>
              </a:ext>
            </a:extLst>
          </p:cNvPr>
          <p:cNvSpPr>
            <a:spLocks noGrp="1"/>
          </p:cNvSpPr>
          <p:nvPr>
            <p:ph type="dt" sz="half" idx="10"/>
          </p:nvPr>
        </p:nvSpPr>
        <p:spPr/>
        <p:txBody>
          <a:bodyPr/>
          <a:lstStyle/>
          <a:p>
            <a:fld id="{599186EB-48E5-40B6-9FDE-E88BF77E246C}" type="datetimeFigureOut">
              <a:rPr lang="el-GR" smtClean="0"/>
              <a:t>17/1/2025</a:t>
            </a:fld>
            <a:endParaRPr lang="el-GR"/>
          </a:p>
        </p:txBody>
      </p:sp>
      <p:sp>
        <p:nvSpPr>
          <p:cNvPr id="8" name="Θέση υποσέλιδου 7">
            <a:extLst>
              <a:ext uri="{FF2B5EF4-FFF2-40B4-BE49-F238E27FC236}">
                <a16:creationId xmlns:a16="http://schemas.microsoft.com/office/drawing/2014/main" id="{2FBB57FF-19B9-ECB7-DBBE-F50719420C03}"/>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1C375D70-BD10-8308-A3E0-F7C8C5DF4DE3}"/>
              </a:ext>
            </a:extLst>
          </p:cNvPr>
          <p:cNvSpPr>
            <a:spLocks noGrp="1"/>
          </p:cNvSpPr>
          <p:nvPr>
            <p:ph type="sldNum" sz="quarter" idx="12"/>
          </p:nvPr>
        </p:nvSpPr>
        <p:spPr/>
        <p:txBody>
          <a:bodyPr/>
          <a:lstStyle/>
          <a:p>
            <a:fld id="{13B0132E-80AE-4535-88B7-BF4E3BAF4C96}" type="slidenum">
              <a:rPr lang="el-GR" smtClean="0"/>
              <a:t>‹#›</a:t>
            </a:fld>
            <a:endParaRPr lang="el-GR"/>
          </a:p>
        </p:txBody>
      </p:sp>
    </p:spTree>
    <p:extLst>
      <p:ext uri="{BB962C8B-B14F-4D97-AF65-F5344CB8AC3E}">
        <p14:creationId xmlns:p14="http://schemas.microsoft.com/office/powerpoint/2010/main" val="1424047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9FA6C0-38DA-B979-D1CB-EC40E311E83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E16A5375-003C-2FEE-06E5-77A257BAABF4}"/>
              </a:ext>
            </a:extLst>
          </p:cNvPr>
          <p:cNvSpPr>
            <a:spLocks noGrp="1"/>
          </p:cNvSpPr>
          <p:nvPr>
            <p:ph type="dt" sz="half" idx="10"/>
          </p:nvPr>
        </p:nvSpPr>
        <p:spPr/>
        <p:txBody>
          <a:bodyPr/>
          <a:lstStyle/>
          <a:p>
            <a:fld id="{599186EB-48E5-40B6-9FDE-E88BF77E246C}" type="datetimeFigureOut">
              <a:rPr lang="el-GR" smtClean="0"/>
              <a:t>17/1/2025</a:t>
            </a:fld>
            <a:endParaRPr lang="el-GR"/>
          </a:p>
        </p:txBody>
      </p:sp>
      <p:sp>
        <p:nvSpPr>
          <p:cNvPr id="4" name="Θέση υποσέλιδου 3">
            <a:extLst>
              <a:ext uri="{FF2B5EF4-FFF2-40B4-BE49-F238E27FC236}">
                <a16:creationId xmlns:a16="http://schemas.microsoft.com/office/drawing/2014/main" id="{0044B89C-5FCF-C20C-5830-E36C380D4351}"/>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E3DBB8E9-52A2-D1F2-702D-6043932FA8BE}"/>
              </a:ext>
            </a:extLst>
          </p:cNvPr>
          <p:cNvSpPr>
            <a:spLocks noGrp="1"/>
          </p:cNvSpPr>
          <p:nvPr>
            <p:ph type="sldNum" sz="quarter" idx="12"/>
          </p:nvPr>
        </p:nvSpPr>
        <p:spPr/>
        <p:txBody>
          <a:bodyPr/>
          <a:lstStyle/>
          <a:p>
            <a:fld id="{13B0132E-80AE-4535-88B7-BF4E3BAF4C96}" type="slidenum">
              <a:rPr lang="el-GR" smtClean="0"/>
              <a:t>‹#›</a:t>
            </a:fld>
            <a:endParaRPr lang="el-GR"/>
          </a:p>
        </p:txBody>
      </p:sp>
    </p:spTree>
    <p:extLst>
      <p:ext uri="{BB962C8B-B14F-4D97-AF65-F5344CB8AC3E}">
        <p14:creationId xmlns:p14="http://schemas.microsoft.com/office/powerpoint/2010/main" val="235353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62DF43D7-7C39-EE13-E2DE-C2C36A7BA7CE}"/>
              </a:ext>
            </a:extLst>
          </p:cNvPr>
          <p:cNvSpPr>
            <a:spLocks noGrp="1"/>
          </p:cNvSpPr>
          <p:nvPr>
            <p:ph type="dt" sz="half" idx="10"/>
          </p:nvPr>
        </p:nvSpPr>
        <p:spPr/>
        <p:txBody>
          <a:bodyPr/>
          <a:lstStyle/>
          <a:p>
            <a:fld id="{599186EB-48E5-40B6-9FDE-E88BF77E246C}" type="datetimeFigureOut">
              <a:rPr lang="el-GR" smtClean="0"/>
              <a:t>17/1/2025</a:t>
            </a:fld>
            <a:endParaRPr lang="el-GR"/>
          </a:p>
        </p:txBody>
      </p:sp>
      <p:sp>
        <p:nvSpPr>
          <p:cNvPr id="3" name="Θέση υποσέλιδου 2">
            <a:extLst>
              <a:ext uri="{FF2B5EF4-FFF2-40B4-BE49-F238E27FC236}">
                <a16:creationId xmlns:a16="http://schemas.microsoft.com/office/drawing/2014/main" id="{1C5B7A29-C583-8A88-9EC4-D89F9D2E2FC3}"/>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2BBC8B4F-71AA-8C3C-7634-F55A7F7CBCCA}"/>
              </a:ext>
            </a:extLst>
          </p:cNvPr>
          <p:cNvSpPr>
            <a:spLocks noGrp="1"/>
          </p:cNvSpPr>
          <p:nvPr>
            <p:ph type="sldNum" sz="quarter" idx="12"/>
          </p:nvPr>
        </p:nvSpPr>
        <p:spPr/>
        <p:txBody>
          <a:bodyPr/>
          <a:lstStyle/>
          <a:p>
            <a:fld id="{13B0132E-80AE-4535-88B7-BF4E3BAF4C96}" type="slidenum">
              <a:rPr lang="el-GR" smtClean="0"/>
              <a:t>‹#›</a:t>
            </a:fld>
            <a:endParaRPr lang="el-GR"/>
          </a:p>
        </p:txBody>
      </p:sp>
    </p:spTree>
    <p:extLst>
      <p:ext uri="{BB962C8B-B14F-4D97-AF65-F5344CB8AC3E}">
        <p14:creationId xmlns:p14="http://schemas.microsoft.com/office/powerpoint/2010/main" val="706186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A42445-24F1-D0F8-9DB2-EF9E06EC986D}"/>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F3D2F3C-ED71-1480-5828-5D2A807545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323031BB-7B37-219F-B58D-67DBC499A8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A03B699A-4084-5072-AE4E-AC5901008E88}"/>
              </a:ext>
            </a:extLst>
          </p:cNvPr>
          <p:cNvSpPr>
            <a:spLocks noGrp="1"/>
          </p:cNvSpPr>
          <p:nvPr>
            <p:ph type="dt" sz="half" idx="10"/>
          </p:nvPr>
        </p:nvSpPr>
        <p:spPr/>
        <p:txBody>
          <a:bodyPr/>
          <a:lstStyle/>
          <a:p>
            <a:fld id="{599186EB-48E5-40B6-9FDE-E88BF77E246C}" type="datetimeFigureOut">
              <a:rPr lang="el-GR" smtClean="0"/>
              <a:t>17/1/2025</a:t>
            </a:fld>
            <a:endParaRPr lang="el-GR"/>
          </a:p>
        </p:txBody>
      </p:sp>
      <p:sp>
        <p:nvSpPr>
          <p:cNvPr id="6" name="Θέση υποσέλιδου 5">
            <a:extLst>
              <a:ext uri="{FF2B5EF4-FFF2-40B4-BE49-F238E27FC236}">
                <a16:creationId xmlns:a16="http://schemas.microsoft.com/office/drawing/2014/main" id="{0F901C41-EC69-7BB3-622C-DC913ED959CA}"/>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349593CB-1EE3-0275-3DD0-B378D729C657}"/>
              </a:ext>
            </a:extLst>
          </p:cNvPr>
          <p:cNvSpPr>
            <a:spLocks noGrp="1"/>
          </p:cNvSpPr>
          <p:nvPr>
            <p:ph type="sldNum" sz="quarter" idx="12"/>
          </p:nvPr>
        </p:nvSpPr>
        <p:spPr/>
        <p:txBody>
          <a:bodyPr/>
          <a:lstStyle/>
          <a:p>
            <a:fld id="{13B0132E-80AE-4535-88B7-BF4E3BAF4C96}" type="slidenum">
              <a:rPr lang="el-GR" smtClean="0"/>
              <a:t>‹#›</a:t>
            </a:fld>
            <a:endParaRPr lang="el-GR"/>
          </a:p>
        </p:txBody>
      </p:sp>
    </p:spTree>
    <p:extLst>
      <p:ext uri="{BB962C8B-B14F-4D97-AF65-F5344CB8AC3E}">
        <p14:creationId xmlns:p14="http://schemas.microsoft.com/office/powerpoint/2010/main" val="3871728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D949B79-F870-7A15-4FCF-04B8352AD28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27737E9D-0631-B53D-00E3-984EB2F437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016B296D-7F3E-E546-5C89-5CB8C140C8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DC3C31C6-5977-6B42-9EF9-957AD793B573}"/>
              </a:ext>
            </a:extLst>
          </p:cNvPr>
          <p:cNvSpPr>
            <a:spLocks noGrp="1"/>
          </p:cNvSpPr>
          <p:nvPr>
            <p:ph type="dt" sz="half" idx="10"/>
          </p:nvPr>
        </p:nvSpPr>
        <p:spPr/>
        <p:txBody>
          <a:bodyPr/>
          <a:lstStyle/>
          <a:p>
            <a:fld id="{599186EB-48E5-40B6-9FDE-E88BF77E246C}" type="datetimeFigureOut">
              <a:rPr lang="el-GR" smtClean="0"/>
              <a:t>17/1/2025</a:t>
            </a:fld>
            <a:endParaRPr lang="el-GR"/>
          </a:p>
        </p:txBody>
      </p:sp>
      <p:sp>
        <p:nvSpPr>
          <p:cNvPr id="6" name="Θέση υποσέλιδου 5">
            <a:extLst>
              <a:ext uri="{FF2B5EF4-FFF2-40B4-BE49-F238E27FC236}">
                <a16:creationId xmlns:a16="http://schemas.microsoft.com/office/drawing/2014/main" id="{DB924743-2359-48C4-92F3-FDA16081848A}"/>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87EE4906-B8E3-CF3C-7DCA-CAD3A70796A0}"/>
              </a:ext>
            </a:extLst>
          </p:cNvPr>
          <p:cNvSpPr>
            <a:spLocks noGrp="1"/>
          </p:cNvSpPr>
          <p:nvPr>
            <p:ph type="sldNum" sz="quarter" idx="12"/>
          </p:nvPr>
        </p:nvSpPr>
        <p:spPr/>
        <p:txBody>
          <a:bodyPr/>
          <a:lstStyle/>
          <a:p>
            <a:fld id="{13B0132E-80AE-4535-88B7-BF4E3BAF4C96}" type="slidenum">
              <a:rPr lang="el-GR" smtClean="0"/>
              <a:t>‹#›</a:t>
            </a:fld>
            <a:endParaRPr lang="el-GR"/>
          </a:p>
        </p:txBody>
      </p:sp>
    </p:spTree>
    <p:extLst>
      <p:ext uri="{BB962C8B-B14F-4D97-AF65-F5344CB8AC3E}">
        <p14:creationId xmlns:p14="http://schemas.microsoft.com/office/powerpoint/2010/main" val="3044885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22593C8A-80FB-613A-AF88-C8298782AF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B9F74EC-2FDA-FD58-4DC5-952FCDF73E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C4F1AA8-B483-F585-8FF5-827C34FD41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186EB-48E5-40B6-9FDE-E88BF77E246C}" type="datetimeFigureOut">
              <a:rPr lang="el-GR" smtClean="0"/>
              <a:t>17/1/2025</a:t>
            </a:fld>
            <a:endParaRPr lang="el-GR"/>
          </a:p>
        </p:txBody>
      </p:sp>
      <p:sp>
        <p:nvSpPr>
          <p:cNvPr id="5" name="Θέση υποσέλιδου 4">
            <a:extLst>
              <a:ext uri="{FF2B5EF4-FFF2-40B4-BE49-F238E27FC236}">
                <a16:creationId xmlns:a16="http://schemas.microsoft.com/office/drawing/2014/main" id="{65BD5411-E8C5-BC4C-78AF-E0646787E6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BEEA1ACA-613D-83E2-5696-CB21229633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0132E-80AE-4535-88B7-BF4E3BAF4C96}" type="slidenum">
              <a:rPr lang="el-GR" smtClean="0"/>
              <a:t>‹#›</a:t>
            </a:fld>
            <a:endParaRPr lang="el-GR"/>
          </a:p>
        </p:txBody>
      </p:sp>
    </p:spTree>
    <p:extLst>
      <p:ext uri="{BB962C8B-B14F-4D97-AF65-F5344CB8AC3E}">
        <p14:creationId xmlns:p14="http://schemas.microsoft.com/office/powerpoint/2010/main" val="4264001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hyperlink" Target="https://schporosinvitation.blogspot.com/2017/05/blog-post.html" TargetMode="External"/><Relationship Id="rId2" Type="http://schemas.openxmlformats.org/officeDocument/2006/relationships/hyperlink" Target="https://megalipanagiathivon.gr/2022/01/25/%CE%AC%CE%B3%CE%B9%CE%BF%CF%82-%CE%B3%CF%81%CE%B7%CE%B3%CF%8C%CF%81%CE%B9%CE%BF%CF%82-%CE%BF-%CE%B8%CE%B5%CE%BF%CE%BB%CF%8C%CE%B3%CE%BF%CF%82/" TargetMode="External"/><Relationship Id="rId1" Type="http://schemas.openxmlformats.org/officeDocument/2006/relationships/slideLayout" Target="../slideLayouts/slideLayout2.xml"/><Relationship Id="rId5" Type="http://schemas.openxmlformats.org/officeDocument/2006/relationships/hyperlink" Target="https://pixabay.com/el/images/search/%CE%B4%CE%AC%CF%83%CE%BA%CE%B1%CE%BB%CE%BF%CF%82/" TargetMode="External"/><Relationship Id="rId4" Type="http://schemas.openxmlformats.org/officeDocument/2006/relationships/hyperlink" Target="https://pame.gr/giati-stavrothike-o-xristo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2.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8B92081-182A-79E5-4F3A-7C9C97CE3454}"/>
              </a:ext>
            </a:extLst>
          </p:cNvPr>
          <p:cNvSpPr>
            <a:spLocks noGrp="1"/>
          </p:cNvSpPr>
          <p:nvPr>
            <p:ph type="title"/>
          </p:nvPr>
        </p:nvSpPr>
        <p:spPr>
          <a:xfrm>
            <a:off x="838200" y="365125"/>
            <a:ext cx="10515600" cy="893224"/>
          </a:xfrm>
        </p:spPr>
        <p:txBody>
          <a:bodyPr>
            <a:normAutofit fontScale="90000"/>
          </a:bodyPr>
          <a:lstStyle/>
          <a:p>
            <a:br>
              <a:rPr lang="el-GR" dirty="0"/>
            </a:br>
            <a:r>
              <a:rPr lang="el-GR" sz="3600" dirty="0"/>
              <a:t>Συζητώντας, για τα ποιήματα του Γρηγορίου του Θεολόγου</a:t>
            </a:r>
            <a:br>
              <a:rPr lang="el-GR" dirty="0"/>
            </a:br>
            <a:endParaRPr lang="el-GR" dirty="0"/>
          </a:p>
        </p:txBody>
      </p:sp>
      <p:pic>
        <p:nvPicPr>
          <p:cNvPr id="1030" name="Picture 6">
            <a:extLst>
              <a:ext uri="{FF2B5EF4-FFF2-40B4-BE49-F238E27FC236}">
                <a16:creationId xmlns:a16="http://schemas.microsoft.com/office/drawing/2014/main" id="{74605F80-5C20-23BD-4EB0-AFAA75D3561B}"/>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746420" y="1433382"/>
            <a:ext cx="8476735" cy="4960637"/>
          </a:xfrm>
          <a:prstGeom prst="rect">
            <a:avLst/>
          </a:prstGeom>
          <a:noFill/>
          <a:extLst>
            <a:ext uri="{909E8E84-426E-40DD-AFC4-6F175D3DCCD1}">
              <a14:hiddenFill xmlns:a14="http://schemas.microsoft.com/office/drawing/2010/main">
                <a:solidFill>
                  <a:srgbClr val="FFFFFF"/>
                </a:solidFill>
              </a14:hiddenFill>
            </a:ext>
          </a:extLst>
        </p:spPr>
      </p:pic>
      <p:pic>
        <p:nvPicPr>
          <p:cNvPr id="5" name="Εγγεγραμμένος ήχος">
            <a:hlinkClick r:id="" action="ppaction://media"/>
            <a:extLst>
              <a:ext uri="{FF2B5EF4-FFF2-40B4-BE49-F238E27FC236}">
                <a16:creationId xmlns:a16="http://schemas.microsoft.com/office/drawing/2014/main" id="{8168051A-4492-D297-DED2-DC36D03F533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464505" y="4842668"/>
            <a:ext cx="487363" cy="487363"/>
          </a:xfrm>
          <a:prstGeom prst="rect">
            <a:avLst/>
          </a:prstGeom>
        </p:spPr>
      </p:pic>
    </p:spTree>
    <p:extLst>
      <p:ext uri="{BB962C8B-B14F-4D97-AF65-F5344CB8AC3E}">
        <p14:creationId xmlns:p14="http://schemas.microsoft.com/office/powerpoint/2010/main" val="120270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8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63D90B6-4AAD-1C0F-0C1A-88A213D80C54}"/>
              </a:ext>
            </a:extLst>
          </p:cNvPr>
          <p:cNvSpPr>
            <a:spLocks noGrp="1"/>
          </p:cNvSpPr>
          <p:nvPr>
            <p:ph idx="1"/>
          </p:nvPr>
        </p:nvSpPr>
        <p:spPr/>
        <p:txBody>
          <a:bodyPr/>
          <a:lstStyle/>
          <a:p>
            <a:pPr marL="0" indent="0">
              <a:buNone/>
            </a:pPr>
            <a:r>
              <a:rPr lang="el-GR" dirty="0"/>
              <a:t>Μ: Συμπέρασμα; Διαβάζω τα κείμενα των Τριών Ιεραρχών στο εξής. Είναι αυτοί που συνέδεσαν την αρχαία ελληνική παιδεία με τον Χριστιανιασμό. Το άριστο συνταίριασμα, οδηγό στη ζωή μας!</a:t>
            </a:r>
          </a:p>
        </p:txBody>
      </p:sp>
      <p:pic>
        <p:nvPicPr>
          <p:cNvPr id="5" name="Εγγεγραμμένος ήχος">
            <a:hlinkClick r:id="" action="ppaction://media"/>
            <a:extLst>
              <a:ext uri="{FF2B5EF4-FFF2-40B4-BE49-F238E27FC236}">
                <a16:creationId xmlns:a16="http://schemas.microsoft.com/office/drawing/2014/main" id="{8801A701-331E-B7A5-2F40-BBAC98326D2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833768" y="4001294"/>
            <a:ext cx="487363" cy="487363"/>
          </a:xfrm>
          <a:prstGeom prst="rect">
            <a:avLst/>
          </a:prstGeom>
        </p:spPr>
      </p:pic>
    </p:spTree>
    <p:extLst>
      <p:ext uri="{BB962C8B-B14F-4D97-AF65-F5344CB8AC3E}">
        <p14:creationId xmlns:p14="http://schemas.microsoft.com/office/powerpoint/2010/main" val="92634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67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775552-7051-D67F-B466-260561BE8FB5}"/>
              </a:ext>
            </a:extLst>
          </p:cNvPr>
          <p:cNvSpPr>
            <a:spLocks noGrp="1"/>
          </p:cNvSpPr>
          <p:nvPr>
            <p:ph type="title"/>
          </p:nvPr>
        </p:nvSpPr>
        <p:spPr>
          <a:xfrm>
            <a:off x="838200" y="365126"/>
            <a:ext cx="10515600" cy="315912"/>
          </a:xfrm>
        </p:spPr>
        <p:txBody>
          <a:bodyPr>
            <a:normAutofit fontScale="90000"/>
          </a:bodyPr>
          <a:lstStyle/>
          <a:p>
            <a:r>
              <a:rPr lang="el-GR" dirty="0"/>
              <a:t>ΠΗΓΕΣ</a:t>
            </a:r>
          </a:p>
        </p:txBody>
      </p:sp>
      <p:sp>
        <p:nvSpPr>
          <p:cNvPr id="3" name="Θέση περιεχομένου 2">
            <a:extLst>
              <a:ext uri="{FF2B5EF4-FFF2-40B4-BE49-F238E27FC236}">
                <a16:creationId xmlns:a16="http://schemas.microsoft.com/office/drawing/2014/main" id="{FF95F7D7-438A-A916-A7B0-FE7F35F8E085}"/>
              </a:ext>
            </a:extLst>
          </p:cNvPr>
          <p:cNvSpPr>
            <a:spLocks noGrp="1"/>
          </p:cNvSpPr>
          <p:nvPr>
            <p:ph idx="1"/>
          </p:nvPr>
        </p:nvSpPr>
        <p:spPr>
          <a:xfrm>
            <a:off x="838200" y="906162"/>
            <a:ext cx="10515600" cy="5295515"/>
          </a:xfrm>
        </p:spPr>
        <p:txBody>
          <a:bodyPr>
            <a:normAutofit fontScale="70000" lnSpcReduction="20000"/>
          </a:bodyPr>
          <a:lstStyle/>
          <a:p>
            <a:pPr marL="0" indent="0">
              <a:buNone/>
            </a:pPr>
            <a:endParaRPr lang="el-GR" dirty="0">
              <a:hlinkClick r:id="rId2"/>
            </a:endParaRPr>
          </a:p>
          <a:p>
            <a:pPr marL="0" indent="0">
              <a:buNone/>
            </a:pPr>
            <a:endParaRPr lang="el-GR" dirty="0">
              <a:hlinkClick r:id="rId2"/>
            </a:endParaRPr>
          </a:p>
          <a:p>
            <a:pPr marL="0" indent="0">
              <a:buNone/>
            </a:pPr>
            <a:endParaRPr lang="el-GR" dirty="0">
              <a:hlinkClick r:id="rId2"/>
            </a:endParaRPr>
          </a:p>
          <a:p>
            <a:pPr marL="0" indent="0">
              <a:buNone/>
            </a:pPr>
            <a:r>
              <a:rPr lang="el-GR" dirty="0">
                <a:hlinkClick r:id="rId2"/>
              </a:rPr>
              <a:t>Πηγές εικόνων</a:t>
            </a:r>
          </a:p>
          <a:p>
            <a:r>
              <a:rPr lang="en-US" dirty="0">
                <a:hlinkClick r:id="rId2"/>
              </a:rPr>
              <a:t>https://megalipanagiathivon.gr/2022/01/25/%CE%AC%CE%B3%CE%B9%CE%BF%CF%82-%CE%B3%CF%81%CE%B7%CE%B3%CF%8C%CF%81%CE%B9%CE%BF%CF%82-%CE%BF-%CE%B8%CE%B5%CE%BF%CE%BB%CF%8C%CE%B3%CE%BF%CF%82/</a:t>
            </a:r>
            <a:endParaRPr lang="el-GR" dirty="0"/>
          </a:p>
          <a:p>
            <a:r>
              <a:rPr lang="en-US" dirty="0">
                <a:hlinkClick r:id="rId3"/>
              </a:rPr>
              <a:t>https://schporosinvitation.blogspot.com/2017/05/blog-post.html</a:t>
            </a:r>
            <a:endParaRPr lang="el-GR" dirty="0"/>
          </a:p>
          <a:p>
            <a:r>
              <a:rPr lang="en-US" dirty="0">
                <a:hlinkClick r:id="rId4"/>
              </a:rPr>
              <a:t>https://pame.gr/giati-stavrothike-o-xristos/</a:t>
            </a:r>
            <a:endParaRPr lang="el-GR" dirty="0"/>
          </a:p>
          <a:p>
            <a:r>
              <a:rPr lang="en-US" dirty="0">
                <a:hlinkClick r:id="rId5"/>
              </a:rPr>
              <a:t>https://pixabay.com/el/images/search/%CE%B4%CE%AC%CF%83%CE%BA%CE%B1%CE%BB%CE%BF%CF%82/</a:t>
            </a:r>
            <a:endParaRPr lang="el-GR" dirty="0"/>
          </a:p>
          <a:p>
            <a:pPr marL="0" indent="0">
              <a:buNone/>
            </a:pPr>
            <a:r>
              <a:rPr lang="el-GR" dirty="0"/>
              <a:t>ΚΕΙΜΕΝΟ</a:t>
            </a:r>
          </a:p>
          <a:p>
            <a:pPr marL="0" indent="0">
              <a:buNone/>
            </a:pPr>
            <a:r>
              <a:rPr lang="el-GR" dirty="0"/>
              <a:t>Έλληνες Πατέρες της Εκκλησίας, τόμος 9, 33 Γνώμες σε τέσσερις στίχους</a:t>
            </a:r>
          </a:p>
          <a:p>
            <a:pPr marL="0" indent="0">
              <a:buNone/>
            </a:pPr>
            <a:r>
              <a:rPr lang="en-US" dirty="0"/>
              <a:t>PG 37, </a:t>
            </a:r>
            <a:r>
              <a:rPr lang="el-GR"/>
              <a:t>ΕΠΗ ΗΘΙΚΑ, σ.926</a:t>
            </a:r>
            <a:endParaRPr lang="el-GR" dirty="0"/>
          </a:p>
          <a:p>
            <a:pPr marL="0" indent="0">
              <a:buNone/>
            </a:pPr>
            <a:r>
              <a:rPr lang="el-GR" dirty="0"/>
              <a:t>   Για το 3</a:t>
            </a:r>
            <a:r>
              <a:rPr lang="el-GR" baseline="30000" dirty="0"/>
              <a:t>ο</a:t>
            </a:r>
            <a:r>
              <a:rPr lang="el-GR" dirty="0"/>
              <a:t> Γυμνάσιο Κοζάνης </a:t>
            </a:r>
          </a:p>
          <a:p>
            <a:pPr marL="0" indent="0">
              <a:buNone/>
            </a:pPr>
            <a:r>
              <a:rPr lang="el-GR" dirty="0"/>
              <a:t>  Υπεύθυνη εκπαιδευτικός: Δέσποινα Νικολαΐδου</a:t>
            </a:r>
          </a:p>
        </p:txBody>
      </p:sp>
    </p:spTree>
    <p:extLst>
      <p:ext uri="{BB962C8B-B14F-4D97-AF65-F5344CB8AC3E}">
        <p14:creationId xmlns:p14="http://schemas.microsoft.com/office/powerpoint/2010/main" val="1062067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2A0E49-A0A6-CCE6-AC60-C00B72FB39E9}"/>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id="{CD7E54E1-8442-B540-E3C8-034F9160F649}"/>
              </a:ext>
            </a:extLst>
          </p:cNvPr>
          <p:cNvSpPr>
            <a:spLocks noGrp="1"/>
          </p:cNvSpPr>
          <p:nvPr>
            <p:ph idx="1"/>
          </p:nvPr>
        </p:nvSpPr>
        <p:spPr/>
        <p:txBody>
          <a:bodyPr/>
          <a:lstStyle/>
          <a:p>
            <a:pPr marL="0" indent="0">
              <a:buNone/>
            </a:pPr>
            <a:r>
              <a:rPr lang="el-GR" dirty="0"/>
              <a:t>  3</a:t>
            </a:r>
            <a:r>
              <a:rPr lang="el-GR" baseline="30000" dirty="0"/>
              <a:t>ο</a:t>
            </a:r>
            <a:r>
              <a:rPr lang="el-GR" dirty="0"/>
              <a:t> Γυμνάσιο Κοζάνης</a:t>
            </a:r>
          </a:p>
          <a:p>
            <a:pPr marL="0" indent="0">
              <a:buNone/>
            </a:pPr>
            <a:r>
              <a:rPr lang="el-GR" dirty="0"/>
              <a:t>Υπεύθυνη εκπαιδευτικός</a:t>
            </a:r>
            <a:r>
              <a:rPr lang="en-US" dirty="0"/>
              <a:t>:</a:t>
            </a:r>
            <a:r>
              <a:rPr lang="el-GR" dirty="0"/>
              <a:t>                   Μαθήτριες</a:t>
            </a:r>
            <a:r>
              <a:rPr lang="en-US" dirty="0"/>
              <a:t>:</a:t>
            </a:r>
            <a:endParaRPr lang="el-GR" dirty="0"/>
          </a:p>
          <a:p>
            <a:pPr marL="0" indent="0">
              <a:buNone/>
            </a:pPr>
            <a:r>
              <a:rPr lang="el-GR" dirty="0"/>
              <a:t>Δέσποινα Νικολαΐδου                          Μαρία-Αλίκη Καρατζέτζου</a:t>
            </a:r>
          </a:p>
          <a:p>
            <a:pPr marL="0" indent="0">
              <a:buNone/>
            </a:pPr>
            <a:r>
              <a:rPr lang="el-GR" dirty="0"/>
              <a:t>                                                                 Ελένη Ψαράκη</a:t>
            </a:r>
          </a:p>
          <a:p>
            <a:pPr marL="0" indent="0">
              <a:buNone/>
            </a:pPr>
            <a:endParaRPr lang="el-GR" dirty="0"/>
          </a:p>
        </p:txBody>
      </p:sp>
    </p:spTree>
    <p:extLst>
      <p:ext uri="{BB962C8B-B14F-4D97-AF65-F5344CB8AC3E}">
        <p14:creationId xmlns:p14="http://schemas.microsoft.com/office/powerpoint/2010/main" val="3390518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09C306-B65C-6BA4-9442-E8605E507FBB}"/>
              </a:ext>
            </a:extLst>
          </p:cNvPr>
          <p:cNvSpPr>
            <a:spLocks noGrp="1"/>
          </p:cNvSpPr>
          <p:nvPr>
            <p:ph type="ctrTitle"/>
          </p:nvPr>
        </p:nvSpPr>
        <p:spPr>
          <a:xfrm>
            <a:off x="1524000" y="354227"/>
            <a:ext cx="9144000" cy="1070919"/>
          </a:xfrm>
        </p:spPr>
        <p:txBody>
          <a:bodyPr>
            <a:normAutofit fontScale="90000"/>
          </a:bodyPr>
          <a:lstStyle/>
          <a:p>
            <a:r>
              <a:rPr lang="el-GR" sz="4000" dirty="0"/>
              <a:t>Γνωμικά τετράστιχα</a:t>
            </a:r>
            <a:br>
              <a:rPr lang="el-GR" sz="4000" dirty="0"/>
            </a:br>
            <a:r>
              <a:rPr lang="el-GR" sz="4000" dirty="0"/>
              <a:t>Γρηγορίου του Θεολόγου</a:t>
            </a:r>
          </a:p>
        </p:txBody>
      </p:sp>
      <p:pic>
        <p:nvPicPr>
          <p:cNvPr id="3" name="Picture 4">
            <a:extLst>
              <a:ext uri="{FF2B5EF4-FFF2-40B4-BE49-F238E27FC236}">
                <a16:creationId xmlns:a16="http://schemas.microsoft.com/office/drawing/2014/main" id="{159EFFDB-17DE-9832-B402-C34BFC4C99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3143" y="1797512"/>
            <a:ext cx="7164199" cy="4264273"/>
          </a:xfrm>
          <a:prstGeom prst="rect">
            <a:avLst/>
          </a:prstGeom>
          <a:noFill/>
          <a:extLst>
            <a:ext uri="{909E8E84-426E-40DD-AFC4-6F175D3DCCD1}">
              <a14:hiddenFill xmlns:a14="http://schemas.microsoft.com/office/drawing/2010/main">
                <a:solidFill>
                  <a:srgbClr val="FFFFFF"/>
                </a:solidFill>
              </a14:hiddenFill>
            </a:ext>
          </a:extLst>
        </p:spPr>
      </p:pic>
      <p:pic>
        <p:nvPicPr>
          <p:cNvPr id="6" name="Εγγεγραμμένος ήχος">
            <a:hlinkClick r:id="" action="ppaction://media"/>
            <a:extLst>
              <a:ext uri="{FF2B5EF4-FFF2-40B4-BE49-F238E27FC236}">
                <a16:creationId xmlns:a16="http://schemas.microsoft.com/office/drawing/2014/main" id="{1850B5BF-F3A1-4658-E49F-6A4F570BBC8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456828" y="5328443"/>
            <a:ext cx="487363" cy="487363"/>
          </a:xfrm>
          <a:prstGeom prst="rect">
            <a:avLst/>
          </a:prstGeom>
        </p:spPr>
      </p:pic>
    </p:spTree>
    <p:extLst>
      <p:ext uri="{BB962C8B-B14F-4D97-AF65-F5344CB8AC3E}">
        <p14:creationId xmlns:p14="http://schemas.microsoft.com/office/powerpoint/2010/main" val="220393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6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AEDB9E6-70B1-51E8-5E71-E6C042169DD9}"/>
              </a:ext>
            </a:extLst>
          </p:cNvPr>
          <p:cNvSpPr>
            <a:spLocks noGrp="1"/>
          </p:cNvSpPr>
          <p:nvPr>
            <p:ph idx="1"/>
          </p:nvPr>
        </p:nvSpPr>
        <p:spPr>
          <a:xfrm>
            <a:off x="838200" y="988541"/>
            <a:ext cx="10515600" cy="5188422"/>
          </a:xfrm>
        </p:spPr>
        <p:txBody>
          <a:bodyPr>
            <a:normAutofit/>
          </a:bodyPr>
          <a:lstStyle/>
          <a:p>
            <a:pPr marL="0" indent="0">
              <a:buNone/>
            </a:pPr>
            <a:r>
              <a:rPr lang="el-GR" dirty="0"/>
              <a:t>Ε : Ξέρεις ότι κάποιοι Πατέρες της Εκκλησίας ήταν και ποιητές;</a:t>
            </a:r>
          </a:p>
          <a:p>
            <a:pPr marL="0" indent="0">
              <a:buNone/>
            </a:pPr>
            <a:r>
              <a:rPr lang="el-GR" dirty="0"/>
              <a:t>Μ: Αλήθεια; Ξέρεις κάποιον;</a:t>
            </a:r>
          </a:p>
          <a:p>
            <a:pPr marL="0" indent="0">
              <a:buNone/>
            </a:pPr>
            <a:r>
              <a:rPr lang="el-GR" dirty="0"/>
              <a:t>Ε: Ναι, τον Γρηγόριο τον Θεολόγο!</a:t>
            </a:r>
          </a:p>
          <a:p>
            <a:pPr marL="0" indent="0">
              <a:buNone/>
            </a:pPr>
            <a:r>
              <a:rPr lang="el-GR" dirty="0"/>
              <a:t>Μ: Ξέρω βέβαια γι’ αυτόν ότι ήταν ένας σπουδαίος Θεολόγος που συνέβαλε στη διατύπωση του Χριστολογικού και του Τριαδικού δόγματος.</a:t>
            </a:r>
          </a:p>
          <a:p>
            <a:pPr marL="0" indent="0">
              <a:buNone/>
            </a:pPr>
            <a:r>
              <a:rPr lang="el-GR" dirty="0"/>
              <a:t>Ε: Ήταν και ποιητής! Έγραψε 407 ποιήματα! Περίπου 17.000 στίχους!</a:t>
            </a:r>
          </a:p>
          <a:p>
            <a:pPr marL="0" indent="0">
              <a:buNone/>
            </a:pPr>
            <a:r>
              <a:rPr lang="el-GR" dirty="0"/>
              <a:t>Μ: Για πες!</a:t>
            </a:r>
          </a:p>
          <a:p>
            <a:pPr marL="0" indent="0">
              <a:buNone/>
            </a:pPr>
            <a:r>
              <a:rPr lang="el-GR" dirty="0"/>
              <a:t>Ε: Προχθές διάβασα ένα από τα γνωμικά τετράστιχά του, το ποίημα 23(ΛΓ). Διάβασέ το και έλα να συζητήσουμε!</a:t>
            </a:r>
          </a:p>
        </p:txBody>
      </p:sp>
      <p:pic>
        <p:nvPicPr>
          <p:cNvPr id="8" name="Εγγεγραμμένος ήχος">
            <a:hlinkClick r:id="" action="ppaction://media"/>
            <a:extLst>
              <a:ext uri="{FF2B5EF4-FFF2-40B4-BE49-F238E27FC236}">
                <a16:creationId xmlns:a16="http://schemas.microsoft.com/office/drawing/2014/main" id="{ADFF3C07-A0EA-F6DE-544E-857F001DB7B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556500" y="5224462"/>
            <a:ext cx="487363" cy="487363"/>
          </a:xfrm>
          <a:prstGeom prst="rect">
            <a:avLst/>
          </a:prstGeom>
        </p:spPr>
      </p:pic>
    </p:spTree>
    <p:extLst>
      <p:ext uri="{BB962C8B-B14F-4D97-AF65-F5344CB8AC3E}">
        <p14:creationId xmlns:p14="http://schemas.microsoft.com/office/powerpoint/2010/main" val="108717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857"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F72706-3367-CA70-0EC3-EF817DF74A6D}"/>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id="{8B68C8B4-A98B-82E6-6E9B-CF71C87D56F4}"/>
              </a:ext>
            </a:extLst>
          </p:cNvPr>
          <p:cNvSpPr>
            <a:spLocks noGrp="1"/>
          </p:cNvSpPr>
          <p:nvPr>
            <p:ph idx="1"/>
          </p:nvPr>
        </p:nvSpPr>
        <p:spPr/>
        <p:txBody>
          <a:bodyPr/>
          <a:lstStyle/>
          <a:p>
            <a:pPr marL="0" indent="0">
              <a:buNone/>
            </a:pPr>
            <a:r>
              <a:rPr lang="el-GR" dirty="0"/>
              <a:t>Μ: Δεν περίμενα ότι θα ανακάλυπτα τέτοια διδάγματα ζωής.</a:t>
            </a:r>
          </a:p>
          <a:p>
            <a:pPr marL="0" indent="0">
              <a:buNone/>
            </a:pPr>
            <a:r>
              <a:rPr lang="el-GR" dirty="0"/>
              <a:t>Ε: Τι σε άγγιξε περισσότερο;</a:t>
            </a:r>
          </a:p>
          <a:p>
            <a:pPr marL="0" indent="0">
              <a:buNone/>
            </a:pPr>
            <a:r>
              <a:rPr lang="el-GR" dirty="0"/>
              <a:t>Μ: Δεν είναι μόνο ένα!</a:t>
            </a:r>
          </a:p>
          <a:p>
            <a:pPr marL="0" indent="0">
              <a:buNone/>
            </a:pPr>
            <a:r>
              <a:rPr lang="el-GR" dirty="0"/>
              <a:t>Ε: Για λέγε!</a:t>
            </a:r>
          </a:p>
          <a:p>
            <a:pPr marL="0" indent="0">
              <a:buNone/>
            </a:pPr>
            <a:r>
              <a:rPr lang="el-GR" dirty="0"/>
              <a:t>Μ: Αυτά που λέει για την θεωρία και την πράξη. Και οι δύο καλές αλλά διδάσκει κανείς καλύτερα με την δεύτερη και με λιγότερα λόγια!</a:t>
            </a:r>
          </a:p>
          <a:p>
            <a:pPr marL="0" indent="0">
              <a:buNone/>
            </a:pPr>
            <a:r>
              <a:rPr lang="el-GR" dirty="0"/>
              <a:t>Ε: Πραγματικά, διαχρονική πρακτική με μεγάλη αξία!</a:t>
            </a:r>
          </a:p>
          <a:p>
            <a:pPr marL="0" indent="0">
              <a:buNone/>
            </a:pPr>
            <a:endParaRPr lang="el-GR" dirty="0"/>
          </a:p>
        </p:txBody>
      </p:sp>
      <p:pic>
        <p:nvPicPr>
          <p:cNvPr id="4" name="Εγγεγραμμένος ήχος">
            <a:hlinkClick r:id="" action="ppaction://media"/>
            <a:extLst>
              <a:ext uri="{FF2B5EF4-FFF2-40B4-BE49-F238E27FC236}">
                <a16:creationId xmlns:a16="http://schemas.microsoft.com/office/drawing/2014/main" id="{CCC8E80B-0B08-4B38-9AFD-EA3DD127E84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794750" y="4757737"/>
            <a:ext cx="487363" cy="487363"/>
          </a:xfrm>
          <a:prstGeom prst="rect">
            <a:avLst/>
          </a:prstGeom>
        </p:spPr>
      </p:pic>
    </p:spTree>
    <p:extLst>
      <p:ext uri="{BB962C8B-B14F-4D97-AF65-F5344CB8AC3E}">
        <p14:creationId xmlns:p14="http://schemas.microsoft.com/office/powerpoint/2010/main" val="50952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83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C71EDE-68AC-4B41-CCE7-0B0B07CCDD17}"/>
              </a:ext>
            </a:extLst>
          </p:cNvPr>
          <p:cNvSpPr>
            <a:spLocks noGrp="1"/>
          </p:cNvSpPr>
          <p:nvPr>
            <p:ph type="title"/>
          </p:nvPr>
        </p:nvSpPr>
        <p:spPr/>
        <p:txBody>
          <a:bodyPr/>
          <a:lstStyle/>
          <a:p>
            <a:r>
              <a:rPr lang="el-GR" dirty="0"/>
              <a:t>                    Θεωρία και πράξη</a:t>
            </a:r>
          </a:p>
        </p:txBody>
      </p:sp>
      <p:sp>
        <p:nvSpPr>
          <p:cNvPr id="3" name="Θέση περιεχομένου 2">
            <a:extLst>
              <a:ext uri="{FF2B5EF4-FFF2-40B4-BE49-F238E27FC236}">
                <a16:creationId xmlns:a16="http://schemas.microsoft.com/office/drawing/2014/main" id="{6923FD7F-5242-79BF-0FCF-C899FACD18A1}"/>
              </a:ext>
            </a:extLst>
          </p:cNvPr>
          <p:cNvSpPr>
            <a:spLocks noGrp="1"/>
          </p:cNvSpPr>
          <p:nvPr>
            <p:ph idx="1"/>
          </p:nvPr>
        </p:nvSpPr>
        <p:spPr>
          <a:xfrm>
            <a:off x="838200" y="1284790"/>
            <a:ext cx="10515600" cy="5463251"/>
          </a:xfrm>
        </p:spPr>
        <p:txBody>
          <a:bodyPr/>
          <a:lstStyle/>
          <a:p>
            <a:pPr marL="0" indent="0">
              <a:buNone/>
            </a:pPr>
            <a:r>
              <a:rPr lang="el-GR" dirty="0"/>
              <a:t>                  «Να μη διδάσκεις ή να διδάσκεις με τον τρόπο σου.</a:t>
            </a:r>
          </a:p>
          <a:p>
            <a:pPr marL="0" indent="0">
              <a:buNone/>
            </a:pPr>
            <a:r>
              <a:rPr lang="el-GR" dirty="0"/>
              <a:t>                  Μη με το ένα χέρι τραβάς και απωθείς με το άλλο.</a:t>
            </a:r>
          </a:p>
          <a:p>
            <a:pPr marL="0" indent="0">
              <a:buNone/>
            </a:pPr>
            <a:r>
              <a:rPr lang="el-GR" dirty="0"/>
              <a:t>                  Θα χρειαστείς λιγότερα λόγια πράττοντας όσα πρέπει.</a:t>
            </a:r>
          </a:p>
          <a:p>
            <a:pPr marL="0" indent="0">
              <a:buNone/>
            </a:pPr>
            <a:r>
              <a:rPr lang="el-GR" dirty="0"/>
              <a:t>                  Ο ζωγράφος διδάσκει πιο πολλά με τις ζωγραφιές του».</a:t>
            </a:r>
          </a:p>
          <a:p>
            <a:pPr marL="0" indent="0">
              <a:buNone/>
            </a:pPr>
            <a:endParaRPr lang="el-GR" dirty="0"/>
          </a:p>
        </p:txBody>
      </p:sp>
      <p:pic>
        <p:nvPicPr>
          <p:cNvPr id="4" name="Εικόνα 3">
            <a:extLst>
              <a:ext uri="{FF2B5EF4-FFF2-40B4-BE49-F238E27FC236}">
                <a16:creationId xmlns:a16="http://schemas.microsoft.com/office/drawing/2014/main" id="{522DDAF5-812E-6710-617A-28DFD804ACA5}"/>
              </a:ext>
            </a:extLst>
          </p:cNvPr>
          <p:cNvPicPr>
            <a:picLocks noChangeAspect="1"/>
          </p:cNvPicPr>
          <p:nvPr/>
        </p:nvPicPr>
        <p:blipFill>
          <a:blip r:embed="rId4"/>
          <a:stretch>
            <a:fillRect/>
          </a:stretch>
        </p:blipFill>
        <p:spPr>
          <a:xfrm>
            <a:off x="4229100" y="3287210"/>
            <a:ext cx="3733800" cy="3570790"/>
          </a:xfrm>
          <a:prstGeom prst="rect">
            <a:avLst/>
          </a:prstGeom>
        </p:spPr>
      </p:pic>
      <p:pic>
        <p:nvPicPr>
          <p:cNvPr id="6" name="Εγγεγραμμένος ήχος">
            <a:hlinkClick r:id="" action="ppaction://media"/>
            <a:extLst>
              <a:ext uri="{FF2B5EF4-FFF2-40B4-BE49-F238E27FC236}">
                <a16:creationId xmlns:a16="http://schemas.microsoft.com/office/drawing/2014/main" id="{C1B82157-727D-018E-011E-860E4C35FE5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94824" y="5924550"/>
            <a:ext cx="487363" cy="487363"/>
          </a:xfrm>
          <a:prstGeom prst="rect">
            <a:avLst/>
          </a:prstGeom>
        </p:spPr>
      </p:pic>
    </p:spTree>
    <p:extLst>
      <p:ext uri="{BB962C8B-B14F-4D97-AF65-F5344CB8AC3E}">
        <p14:creationId xmlns:p14="http://schemas.microsoft.com/office/powerpoint/2010/main" val="321496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27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995884-3724-D3B6-4907-65528DF9B49F}"/>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4CCD126E-6E48-7AEE-D98B-CFA72DFBC302}"/>
              </a:ext>
            </a:extLst>
          </p:cNvPr>
          <p:cNvSpPr>
            <a:spLocks noGrp="1"/>
          </p:cNvSpPr>
          <p:nvPr>
            <p:ph idx="1"/>
          </p:nvPr>
        </p:nvSpPr>
        <p:spPr/>
        <p:txBody>
          <a:bodyPr/>
          <a:lstStyle/>
          <a:p>
            <a:pPr marL="0" indent="0">
              <a:buNone/>
            </a:pPr>
            <a:r>
              <a:rPr lang="el-GR" dirty="0"/>
              <a:t>Μ: Το τετράστιχο ακόμη, που αναφέρεται στις προσβολές, στην υποτίμηση και στους πόνους που μπορεί να υφίστασαι από κάποιους άλλους. Η ανακούφισή σου πρέπει να είναι τα χτυπήματα που δέχτηκε ο Χριστός!</a:t>
            </a:r>
          </a:p>
        </p:txBody>
      </p:sp>
      <p:pic>
        <p:nvPicPr>
          <p:cNvPr id="4" name="Εγγεγραμμένος ήχος">
            <a:hlinkClick r:id="" action="ppaction://media"/>
            <a:extLst>
              <a:ext uri="{FF2B5EF4-FFF2-40B4-BE49-F238E27FC236}">
                <a16:creationId xmlns:a16="http://schemas.microsoft.com/office/drawing/2014/main" id="{8A35CF00-D548-B0AA-575D-D261A1CBFFE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18775" y="5395118"/>
            <a:ext cx="487363" cy="487363"/>
          </a:xfrm>
          <a:prstGeom prst="rect">
            <a:avLst/>
          </a:prstGeom>
        </p:spPr>
      </p:pic>
    </p:spTree>
    <p:extLst>
      <p:ext uri="{BB962C8B-B14F-4D97-AF65-F5344CB8AC3E}">
        <p14:creationId xmlns:p14="http://schemas.microsoft.com/office/powerpoint/2010/main" val="50405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24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4A358E1-F7CE-1BA2-A118-BCCA8718DF29}"/>
              </a:ext>
            </a:extLst>
          </p:cNvPr>
          <p:cNvSpPr>
            <a:spLocks noGrp="1"/>
          </p:cNvSpPr>
          <p:nvPr>
            <p:ph type="title"/>
          </p:nvPr>
        </p:nvSpPr>
        <p:spPr/>
        <p:txBody>
          <a:bodyPr/>
          <a:lstStyle/>
          <a:p>
            <a:r>
              <a:rPr lang="el-GR" dirty="0"/>
              <a:t>                  Ο Χριστός πρότυπο υπομονής</a:t>
            </a:r>
          </a:p>
        </p:txBody>
      </p:sp>
      <p:sp>
        <p:nvSpPr>
          <p:cNvPr id="3" name="Θέση περιεχομένου 2">
            <a:extLst>
              <a:ext uri="{FF2B5EF4-FFF2-40B4-BE49-F238E27FC236}">
                <a16:creationId xmlns:a16="http://schemas.microsoft.com/office/drawing/2014/main" id="{4A1C8489-99F5-1205-382F-2C870CEF0533}"/>
              </a:ext>
            </a:extLst>
          </p:cNvPr>
          <p:cNvSpPr>
            <a:spLocks noGrp="1"/>
          </p:cNvSpPr>
          <p:nvPr>
            <p:ph idx="1"/>
          </p:nvPr>
        </p:nvSpPr>
        <p:spPr>
          <a:xfrm>
            <a:off x="0" y="0"/>
            <a:ext cx="12191999" cy="6857999"/>
          </a:xfrm>
        </p:spPr>
        <p:txBody>
          <a:bodyPr/>
          <a:lstStyle/>
          <a:p>
            <a:pPr marL="0" indent="0">
              <a:buNone/>
            </a:pPr>
            <a:endParaRPr lang="el-GR" dirty="0"/>
          </a:p>
          <a:p>
            <a:pPr marL="0" indent="0">
              <a:buNone/>
            </a:pPr>
            <a:r>
              <a:rPr lang="el-GR" dirty="0"/>
              <a:t>				</a:t>
            </a:r>
          </a:p>
          <a:p>
            <a:pPr marL="0" indent="0">
              <a:buNone/>
            </a:pPr>
            <a:r>
              <a:rPr lang="el-GR" dirty="0"/>
              <a:t>             </a:t>
            </a:r>
          </a:p>
          <a:p>
            <a:pPr marL="0" indent="0">
              <a:buNone/>
            </a:pPr>
            <a:r>
              <a:rPr lang="el-GR" dirty="0"/>
              <a:t>               «Όταν κάποια προσβολή κάποτε καίει την ψυχή σου,</a:t>
            </a:r>
          </a:p>
          <a:p>
            <a:pPr marL="0" indent="0">
              <a:buNone/>
            </a:pPr>
            <a:r>
              <a:rPr lang="el-GR" dirty="0"/>
              <a:t>                φέρε στο νου το Χριστό και τα χτυπήματά του</a:t>
            </a:r>
          </a:p>
          <a:p>
            <a:pPr marL="0" indent="0">
              <a:buNone/>
            </a:pPr>
            <a:r>
              <a:rPr lang="el-GR" dirty="0"/>
              <a:t>             και πόσο μέρος απ’ τις πληγές του κυρίου είναι τούτα ˙</a:t>
            </a:r>
          </a:p>
          <a:p>
            <a:pPr marL="0" indent="0">
              <a:buNone/>
            </a:pPr>
            <a:r>
              <a:rPr lang="el-GR" dirty="0"/>
              <a:t>                κι αυτό θα είναι το νερό για να σβήσεις τη λύπη σου».</a:t>
            </a:r>
          </a:p>
        </p:txBody>
      </p:sp>
      <p:pic>
        <p:nvPicPr>
          <p:cNvPr id="4" name="Εικόνα 3">
            <a:extLst>
              <a:ext uri="{FF2B5EF4-FFF2-40B4-BE49-F238E27FC236}">
                <a16:creationId xmlns:a16="http://schemas.microsoft.com/office/drawing/2014/main" id="{1FFEA40C-8F00-B02C-D0D3-780EA3A8A50C}"/>
              </a:ext>
            </a:extLst>
          </p:cNvPr>
          <p:cNvPicPr>
            <a:picLocks noChangeAspect="1"/>
          </p:cNvPicPr>
          <p:nvPr/>
        </p:nvPicPr>
        <p:blipFill>
          <a:blip r:embed="rId4"/>
          <a:stretch>
            <a:fillRect/>
          </a:stretch>
        </p:blipFill>
        <p:spPr>
          <a:xfrm>
            <a:off x="4491037" y="4510993"/>
            <a:ext cx="3209925" cy="2095500"/>
          </a:xfrm>
          <a:prstGeom prst="rect">
            <a:avLst/>
          </a:prstGeom>
        </p:spPr>
      </p:pic>
      <p:pic>
        <p:nvPicPr>
          <p:cNvPr id="5" name="Εγγεγραμμένος ήχος">
            <a:hlinkClick r:id="" action="ppaction://media"/>
            <a:extLst>
              <a:ext uri="{FF2B5EF4-FFF2-40B4-BE49-F238E27FC236}">
                <a16:creationId xmlns:a16="http://schemas.microsoft.com/office/drawing/2014/main" id="{8D5B3D13-EE46-B348-BFEE-71B1D4A661F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39125" y="5872163"/>
            <a:ext cx="487363" cy="487363"/>
          </a:xfrm>
          <a:prstGeom prst="rect">
            <a:avLst/>
          </a:prstGeom>
        </p:spPr>
      </p:pic>
    </p:spTree>
    <p:extLst>
      <p:ext uri="{BB962C8B-B14F-4D97-AF65-F5344CB8AC3E}">
        <p14:creationId xmlns:p14="http://schemas.microsoft.com/office/powerpoint/2010/main" val="262496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97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2CA6C04-4FB6-08AC-952C-4F8B454B699C}"/>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id="{739514E4-904C-B2B1-7C1A-B7B4503EE6D5}"/>
              </a:ext>
            </a:extLst>
          </p:cNvPr>
          <p:cNvSpPr>
            <a:spLocks noGrp="1"/>
          </p:cNvSpPr>
          <p:nvPr>
            <p:ph idx="1"/>
          </p:nvPr>
        </p:nvSpPr>
        <p:spPr/>
        <p:txBody>
          <a:bodyPr/>
          <a:lstStyle/>
          <a:p>
            <a:pPr marL="0" indent="0">
              <a:buNone/>
            </a:pPr>
            <a:r>
              <a:rPr lang="el-GR" dirty="0"/>
              <a:t>Μ: Και το άλλο τετράστιχο! δεν μπορείς να θεωρείς ότι έκανες το καλύτερο ταξίδι, την καλύτερη δηλαδή ζωή πριν το τέλος της. Γιατί λέει, μπορεί κάποιος να συναντήσει προβλήματα και τρικυμίες στη ζωή του αλλά να τις ξεπεράσει. Ενώ εσύ να συναντήσεις κινδύνους εκεί που πίστευες ότι όλα πήγαν καλά! Μην περιγελάς λοιπόν, τις τύχες των άλλων!</a:t>
            </a:r>
          </a:p>
          <a:p>
            <a:pPr marL="0" indent="0">
              <a:buNone/>
            </a:pPr>
            <a:endParaRPr lang="el-GR" dirty="0"/>
          </a:p>
        </p:txBody>
      </p:sp>
      <p:pic>
        <p:nvPicPr>
          <p:cNvPr id="4" name="Εγγεγραμμένος ήχος">
            <a:hlinkClick r:id="" action="ppaction://media"/>
            <a:extLst>
              <a:ext uri="{FF2B5EF4-FFF2-40B4-BE49-F238E27FC236}">
                <a16:creationId xmlns:a16="http://schemas.microsoft.com/office/drawing/2014/main" id="{E82C6306-64D8-5746-FE0B-A92FC486620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060950" y="4001294"/>
            <a:ext cx="487363" cy="487363"/>
          </a:xfrm>
          <a:prstGeom prst="rect">
            <a:avLst/>
          </a:prstGeom>
        </p:spPr>
      </p:pic>
    </p:spTree>
    <p:extLst>
      <p:ext uri="{BB962C8B-B14F-4D97-AF65-F5344CB8AC3E}">
        <p14:creationId xmlns:p14="http://schemas.microsoft.com/office/powerpoint/2010/main" val="74447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03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5B4558-6759-D090-DE51-D62417072C4D}"/>
              </a:ext>
            </a:extLst>
          </p:cNvPr>
          <p:cNvSpPr>
            <a:spLocks noGrp="1"/>
          </p:cNvSpPr>
          <p:nvPr>
            <p:ph type="title"/>
          </p:nvPr>
        </p:nvSpPr>
        <p:spPr/>
        <p:txBody>
          <a:bodyPr/>
          <a:lstStyle/>
          <a:p>
            <a:r>
              <a:rPr lang="el-GR" dirty="0"/>
              <a:t>  Το ταξίδι της ζωής κρίνεται στο τέλος!!!!!!!</a:t>
            </a:r>
          </a:p>
        </p:txBody>
      </p:sp>
      <p:sp>
        <p:nvSpPr>
          <p:cNvPr id="3" name="Θέση περιεχομένου 2">
            <a:extLst>
              <a:ext uri="{FF2B5EF4-FFF2-40B4-BE49-F238E27FC236}">
                <a16:creationId xmlns:a16="http://schemas.microsoft.com/office/drawing/2014/main" id="{F735A60E-7E5A-B0D9-E89D-243E436F5DF5}"/>
              </a:ext>
            </a:extLst>
          </p:cNvPr>
          <p:cNvSpPr>
            <a:spLocks noGrp="1"/>
          </p:cNvSpPr>
          <p:nvPr>
            <p:ph idx="1"/>
          </p:nvPr>
        </p:nvSpPr>
        <p:spPr>
          <a:xfrm>
            <a:off x="838200" y="1433384"/>
            <a:ext cx="10515600" cy="5424615"/>
          </a:xfrm>
        </p:spPr>
        <p:txBody>
          <a:bodyPr/>
          <a:lstStyle/>
          <a:p>
            <a:pPr marL="0" indent="0">
              <a:buNone/>
            </a:pPr>
            <a:r>
              <a:rPr lang="el-GR" dirty="0"/>
              <a:t>          </a:t>
            </a:r>
          </a:p>
          <a:p>
            <a:pPr marL="0" indent="0">
              <a:buNone/>
            </a:pPr>
            <a:r>
              <a:rPr lang="el-GR" dirty="0"/>
              <a:t>           «Αν καλοταξιδεύεις, μην πεις μεγάλο λόγο προτού δέσεις.</a:t>
            </a:r>
          </a:p>
          <a:p>
            <a:pPr marL="0" indent="0">
              <a:buNone/>
            </a:pPr>
            <a:r>
              <a:rPr lang="el-GR" dirty="0"/>
              <a:t>              Κοντά στο λιμάνι βούλιαξε καλοτάξιδο πλεούμενο</a:t>
            </a:r>
          </a:p>
          <a:p>
            <a:pPr marL="0" indent="0">
              <a:buNone/>
            </a:pPr>
            <a:r>
              <a:rPr lang="el-GR" dirty="0"/>
              <a:t>              Κι άλλοι σώθηκαν περνώντας μεγάλη τρικυμία.</a:t>
            </a:r>
          </a:p>
          <a:p>
            <a:pPr marL="0" indent="0">
              <a:buNone/>
            </a:pPr>
            <a:r>
              <a:rPr lang="el-GR" dirty="0"/>
              <a:t>           Να, μια ασφάλεια: μην περιγελάς τις τύχες των άλλων».</a:t>
            </a:r>
          </a:p>
          <a:p>
            <a:pPr marL="0" indent="0">
              <a:buNone/>
            </a:pPr>
            <a:endParaRPr lang="el-GR" dirty="0"/>
          </a:p>
        </p:txBody>
      </p:sp>
      <p:pic>
        <p:nvPicPr>
          <p:cNvPr id="8" name="Εικόνα 7">
            <a:extLst>
              <a:ext uri="{FF2B5EF4-FFF2-40B4-BE49-F238E27FC236}">
                <a16:creationId xmlns:a16="http://schemas.microsoft.com/office/drawing/2014/main" id="{2CBE8068-5DEF-B6CC-F21A-2DB360489F11}"/>
              </a:ext>
            </a:extLst>
          </p:cNvPr>
          <p:cNvPicPr>
            <a:picLocks noChangeAspect="1"/>
          </p:cNvPicPr>
          <p:nvPr/>
        </p:nvPicPr>
        <p:blipFill>
          <a:blip r:embed="rId4"/>
          <a:stretch>
            <a:fillRect/>
          </a:stretch>
        </p:blipFill>
        <p:spPr>
          <a:xfrm>
            <a:off x="4398379" y="4416425"/>
            <a:ext cx="3048000" cy="2076450"/>
          </a:xfrm>
          <a:prstGeom prst="rect">
            <a:avLst/>
          </a:prstGeom>
        </p:spPr>
      </p:pic>
      <p:pic>
        <p:nvPicPr>
          <p:cNvPr id="6" name="Εγγεγραμμένος ήχος">
            <a:hlinkClick r:id="" action="ppaction://media"/>
            <a:extLst>
              <a:ext uri="{FF2B5EF4-FFF2-40B4-BE49-F238E27FC236}">
                <a16:creationId xmlns:a16="http://schemas.microsoft.com/office/drawing/2014/main" id="{E4CE7720-11B5-111B-6E38-5CE37EBCF5C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28025" y="5281484"/>
            <a:ext cx="487363" cy="487363"/>
          </a:xfrm>
          <a:prstGeom prst="rect">
            <a:avLst/>
          </a:prstGeom>
        </p:spPr>
      </p:pic>
    </p:spTree>
    <p:extLst>
      <p:ext uri="{BB962C8B-B14F-4D97-AF65-F5344CB8AC3E}">
        <p14:creationId xmlns:p14="http://schemas.microsoft.com/office/powerpoint/2010/main" val="94460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20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TotalTime>
  <Words>693</Words>
  <Application>Microsoft Office PowerPoint</Application>
  <PresentationFormat>Ευρεία οθόνη</PresentationFormat>
  <Paragraphs>55</Paragraphs>
  <Slides>12</Slides>
  <Notes>0</Notes>
  <HiddenSlides>0</HiddenSlides>
  <MMClips>10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12</vt:i4>
      </vt:variant>
    </vt:vector>
  </HeadingPairs>
  <TitlesOfParts>
    <vt:vector size="16" baseType="lpstr">
      <vt:lpstr>Arial</vt:lpstr>
      <vt:lpstr>Calibri</vt:lpstr>
      <vt:lpstr>Calibri Light</vt:lpstr>
      <vt:lpstr>Θέμα του Office</vt:lpstr>
      <vt:lpstr> Συζητώντας, για τα ποιήματα του Γρηγορίου του Θεολόγου </vt:lpstr>
      <vt:lpstr>Γνωμικά τετράστιχα Γρηγορίου του Θεολόγου</vt:lpstr>
      <vt:lpstr>Παρουσίαση του PowerPoint</vt:lpstr>
      <vt:lpstr>Παρουσίαση του PowerPoint</vt:lpstr>
      <vt:lpstr>                    Θεωρία και πράξη</vt:lpstr>
      <vt:lpstr>Παρουσίαση του PowerPoint</vt:lpstr>
      <vt:lpstr>                  Ο Χριστός πρότυπο υπομονής</vt:lpstr>
      <vt:lpstr>Παρουσίαση του PowerPoint</vt:lpstr>
      <vt:lpstr>  Το ταξίδι της ζωής κρίνεται στο τέλος!!!!!!!</vt:lpstr>
      <vt:lpstr>Παρουσίαση του PowerPoint</vt:lpstr>
      <vt:lpstr>ΠΗΓΕΣ</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Γνωμικά τετράστιχα Γρηγορίου του Θεολόγου</dc:title>
  <dc:creator>Acer</dc:creator>
  <cp:lastModifiedBy>Acer</cp:lastModifiedBy>
  <cp:revision>75</cp:revision>
  <dcterms:created xsi:type="dcterms:W3CDTF">2024-01-15T18:45:11Z</dcterms:created>
  <dcterms:modified xsi:type="dcterms:W3CDTF">2025-01-17T16:21:42Z</dcterms:modified>
</cp:coreProperties>
</file>