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7" r:id="rId4"/>
    <p:sldId id="259" r:id="rId5"/>
    <p:sldId id="261" r:id="rId6"/>
    <p:sldId id="268" r:id="rId7"/>
    <p:sldId id="260" r:id="rId8"/>
    <p:sldId id="263" r:id="rId9"/>
    <p:sldId id="264" r:id="rId10"/>
    <p:sldId id="265" r:id="rId11"/>
    <p:sldId id="266" r:id="rId12"/>
    <p:sldId id="269" r:id="rId13"/>
    <p:sldId id="257"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2" d="100"/>
          <a:sy n="92" d="100"/>
        </p:scale>
        <p:origin x="28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214032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147886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E2BE98-798D-4624-98AA-0C2861AA48A3}"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62844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FA096D8D-398C-403A-9592-4855CEFF3C3C}" type="datetimeFigureOut">
              <a:rPr lang="el-GR" smtClean="0"/>
              <a:t>8/10/2024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3571502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FA096D8D-398C-403A-9592-4855CEFF3C3C}" type="datetimeFigureOut">
              <a:rPr lang="el-GR" smtClean="0"/>
              <a:t>8/10/2024</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E2BE98-798D-4624-98AA-0C2861AA48A3}"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7783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FA096D8D-398C-403A-9592-4855CEFF3C3C}" type="datetimeFigureOut">
              <a:rPr lang="el-GR" smtClean="0"/>
              <a:t>8/10/2024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1860782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4115596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170999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198908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A096D8D-398C-403A-9592-4855CEFF3C3C}" type="datetimeFigureOut">
              <a:rPr lang="el-GR" smtClean="0"/>
              <a:t>8/10/2024</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307933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FA096D8D-398C-403A-9592-4855CEFF3C3C}" type="datetimeFigureOut">
              <a:rPr lang="el-GR" smtClean="0"/>
              <a:t>8/10/2024</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164823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A096D8D-398C-403A-9592-4855CEFF3C3C}" type="datetimeFigureOut">
              <a:rPr lang="el-GR" smtClean="0"/>
              <a:t>8/10/2024</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217046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FA096D8D-398C-403A-9592-4855CEFF3C3C}" type="datetimeFigureOut">
              <a:rPr lang="el-GR" smtClean="0"/>
              <a:t>8/10/2024</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2795768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096D8D-398C-403A-9592-4855CEFF3C3C}" type="datetimeFigureOut">
              <a:rPr lang="el-GR" smtClean="0"/>
              <a:t>8/10/2024</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331782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FA096D8D-398C-403A-9592-4855CEFF3C3C}" type="datetimeFigureOut">
              <a:rPr lang="el-GR" smtClean="0"/>
              <a:t>8/10/2024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76342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FA096D8D-398C-403A-9592-4855CEFF3C3C}" type="datetimeFigureOut">
              <a:rPr lang="el-GR" smtClean="0"/>
              <a:t>8/10/2024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EE2BE98-798D-4624-98AA-0C2861AA48A3}" type="slidenum">
              <a:rPr lang="el-GR" smtClean="0"/>
              <a:t>‹#›</a:t>
            </a:fld>
            <a:endParaRPr lang="el-GR"/>
          </a:p>
        </p:txBody>
      </p:sp>
    </p:spTree>
    <p:extLst>
      <p:ext uri="{BB962C8B-B14F-4D97-AF65-F5344CB8AC3E}">
        <p14:creationId xmlns:p14="http://schemas.microsoft.com/office/powerpoint/2010/main" val="70816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A096D8D-398C-403A-9592-4855CEFF3C3C}" type="datetimeFigureOut">
              <a:rPr lang="el-GR" smtClean="0"/>
              <a:t>8/10/2024</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EE2BE98-798D-4624-98AA-0C2861AA48A3}" type="slidenum">
              <a:rPr lang="el-GR" smtClean="0"/>
              <a:t>‹#›</a:t>
            </a:fld>
            <a:endParaRPr lang="el-GR"/>
          </a:p>
        </p:txBody>
      </p:sp>
    </p:spTree>
    <p:extLst>
      <p:ext uri="{BB962C8B-B14F-4D97-AF65-F5344CB8AC3E}">
        <p14:creationId xmlns:p14="http://schemas.microsoft.com/office/powerpoint/2010/main" val="431302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ekklisiaonline.gr/nea/i-thysia-tou-avraam-patera-echoume-ti-fotia-ke-ta-xyla-alla-pou-ine-to-arni-gia-ti-thysia-vinteo/" TargetMode="External"/><Relationship Id="rId7" Type="http://schemas.openxmlformats.org/officeDocument/2006/relationships/hyperlink" Target="https://www.sostis.gr/blog/item/1397-o-dialogos-tou-xristou-me-tin-samareitida" TargetMode="External"/><Relationship Id="rId2" Type="http://schemas.openxmlformats.org/officeDocument/2006/relationships/hyperlink" Target="https://greek.bible/" TargetMode="External"/><Relationship Id="rId1" Type="http://schemas.openxmlformats.org/officeDocument/2006/relationships/slideLayout" Target="../slideLayouts/slideLayout2.xml"/><Relationship Id="rId6" Type="http://schemas.openxmlformats.org/officeDocument/2006/relationships/hyperlink" Target="https://www.sidirokastro.org/2023/04/2023_8.html" TargetMode="External"/><Relationship Id="rId5" Type="http://schemas.openxmlformats.org/officeDocument/2006/relationships/hyperlink" Target="https://www.ekklisiaonline.gr/nea/panagia-tis-tinou-giati-i-ikona-theorite-thavmatourgi/" TargetMode="External"/><Relationship Id="rId4" Type="http://schemas.openxmlformats.org/officeDocument/2006/relationships/hyperlink" Target="https://el.wikipedia.org/wiki/%CE%9A%CE%AC%CE%B9%CE%BD#/media/%CE%91%CF%81%CF%87%CE%B5%CE%AF%CE%BF:Schnorr_von_Carolsfeld_Bibel_in_Bildern_1860_013.pn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D90012-8A5B-40DD-DB94-A5B3ACF36AA8}"/>
              </a:ext>
            </a:extLst>
          </p:cNvPr>
          <p:cNvSpPr>
            <a:spLocks noGrp="1"/>
          </p:cNvSpPr>
          <p:nvPr>
            <p:ph type="ctrTitle"/>
          </p:nvPr>
        </p:nvSpPr>
        <p:spPr>
          <a:xfrm>
            <a:off x="1524000" y="97157"/>
            <a:ext cx="9144000" cy="534610"/>
          </a:xfrm>
        </p:spPr>
        <p:txBody>
          <a:bodyPr>
            <a:normAutofit fontScale="90000"/>
          </a:bodyPr>
          <a:lstStyle/>
          <a:p>
            <a:r>
              <a:rPr lang="el-GR" sz="4000" dirty="0"/>
              <a:t>Η Αγία Γραφή</a:t>
            </a:r>
          </a:p>
        </p:txBody>
      </p:sp>
      <p:sp>
        <p:nvSpPr>
          <p:cNvPr id="3" name="Υπότιτλος 2">
            <a:extLst>
              <a:ext uri="{FF2B5EF4-FFF2-40B4-BE49-F238E27FC236}">
                <a16:creationId xmlns:a16="http://schemas.microsoft.com/office/drawing/2014/main" id="{DD14BF4B-B370-BF82-8343-7ABB15575E7B}"/>
              </a:ext>
            </a:extLst>
          </p:cNvPr>
          <p:cNvSpPr>
            <a:spLocks noGrp="1"/>
          </p:cNvSpPr>
          <p:nvPr>
            <p:ph type="subTitle" idx="1"/>
          </p:nvPr>
        </p:nvSpPr>
        <p:spPr>
          <a:xfrm>
            <a:off x="1" y="1180408"/>
            <a:ext cx="12192000" cy="5677592"/>
          </a:xfrm>
        </p:spPr>
        <p:txBody>
          <a:bodyPr/>
          <a:lstStyle/>
          <a:p>
            <a:r>
              <a:rPr lang="el-GR" dirty="0"/>
              <a:t>      Η Αγία Γραφή</a:t>
            </a:r>
          </a:p>
          <a:p>
            <a:pPr marL="342900" indent="-342900">
              <a:buFont typeface="Arial" panose="020B0604020202020204" pitchFamily="34" charset="0"/>
              <a:buChar char="•"/>
            </a:pPr>
            <a:r>
              <a:rPr lang="el-GR" dirty="0"/>
              <a:t>Είναι το Ιερό βιβλίο των Χριστιανών </a:t>
            </a:r>
          </a:p>
          <a:p>
            <a:pPr marL="342900" indent="-342900">
              <a:buFont typeface="Arial" panose="020B0604020202020204" pitchFamily="34" charset="0"/>
              <a:buChar char="•"/>
            </a:pPr>
            <a:r>
              <a:rPr lang="el-GR" dirty="0"/>
              <a:t>Αποτελείται από δύο συλλογές βιβλίων: Την Παλαιά Διαθήκη με 49 βιβλία και την Καινή Διαθήκη με 27 βιβλία</a:t>
            </a:r>
          </a:p>
          <a:p>
            <a:pPr marL="342900" indent="-342900">
              <a:buFont typeface="Arial" panose="020B0604020202020204" pitchFamily="34" charset="0"/>
              <a:buChar char="•"/>
            </a:pPr>
            <a:r>
              <a:rPr lang="el-GR" dirty="0"/>
              <a:t>Ο «Κλειστός» κατάλογος των 76 βιβλίων της Παλαιάς και της καινής Διαθήκης στον οποίο δεν μπορεί να προσθέσει ή να αφαιρέσει κανείς κανένα βιβλίο, λέγεται κανόνας της Αγίας Γραφής. Είναι τα γνήσια βιβλία της</a:t>
            </a:r>
          </a:p>
          <a:p>
            <a:endParaRPr lang="el-GR" dirty="0"/>
          </a:p>
          <a:p>
            <a:pPr marL="342900" indent="-342900">
              <a:buFont typeface="Arial" panose="020B0604020202020204" pitchFamily="34" charset="0"/>
              <a:buChar char="•"/>
            </a:pPr>
            <a:endParaRPr lang="el-GR" dirty="0"/>
          </a:p>
        </p:txBody>
      </p:sp>
      <p:pic>
        <p:nvPicPr>
          <p:cNvPr id="1028" name="Picture 4">
            <a:extLst>
              <a:ext uri="{FF2B5EF4-FFF2-40B4-BE49-F238E27FC236}">
                <a16:creationId xmlns:a16="http://schemas.microsoft.com/office/drawing/2014/main" id="{2BDC970A-B4B2-E38E-D5FC-54D920BB20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0187" y="3366037"/>
            <a:ext cx="4037214" cy="277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868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C8BC44-0702-87F5-DCEF-28A5FFBBC909}"/>
              </a:ext>
            </a:extLst>
          </p:cNvPr>
          <p:cNvSpPr>
            <a:spLocks noGrp="1"/>
          </p:cNvSpPr>
          <p:nvPr>
            <p:ph type="title"/>
          </p:nvPr>
        </p:nvSpPr>
        <p:spPr>
          <a:xfrm>
            <a:off x="838200" y="365125"/>
            <a:ext cx="10515600" cy="572721"/>
          </a:xfrm>
        </p:spPr>
        <p:txBody>
          <a:bodyPr>
            <a:normAutofit fontScale="90000"/>
          </a:bodyPr>
          <a:lstStyle/>
          <a:p>
            <a:r>
              <a:rPr lang="el-GR" dirty="0"/>
              <a:t>                 Εκκλησία της Παναγίας της Τήνου</a:t>
            </a:r>
          </a:p>
        </p:txBody>
      </p:sp>
      <p:pic>
        <p:nvPicPr>
          <p:cNvPr id="3074" name="Picture 2">
            <a:extLst>
              <a:ext uri="{FF2B5EF4-FFF2-40B4-BE49-F238E27FC236}">
                <a16:creationId xmlns:a16="http://schemas.microsoft.com/office/drawing/2014/main" id="{530731F9-B0F4-4DF5-2A0F-DC9FB36172C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32369" y="1539630"/>
            <a:ext cx="6346093" cy="4329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359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7E4A3D-1AAC-B82F-ACCB-A0F53265AEAA}"/>
              </a:ext>
            </a:extLst>
          </p:cNvPr>
          <p:cNvSpPr>
            <a:spLocks noGrp="1"/>
          </p:cNvSpPr>
          <p:nvPr>
            <p:ph type="title"/>
          </p:nvPr>
        </p:nvSpPr>
        <p:spPr>
          <a:xfrm>
            <a:off x="838200" y="365125"/>
            <a:ext cx="10515600" cy="525829"/>
          </a:xfrm>
        </p:spPr>
        <p:txBody>
          <a:bodyPr>
            <a:normAutofit fontScale="90000"/>
          </a:bodyPr>
          <a:lstStyle/>
          <a:p>
            <a:r>
              <a:rPr lang="el-GR" dirty="0"/>
              <a:t>                                Αγία Τράπεζα</a:t>
            </a:r>
          </a:p>
        </p:txBody>
      </p:sp>
      <p:pic>
        <p:nvPicPr>
          <p:cNvPr id="4098" name="Picture 2">
            <a:extLst>
              <a:ext uri="{FF2B5EF4-FFF2-40B4-BE49-F238E27FC236}">
                <a16:creationId xmlns:a16="http://schemas.microsoft.com/office/drawing/2014/main" id="{BE3A7FD3-500E-186F-B477-3F2F3F95F07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19754" y="1412387"/>
            <a:ext cx="6736861" cy="4910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9162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C522E1-BC47-B81E-308B-35C5825327EE}"/>
              </a:ext>
            </a:extLst>
          </p:cNvPr>
          <p:cNvSpPr>
            <a:spLocks noGrp="1"/>
          </p:cNvSpPr>
          <p:nvPr>
            <p:ph type="title"/>
          </p:nvPr>
        </p:nvSpPr>
        <p:spPr/>
        <p:txBody>
          <a:bodyPr/>
          <a:lstStyle/>
          <a:p>
            <a:r>
              <a:rPr lang="el-GR" dirty="0"/>
              <a:t>Ομαδική εργασία</a:t>
            </a:r>
          </a:p>
        </p:txBody>
      </p:sp>
      <p:sp>
        <p:nvSpPr>
          <p:cNvPr id="3" name="Θέση περιεχομένου 2">
            <a:extLst>
              <a:ext uri="{FF2B5EF4-FFF2-40B4-BE49-F238E27FC236}">
                <a16:creationId xmlns:a16="http://schemas.microsoft.com/office/drawing/2014/main" id="{8A923F14-B2C7-71B7-14C6-788BD11857D4}"/>
              </a:ext>
            </a:extLst>
          </p:cNvPr>
          <p:cNvSpPr>
            <a:spLocks noGrp="1"/>
          </p:cNvSpPr>
          <p:nvPr>
            <p:ph idx="1"/>
          </p:nvPr>
        </p:nvSpPr>
        <p:spPr/>
        <p:txBody>
          <a:bodyPr/>
          <a:lstStyle/>
          <a:p>
            <a:pPr marL="0" indent="0">
              <a:buNone/>
            </a:pPr>
            <a:r>
              <a:rPr lang="el-GR" dirty="0"/>
              <a:t>   Χωριζόμαστε σε ομάδες και απαντάμε</a:t>
            </a:r>
          </a:p>
          <a:p>
            <a:endParaRPr lang="el-GR" dirty="0"/>
          </a:p>
          <a:p>
            <a:r>
              <a:rPr lang="el-GR" dirty="0"/>
              <a:t>Ερώτηση:</a:t>
            </a:r>
          </a:p>
          <a:p>
            <a:pPr marL="0" indent="0">
              <a:buNone/>
            </a:pPr>
            <a:r>
              <a:rPr lang="el-GR" dirty="0"/>
              <a:t>Χρειαζόμαστε την Αγία Γραφή;</a:t>
            </a:r>
          </a:p>
        </p:txBody>
      </p:sp>
    </p:spTree>
    <p:extLst>
      <p:ext uri="{BB962C8B-B14F-4D97-AF65-F5344CB8AC3E}">
        <p14:creationId xmlns:p14="http://schemas.microsoft.com/office/powerpoint/2010/main" val="3375221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652307-6EFF-C32F-CD25-6A7AB1D46808}"/>
              </a:ext>
            </a:extLst>
          </p:cNvPr>
          <p:cNvSpPr>
            <a:spLocks noGrp="1"/>
          </p:cNvSpPr>
          <p:nvPr>
            <p:ph type="title"/>
          </p:nvPr>
        </p:nvSpPr>
        <p:spPr>
          <a:xfrm>
            <a:off x="838200" y="365126"/>
            <a:ext cx="10515600" cy="541460"/>
          </a:xfrm>
        </p:spPr>
        <p:txBody>
          <a:bodyPr>
            <a:normAutofit fontScale="90000"/>
          </a:bodyPr>
          <a:lstStyle/>
          <a:p>
            <a:r>
              <a:rPr lang="el-GR" dirty="0"/>
              <a:t>Πηγές εικόνων</a:t>
            </a:r>
          </a:p>
        </p:txBody>
      </p:sp>
      <p:sp>
        <p:nvSpPr>
          <p:cNvPr id="3" name="Θέση περιεχομένου 2">
            <a:extLst>
              <a:ext uri="{FF2B5EF4-FFF2-40B4-BE49-F238E27FC236}">
                <a16:creationId xmlns:a16="http://schemas.microsoft.com/office/drawing/2014/main" id="{B131C72A-5255-0EE9-8F5D-D70ED76DB415}"/>
              </a:ext>
            </a:extLst>
          </p:cNvPr>
          <p:cNvSpPr>
            <a:spLocks noGrp="1"/>
          </p:cNvSpPr>
          <p:nvPr>
            <p:ph idx="1"/>
          </p:nvPr>
        </p:nvSpPr>
        <p:spPr>
          <a:xfrm>
            <a:off x="2589212" y="2133600"/>
            <a:ext cx="8915400" cy="4359274"/>
          </a:xfrm>
        </p:spPr>
        <p:txBody>
          <a:bodyPr/>
          <a:lstStyle/>
          <a:p>
            <a:r>
              <a:rPr lang="en-US" dirty="0">
                <a:hlinkClick r:id="rId2"/>
              </a:rPr>
              <a:t>https://greek.bible/</a:t>
            </a:r>
            <a:endParaRPr lang="el-GR" dirty="0"/>
          </a:p>
          <a:p>
            <a:r>
              <a:rPr lang="en-US" dirty="0">
                <a:hlinkClick r:id="rId3"/>
              </a:rPr>
              <a:t>https://www.ekklisiaonline.gr/nea/i-thysia-tou-avraam-patera-echoume-ti-fotia-ke-ta-xyla-alla-pou-ine-to-arni-gia-ti-thysia-vinteo/</a:t>
            </a:r>
            <a:endParaRPr lang="el-GR" dirty="0"/>
          </a:p>
          <a:p>
            <a:r>
              <a:rPr lang="en-US" dirty="0">
                <a:hlinkClick r:id="rId4"/>
              </a:rPr>
              <a:t>https://el.wikipedia.org/wiki/%CE%9A%CE%AC%CE%B9%CE%BD#/media/%CE%91%CF%81%CF%87%CE%B5%CE%AF%CE%BF:Schnorr_von_Carolsfeld_Bibel_in_Bildern_1860_013.png</a:t>
            </a:r>
            <a:endParaRPr lang="el-GR" dirty="0"/>
          </a:p>
          <a:p>
            <a:r>
              <a:rPr lang="en-US" dirty="0">
                <a:hlinkClick r:id="rId5"/>
              </a:rPr>
              <a:t>https://www.ekklisiaonline.gr/nea/panagia-tis-tinou-giati-i-ikona-theorite-thavmatourgi/</a:t>
            </a:r>
            <a:endParaRPr lang="el-GR" dirty="0"/>
          </a:p>
          <a:p>
            <a:r>
              <a:rPr lang="en-US" dirty="0">
                <a:hlinkClick r:id="rId6"/>
              </a:rPr>
              <a:t>https://www.sidirokastro.org/2023/04/2023_8.html</a:t>
            </a:r>
            <a:endParaRPr lang="el-GR" dirty="0"/>
          </a:p>
          <a:p>
            <a:r>
              <a:rPr lang="en-US" dirty="0">
                <a:hlinkClick r:id="rId7"/>
              </a:rPr>
              <a:t>https://www.sostis.gr/blog/item/1397-o-dialogos-tou-xristou-me-tin-samareitida</a:t>
            </a:r>
            <a:endParaRPr lang="el-GR"/>
          </a:p>
          <a:p>
            <a:pPr marL="0" indent="0">
              <a:buNone/>
            </a:pPr>
            <a:endParaRPr lang="el-GR" dirty="0"/>
          </a:p>
          <a:p>
            <a:endParaRPr lang="el-GR" dirty="0"/>
          </a:p>
          <a:p>
            <a:endParaRPr lang="el-GR" dirty="0"/>
          </a:p>
        </p:txBody>
      </p:sp>
    </p:spTree>
    <p:extLst>
      <p:ext uri="{BB962C8B-B14F-4D97-AF65-F5344CB8AC3E}">
        <p14:creationId xmlns:p14="http://schemas.microsoft.com/office/powerpoint/2010/main" val="981528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720B28E-28EE-BF37-F0A1-1A10757073C7}"/>
              </a:ext>
            </a:extLst>
          </p:cNvPr>
          <p:cNvSpPr>
            <a:spLocks noGrp="1"/>
          </p:cNvSpPr>
          <p:nvPr>
            <p:ph idx="1"/>
          </p:nvPr>
        </p:nvSpPr>
        <p:spPr/>
        <p:txBody>
          <a:bodyPr/>
          <a:lstStyle/>
          <a:p>
            <a:pPr marL="0" indent="0">
              <a:buNone/>
            </a:pPr>
            <a:r>
              <a:rPr lang="el-GR" dirty="0"/>
              <a:t>3</a:t>
            </a:r>
            <a:r>
              <a:rPr lang="el-GR" baseline="30000" dirty="0"/>
              <a:t>ο</a:t>
            </a:r>
            <a:r>
              <a:rPr lang="el-GR" dirty="0"/>
              <a:t> ΓΥΜΝΑΣΙΟ ΚΟΖΑΝΗΣ</a:t>
            </a:r>
          </a:p>
          <a:p>
            <a:pPr marL="0" indent="0">
              <a:buNone/>
            </a:pPr>
            <a:endParaRPr lang="el-GR" dirty="0"/>
          </a:p>
          <a:p>
            <a:pPr marL="0" indent="0">
              <a:buNone/>
            </a:pPr>
            <a:r>
              <a:rPr lang="el-GR" dirty="0"/>
              <a:t>ΕΚΠΑΙΔΕΥΤΙΚΟΣ ΠΕ01</a:t>
            </a:r>
          </a:p>
          <a:p>
            <a:pPr marL="0" indent="0">
              <a:buNone/>
            </a:pPr>
            <a:r>
              <a:rPr lang="el-GR" dirty="0"/>
              <a:t>ΔΕΣΠΟΙΝΑ ΝΙΚΟΛΑΪΔΟΥ</a:t>
            </a:r>
          </a:p>
        </p:txBody>
      </p:sp>
    </p:spTree>
    <p:extLst>
      <p:ext uri="{BB962C8B-B14F-4D97-AF65-F5344CB8AC3E}">
        <p14:creationId xmlns:p14="http://schemas.microsoft.com/office/powerpoint/2010/main" val="4142541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AF7E31-4848-510E-726D-61E43E136C23}"/>
              </a:ext>
            </a:extLst>
          </p:cNvPr>
          <p:cNvSpPr>
            <a:spLocks noGrp="1"/>
          </p:cNvSpPr>
          <p:nvPr>
            <p:ph type="title"/>
          </p:nvPr>
        </p:nvSpPr>
        <p:spPr>
          <a:xfrm>
            <a:off x="838200" y="365125"/>
            <a:ext cx="10515600" cy="603983"/>
          </a:xfrm>
        </p:spPr>
        <p:txBody>
          <a:bodyPr>
            <a:normAutofit fontScale="90000"/>
          </a:bodyPr>
          <a:lstStyle/>
          <a:p>
            <a:r>
              <a:rPr lang="el-GR" dirty="0"/>
              <a:t>                    Το ταξίδι της Αγίας Γραφής</a:t>
            </a:r>
          </a:p>
        </p:txBody>
      </p:sp>
      <p:sp>
        <p:nvSpPr>
          <p:cNvPr id="3" name="Θέση περιεχομένου 2">
            <a:extLst>
              <a:ext uri="{FF2B5EF4-FFF2-40B4-BE49-F238E27FC236}">
                <a16:creationId xmlns:a16="http://schemas.microsoft.com/office/drawing/2014/main" id="{B8F9B899-5A64-13DE-8701-7AAAD9B8D1D3}"/>
              </a:ext>
            </a:extLst>
          </p:cNvPr>
          <p:cNvSpPr>
            <a:spLocks noGrp="1"/>
          </p:cNvSpPr>
          <p:nvPr>
            <p:ph idx="1"/>
          </p:nvPr>
        </p:nvSpPr>
        <p:spPr>
          <a:xfrm>
            <a:off x="2589212" y="1336431"/>
            <a:ext cx="8915400" cy="5521569"/>
          </a:xfrm>
        </p:spPr>
        <p:txBody>
          <a:bodyPr>
            <a:normAutofit fontScale="92500" lnSpcReduction="20000"/>
          </a:bodyPr>
          <a:lstStyle/>
          <a:p>
            <a:pPr marL="0" indent="0">
              <a:buNone/>
            </a:pPr>
            <a:r>
              <a:rPr lang="el-GR" dirty="0"/>
              <a:t>  Η Αγία Γραφή:</a:t>
            </a:r>
          </a:p>
          <a:p>
            <a:r>
              <a:rPr lang="el-GR" dirty="0"/>
              <a:t>περιγράφει την εμπειρία της συμπόρευσης του ανθρώπου με τον Θεό</a:t>
            </a:r>
          </a:p>
          <a:p>
            <a:r>
              <a:rPr lang="el-GR" dirty="0"/>
              <a:t>Η συμπόρευση αυτή ξεκινά με το ταξίδι του Αβραάμ που αφήνει την πατρική του εστία με εντολή του Θεού και μαζί με την γυναίκα του Σάρρα «ανοίγεται» σε άγνωστα μέρη με μοναδικό όπλο την πίστη του.  Το ταξίδι κορυφώνεται με το βιβλίο της Αποκάλυψης για να συνεχιστεί μέσα στην Εκκλησία! </a:t>
            </a:r>
          </a:p>
          <a:p>
            <a:r>
              <a:rPr lang="el-GR" dirty="0"/>
              <a:t>Δίνει απαντήσεις στις αναζητήσεις του ανθρώπου</a:t>
            </a:r>
          </a:p>
          <a:p>
            <a:r>
              <a:rPr lang="el-GR" dirty="0"/>
              <a:t>Δεν απαντά στο ερώτημα ποιος είναι ο Θεός αλλά πώς δρα: είναι φίλος του ανθρώπου, φιλάνθρωπος και του προσφέρει την ελευθερία από κάθε τι που τον σκλαβώνει</a:t>
            </a:r>
          </a:p>
          <a:p>
            <a:r>
              <a:rPr lang="el-GR" dirty="0"/>
              <a:t>έχει δραματικές, αφηγήσεις με απρόσμενο τέλος και όχι πάντα ευτυχές</a:t>
            </a:r>
          </a:p>
          <a:p>
            <a:r>
              <a:rPr lang="el-GR" dirty="0"/>
              <a:t>Δεν είναι μονόλογος του Θεού, αλλά ένας διάλογος Θεού και ανθρώπου που ξεκινά από τον ίδιο τον Θεό . Στοιχείο του διαλόγου η Σάρκωση του Χριστού, ο οποίος διδάσκει, συνομιλεί με τον άνθρωπο, διδάσκει, θαυματουργεί, σταυρώνεται και ανασταίνεται.</a:t>
            </a:r>
          </a:p>
          <a:p>
            <a:r>
              <a:rPr lang="el-GR" dirty="0"/>
              <a:t>Παρουσιάζει τον άνθρωπο να διαλέγεται με το Θεό, άλλοτε διαμαρτυρόμενος για την αδικία και άλλοτε διαφωνώντας</a:t>
            </a:r>
          </a:p>
          <a:p>
            <a:r>
              <a:rPr lang="el-GR" dirty="0"/>
              <a:t>Παρουσιάζει τα πρόσωπα όχι ωραιοποιημένα, αλλά με όλα τα προτερήματα και τα ελαττώματά τους! π.χ. ο Δαβίδ και ο Απόστολος Πέτρος παρουσιάζονται με μεγάλες πτώσεις και ανατάσεις!</a:t>
            </a:r>
          </a:p>
          <a:p>
            <a:pPr marL="0" indent="0">
              <a:buNone/>
            </a:pPr>
            <a:endParaRPr lang="el-GR" dirty="0"/>
          </a:p>
          <a:p>
            <a:endParaRPr lang="el-GR" dirty="0"/>
          </a:p>
        </p:txBody>
      </p:sp>
    </p:spTree>
    <p:extLst>
      <p:ext uri="{BB962C8B-B14F-4D97-AF65-F5344CB8AC3E}">
        <p14:creationId xmlns:p14="http://schemas.microsoft.com/office/powerpoint/2010/main" val="3008038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C6098A-0026-5CCB-96DE-710774EB9F7C}"/>
              </a:ext>
            </a:extLst>
          </p:cNvPr>
          <p:cNvSpPr>
            <a:spLocks noGrp="1"/>
          </p:cNvSpPr>
          <p:nvPr>
            <p:ph type="title"/>
          </p:nvPr>
        </p:nvSpPr>
        <p:spPr/>
        <p:txBody>
          <a:bodyPr/>
          <a:lstStyle/>
          <a:p>
            <a:r>
              <a:rPr lang="el-GR" dirty="0"/>
              <a:t>Σκοπός της συγγραφής και ανάγνωσης των βιβλικών διηγήσεων</a:t>
            </a:r>
          </a:p>
        </p:txBody>
      </p:sp>
      <p:sp>
        <p:nvSpPr>
          <p:cNvPr id="3" name="Θέση περιεχομένου 2">
            <a:extLst>
              <a:ext uri="{FF2B5EF4-FFF2-40B4-BE49-F238E27FC236}">
                <a16:creationId xmlns:a16="http://schemas.microsoft.com/office/drawing/2014/main" id="{E0C95BAF-8E16-AD26-B290-29F5BD6F6827}"/>
              </a:ext>
            </a:extLst>
          </p:cNvPr>
          <p:cNvSpPr>
            <a:spLocks noGrp="1"/>
          </p:cNvSpPr>
          <p:nvPr>
            <p:ph idx="1"/>
          </p:nvPr>
        </p:nvSpPr>
        <p:spPr/>
        <p:txBody>
          <a:bodyPr/>
          <a:lstStyle/>
          <a:p>
            <a:r>
              <a:rPr lang="el-GR" dirty="0"/>
              <a:t>Να καταλάβουμε ότι η παρουσία του Θεού στη ζωή μας αποτελεί δώρο που μας δωρίστηκε χωρίς αντάλλαγμα</a:t>
            </a:r>
          </a:p>
          <a:p>
            <a:r>
              <a:rPr lang="el-GR" dirty="0"/>
              <a:t>Να γίνουμε ευεργέτες των ανθρώπων χαρίζοντας συμπαράσταση στους αδύναμους, βλέποντας σε αυτούς τον ίδιο τον Χριστό</a:t>
            </a:r>
          </a:p>
          <a:p>
            <a:endParaRPr lang="el-GR" dirty="0"/>
          </a:p>
        </p:txBody>
      </p:sp>
    </p:spTree>
    <p:extLst>
      <p:ext uri="{BB962C8B-B14F-4D97-AF65-F5344CB8AC3E}">
        <p14:creationId xmlns:p14="http://schemas.microsoft.com/office/powerpoint/2010/main" val="961332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284CF2-EF21-0733-5820-C2C56A3B8AF2}"/>
              </a:ext>
            </a:extLst>
          </p:cNvPr>
          <p:cNvSpPr>
            <a:spLocks noGrp="1"/>
          </p:cNvSpPr>
          <p:nvPr>
            <p:ph type="title"/>
          </p:nvPr>
        </p:nvSpPr>
        <p:spPr>
          <a:xfrm>
            <a:off x="838200" y="365126"/>
            <a:ext cx="10515600" cy="466148"/>
          </a:xfrm>
        </p:spPr>
        <p:txBody>
          <a:bodyPr>
            <a:normAutofit fontScale="90000"/>
          </a:bodyPr>
          <a:lstStyle/>
          <a:p>
            <a:r>
              <a:rPr lang="el-GR" dirty="0"/>
              <a:t>                         Η θυσία του Αβραάμ</a:t>
            </a:r>
          </a:p>
        </p:txBody>
      </p:sp>
      <p:pic>
        <p:nvPicPr>
          <p:cNvPr id="2050" name="Picture 2">
            <a:extLst>
              <a:ext uri="{FF2B5EF4-FFF2-40B4-BE49-F238E27FC236}">
                <a16:creationId xmlns:a16="http://schemas.microsoft.com/office/drawing/2014/main" id="{826C0AA5-8C74-0ED6-FC31-017FE4648D2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84516" y="1213659"/>
            <a:ext cx="5730760" cy="4746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549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51BDB5-6A22-52ED-B228-FBF114B4832B}"/>
              </a:ext>
            </a:extLst>
          </p:cNvPr>
          <p:cNvSpPr>
            <a:spLocks noGrp="1"/>
          </p:cNvSpPr>
          <p:nvPr>
            <p:ph type="title"/>
          </p:nvPr>
        </p:nvSpPr>
        <p:spPr>
          <a:xfrm>
            <a:off x="838200" y="365125"/>
            <a:ext cx="10515600" cy="478937"/>
          </a:xfrm>
        </p:spPr>
        <p:txBody>
          <a:bodyPr>
            <a:normAutofit fontScale="90000"/>
          </a:bodyPr>
          <a:lstStyle/>
          <a:p>
            <a:r>
              <a:rPr lang="el-GR" dirty="0"/>
              <a:t>            Τα τέσσερα ζώα της Αποκάλυψης</a:t>
            </a:r>
          </a:p>
        </p:txBody>
      </p:sp>
      <p:pic>
        <p:nvPicPr>
          <p:cNvPr id="1026" name="Picture 2">
            <a:extLst>
              <a:ext uri="{FF2B5EF4-FFF2-40B4-BE49-F238E27FC236}">
                <a16:creationId xmlns:a16="http://schemas.microsoft.com/office/drawing/2014/main" id="{ED6679D0-82E8-59DF-D42C-696C6B81D6C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059091" y="1750646"/>
            <a:ext cx="5396567" cy="377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810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0145D5-8F1B-F554-71F6-C170DF439CAF}"/>
              </a:ext>
            </a:extLst>
          </p:cNvPr>
          <p:cNvSpPr>
            <a:spLocks noGrp="1"/>
          </p:cNvSpPr>
          <p:nvPr>
            <p:ph type="title"/>
          </p:nvPr>
        </p:nvSpPr>
        <p:spPr>
          <a:xfrm>
            <a:off x="2592925" y="641693"/>
            <a:ext cx="8911687" cy="1661891"/>
          </a:xfrm>
        </p:spPr>
        <p:txBody>
          <a:bodyPr>
            <a:normAutofit fontScale="90000"/>
          </a:bodyPr>
          <a:lstStyle/>
          <a:p>
            <a:r>
              <a:rPr lang="el-GR" dirty="0"/>
              <a:t>Ο Θεός συνομιλεί με τον άνθρωπο</a:t>
            </a:r>
            <a:br>
              <a:rPr lang="el-GR" dirty="0"/>
            </a:br>
            <a:r>
              <a:rPr lang="el-GR" dirty="0"/>
              <a:t>Ο διάλογος του Χριστού με την Σαμαρείτισσα</a:t>
            </a:r>
          </a:p>
        </p:txBody>
      </p:sp>
      <p:pic>
        <p:nvPicPr>
          <p:cNvPr id="1026" name="Picture 2" descr="Ο διάλογος του Χριστού με την Σαμαρείτιδα (ερμηνεία-ανάλυση περικοπής)">
            <a:extLst>
              <a:ext uri="{FF2B5EF4-FFF2-40B4-BE49-F238E27FC236}">
                <a16:creationId xmlns:a16="http://schemas.microsoft.com/office/drawing/2014/main" id="{7BC08A6E-6F92-D894-BBA6-D7721DA166C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88323" y="2508250"/>
            <a:ext cx="5758840" cy="4129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4516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1EFFD4-4B5A-CFDD-9D5E-D14C9EC0A4AE}"/>
              </a:ext>
            </a:extLst>
          </p:cNvPr>
          <p:cNvSpPr>
            <a:spLocks noGrp="1"/>
          </p:cNvSpPr>
          <p:nvPr>
            <p:ph type="title"/>
          </p:nvPr>
        </p:nvSpPr>
        <p:spPr>
          <a:xfrm>
            <a:off x="838200" y="365125"/>
            <a:ext cx="10515600" cy="525829"/>
          </a:xfrm>
        </p:spPr>
        <p:txBody>
          <a:bodyPr>
            <a:normAutofit fontScale="90000"/>
          </a:bodyPr>
          <a:lstStyle/>
          <a:p>
            <a:r>
              <a:rPr lang="el-GR" dirty="0"/>
              <a:t>                      Η Παλαιά Διαθήκη</a:t>
            </a:r>
          </a:p>
        </p:txBody>
      </p:sp>
      <p:sp>
        <p:nvSpPr>
          <p:cNvPr id="3" name="Θέση περιεχομένου 2">
            <a:extLst>
              <a:ext uri="{FF2B5EF4-FFF2-40B4-BE49-F238E27FC236}">
                <a16:creationId xmlns:a16="http://schemas.microsoft.com/office/drawing/2014/main" id="{1282F1B4-DB80-CBC7-8C2F-A34A5335E751}"/>
              </a:ext>
            </a:extLst>
          </p:cNvPr>
          <p:cNvSpPr>
            <a:spLocks noGrp="1"/>
          </p:cNvSpPr>
          <p:nvPr>
            <p:ph idx="1"/>
          </p:nvPr>
        </p:nvSpPr>
        <p:spPr/>
        <p:txBody>
          <a:bodyPr/>
          <a:lstStyle/>
          <a:p>
            <a:r>
              <a:rPr lang="el-GR" dirty="0"/>
              <a:t>Η συγγραφή της Παλαιάς Διαθήκης διαρκεί 1000 χρόνια</a:t>
            </a:r>
          </a:p>
          <a:p>
            <a:r>
              <a:rPr lang="el-GR" dirty="0"/>
              <a:t>Είναι ένα βιβλίο με συγκρούσεις : Ο Κάιν σκοτώνει τον αδερφό του τον Άβελ</a:t>
            </a:r>
          </a:p>
          <a:p>
            <a:r>
              <a:rPr lang="el-GR" dirty="0"/>
              <a:t>Είναι ένα βιβλίο που δείχνει ότι η ζωή του </a:t>
            </a:r>
          </a:p>
          <a:p>
            <a:pPr marL="0" indent="0">
              <a:buNone/>
            </a:pPr>
            <a:r>
              <a:rPr lang="el-GR" dirty="0"/>
              <a:t>Ανθρώπου είναι γεμάτη κινδύνους: ο άνθρω-</a:t>
            </a:r>
          </a:p>
          <a:p>
            <a:pPr marL="0" indent="0">
              <a:buNone/>
            </a:pPr>
            <a:r>
              <a:rPr lang="el-GR" dirty="0" err="1"/>
              <a:t>πος</a:t>
            </a:r>
            <a:r>
              <a:rPr lang="el-GR" dirty="0"/>
              <a:t> πονά και φοβάται τον θάνατο. Η μόνη </a:t>
            </a:r>
          </a:p>
          <a:p>
            <a:pPr marL="0" indent="0">
              <a:buNone/>
            </a:pPr>
            <a:r>
              <a:rPr lang="el-GR" dirty="0"/>
              <a:t>λύση η σύνδεσή του με τον Θεό!</a:t>
            </a:r>
          </a:p>
        </p:txBody>
      </p:sp>
      <p:pic>
        <p:nvPicPr>
          <p:cNvPr id="2050" name="Picture 2">
            <a:extLst>
              <a:ext uri="{FF2B5EF4-FFF2-40B4-BE49-F238E27FC236}">
                <a16:creationId xmlns:a16="http://schemas.microsoft.com/office/drawing/2014/main" id="{7132373E-4EE1-C7A6-B071-51466AAE08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261" y="2992582"/>
            <a:ext cx="2973532" cy="3184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787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D82265-08AB-5D15-1AFD-1CCD00F5CCB1}"/>
              </a:ext>
            </a:extLst>
          </p:cNvPr>
          <p:cNvSpPr>
            <a:spLocks noGrp="1"/>
          </p:cNvSpPr>
          <p:nvPr>
            <p:ph type="title"/>
          </p:nvPr>
        </p:nvSpPr>
        <p:spPr>
          <a:xfrm>
            <a:off x="838200" y="365126"/>
            <a:ext cx="10515600" cy="607464"/>
          </a:xfrm>
        </p:spPr>
        <p:txBody>
          <a:bodyPr>
            <a:normAutofit fontScale="90000"/>
          </a:bodyPr>
          <a:lstStyle/>
          <a:p>
            <a:r>
              <a:rPr lang="el-GR" dirty="0"/>
              <a:t>                            Η Καινή Διαθήκη</a:t>
            </a:r>
          </a:p>
        </p:txBody>
      </p:sp>
      <p:sp>
        <p:nvSpPr>
          <p:cNvPr id="3" name="Θέση περιεχομένου 2">
            <a:extLst>
              <a:ext uri="{FF2B5EF4-FFF2-40B4-BE49-F238E27FC236}">
                <a16:creationId xmlns:a16="http://schemas.microsoft.com/office/drawing/2014/main" id="{8C736E6A-0AE7-5F2E-27BF-430E1D42CECD}"/>
              </a:ext>
            </a:extLst>
          </p:cNvPr>
          <p:cNvSpPr>
            <a:spLocks noGrp="1"/>
          </p:cNvSpPr>
          <p:nvPr>
            <p:ph idx="1"/>
          </p:nvPr>
        </p:nvSpPr>
        <p:spPr/>
        <p:txBody>
          <a:bodyPr/>
          <a:lstStyle/>
          <a:p>
            <a:r>
              <a:rPr lang="el-GR" dirty="0"/>
              <a:t>Το πρώτο χρονολογικό βιβλίο της Καινής Διαθήκης είναι η Α΄ επιστολή του Αποστόλου Παύλου προς Θεσσαλονικείς</a:t>
            </a:r>
          </a:p>
          <a:p>
            <a:r>
              <a:rPr lang="el-GR" dirty="0"/>
              <a:t>Το τελευταίο βιβλίο της Καινής Διαθήκης είναι η Αποκάλυψη του Ιωάννη</a:t>
            </a:r>
          </a:p>
          <a:p>
            <a:r>
              <a:rPr lang="el-GR" dirty="0"/>
              <a:t>Ο Χριστός γεννιέται όταν αυτοκράτορας ήταν ο Οκταβιανός Αύγουστος, ο οποίος έφερε τη γαλήνη και την τάξη στην αυτοκρατορία! Παρόλα αυτά η ηθική και οικονομική εξαθλίωση ήταν μια πραγματικότητα.</a:t>
            </a:r>
          </a:p>
        </p:txBody>
      </p:sp>
    </p:spTree>
    <p:extLst>
      <p:ext uri="{BB962C8B-B14F-4D97-AF65-F5344CB8AC3E}">
        <p14:creationId xmlns:p14="http://schemas.microsoft.com/office/powerpoint/2010/main" val="1348916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EF6EB2-5831-E110-2789-58A455985325}"/>
              </a:ext>
            </a:extLst>
          </p:cNvPr>
          <p:cNvSpPr>
            <a:spLocks noGrp="1"/>
          </p:cNvSpPr>
          <p:nvPr>
            <p:ph type="title"/>
          </p:nvPr>
        </p:nvSpPr>
        <p:spPr>
          <a:xfrm>
            <a:off x="838200" y="365125"/>
            <a:ext cx="10515600" cy="524337"/>
          </a:xfrm>
        </p:spPr>
        <p:txBody>
          <a:bodyPr>
            <a:normAutofit fontScale="90000"/>
          </a:bodyPr>
          <a:lstStyle/>
          <a:p>
            <a:r>
              <a:rPr lang="el-GR" dirty="0"/>
              <a:t>                        Τι σημαίνει Εκκλησία</a:t>
            </a:r>
          </a:p>
        </p:txBody>
      </p:sp>
      <p:sp>
        <p:nvSpPr>
          <p:cNvPr id="3" name="Θέση περιεχομένου 2">
            <a:extLst>
              <a:ext uri="{FF2B5EF4-FFF2-40B4-BE49-F238E27FC236}">
                <a16:creationId xmlns:a16="http://schemas.microsoft.com/office/drawing/2014/main" id="{316212D4-5726-F834-9205-7B10C6EA32AB}"/>
              </a:ext>
            </a:extLst>
          </p:cNvPr>
          <p:cNvSpPr>
            <a:spLocks noGrp="1"/>
          </p:cNvSpPr>
          <p:nvPr>
            <p:ph idx="1"/>
          </p:nvPr>
        </p:nvSpPr>
        <p:spPr/>
        <p:txBody>
          <a:bodyPr>
            <a:normAutofit/>
          </a:bodyPr>
          <a:lstStyle/>
          <a:p>
            <a:pPr marL="0" indent="0">
              <a:buNone/>
            </a:pPr>
            <a:r>
              <a:rPr lang="el-GR" dirty="0"/>
              <a:t>Μέσα σε αυτόν τον κόσμο ο Χριστός φέρνει τον καινούργιο κόσμο της Βασιλείας του Θεού, την Εκκλησία, το ίδιο Του το Σώμα!</a:t>
            </a:r>
          </a:p>
          <a:p>
            <a:r>
              <a:rPr lang="el-GR" dirty="0"/>
              <a:t>Εκκλησία σημαίνει πρόσκληση και έκκληση για έξοδο από τον εγωϊσμό και συνάντηση με τον προσωπικό Θεό, τον συνάνθρωπο και την κτίση.</a:t>
            </a:r>
          </a:p>
          <a:p>
            <a:r>
              <a:rPr lang="el-GR" dirty="0"/>
              <a:t>Η Εκκλησία προσφέρει στον άνθρωπο το φάρμακο της Αθανασίας, τον ίδιο το Χριστό!</a:t>
            </a:r>
          </a:p>
          <a:p>
            <a:r>
              <a:rPr lang="el-GR" dirty="0"/>
              <a:t>Ο Λόγος του Θεού, η Αγία Γραφή, που μεταμορφώνει τον κόσμο βρίσκεται πάνω στην Αγία Τράπεζα, εκεί που το ψωμί και το κρασί  «μεταμορφώνονται» σε Σώμα και Αίμα Χριστού, πάνω από τα λείψανα των μαρτύρων </a:t>
            </a:r>
          </a:p>
        </p:txBody>
      </p:sp>
    </p:spTree>
    <p:extLst>
      <p:ext uri="{BB962C8B-B14F-4D97-AF65-F5344CB8AC3E}">
        <p14:creationId xmlns:p14="http://schemas.microsoft.com/office/powerpoint/2010/main" val="1196018097"/>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233</TotalTime>
  <Words>738</Words>
  <Application>Microsoft Office PowerPoint</Application>
  <PresentationFormat>Ευρεία οθόνη</PresentationFormat>
  <Paragraphs>56</Paragraphs>
  <Slides>14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14</vt:i4>
      </vt:variant>
    </vt:vector>
  </HeadingPairs>
  <TitlesOfParts>
    <vt:vector size="18" baseType="lpstr">
      <vt:lpstr>Arial</vt:lpstr>
      <vt:lpstr>Century Gothic</vt:lpstr>
      <vt:lpstr>Wingdings 3</vt:lpstr>
      <vt:lpstr>Θρόισμα</vt:lpstr>
      <vt:lpstr>Η Αγία Γραφή</vt:lpstr>
      <vt:lpstr>                    Το ταξίδι της Αγίας Γραφής</vt:lpstr>
      <vt:lpstr>Σκοπός της συγγραφής και ανάγνωσης των βιβλικών διηγήσεων</vt:lpstr>
      <vt:lpstr>                         Η θυσία του Αβραάμ</vt:lpstr>
      <vt:lpstr>            Τα τέσσερα ζώα της Αποκάλυψης</vt:lpstr>
      <vt:lpstr>Ο Θεός συνομιλεί με τον άνθρωπο Ο διάλογος του Χριστού με την Σαμαρείτισσα</vt:lpstr>
      <vt:lpstr>                      Η Παλαιά Διαθήκη</vt:lpstr>
      <vt:lpstr>                            Η Καινή Διαθήκη</vt:lpstr>
      <vt:lpstr>                        Τι σημαίνει Εκκλησία</vt:lpstr>
      <vt:lpstr>                 Εκκλησία της Παναγίας της Τήνου</vt:lpstr>
      <vt:lpstr>                                Αγία Τράπεζα</vt:lpstr>
      <vt:lpstr>Ομαδική εργασία</vt:lpstr>
      <vt:lpstr>Πηγές εικόνων</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Acer</dc:creator>
  <cp:lastModifiedBy>Acer</cp:lastModifiedBy>
  <cp:revision>60</cp:revision>
  <dcterms:created xsi:type="dcterms:W3CDTF">2024-10-05T14:27:31Z</dcterms:created>
  <dcterms:modified xsi:type="dcterms:W3CDTF">2024-10-08T15:41:39Z</dcterms:modified>
</cp:coreProperties>
</file>