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FF209-ABE1-44D1-B708-AE346952205C}" type="datetimeFigureOut">
              <a:rPr lang="el-GR" smtClean="0"/>
              <a:pPr/>
              <a:t>24/4/2024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4855C-951F-40C2-8448-E77CC8F1EBF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astiria.gr/%CE%B9%CE%B5%CF%81%CE%B1-%CE%BC%CE%BF%CE%BD%CE%B7-%CF%80%CE%B1%CE%BD%CE%B1%CE%B3%CE%B9%CE%B1%CF%83-%CE%B6%CE%B9%CE%B4%CE%B1%CE%BD%CE%B9%CE%BF%CF%85-%CE%BA%CE%BF%CE%B6%CE%B1%CE%BD%CE%B7%CF%83/" TargetMode="External"/><Relationship Id="rId2" Type="http://schemas.openxmlformats.org/officeDocument/2006/relationships/hyperlink" Target="http://mikrovalto.gr/%CE%B1%CE%BE%CE%B9%CE%BF%CE%B8%CE%AD%CE%B1%CF%84%CE%B1/%CE%BC%CE%BF%CE%BD%CE%AE-%CF%80%CE%B1%CE%BD%CE%B1%CE%B3%CE%AF%CE%B1%CF%82-%CE%B6%CE%B9%CE%B4%CE%B1%CE%BD%CE%AF%CE%BF%CF%85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romfea.gr/ieres-mitropoleis/49858-litaneia-tis-eikonas-tis-panagias-zidaniotissis-stin-kozani-foto" TargetMode="External"/><Relationship Id="rId5" Type="http://schemas.openxmlformats.org/officeDocument/2006/relationships/hyperlink" Target="https://www.facebook.com/642335729269645/photos/a.642354052601146/1893639434139262/?type=3https://www.romfea.gr/ieres-mitropoleis/49858-litaneia-tis-eikonas-tis-panagias-zidaniotissis-stin-kozani-foto" TargetMode="External"/><Relationship Id="rId4" Type="http://schemas.openxmlformats.org/officeDocument/2006/relationships/hyperlink" Target="https://www.kozanilife.gr/2015/08/10/ieres-akolouthies-panagia-zidanio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ΠΑΝΑΓΙΑ ΖΙΔΑΝΙΟΥ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642910" y="1571613"/>
            <a:ext cx="5257808" cy="392909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l-GR" sz="1600" dirty="0"/>
              <a:t>       Το μοναστήρι ιδρύθηκε κατά το </a:t>
            </a:r>
            <a:r>
              <a:rPr lang="el-GR" sz="1600" b="1" dirty="0"/>
              <a:t>16ο αιώνα </a:t>
            </a:r>
            <a:r>
              <a:rPr lang="el-GR" sz="1600" dirty="0"/>
              <a:t>σε εποχές που ο Ελληνισμός περνούσε τις πιο σκληρές και τις πιο δύσκολες μέρες της μακραίωνης σκλαβιάς του. </a:t>
            </a:r>
          </a:p>
          <a:p>
            <a:pPr algn="just">
              <a:buNone/>
            </a:pPr>
            <a:r>
              <a:rPr lang="el-GR" sz="1600" dirty="0"/>
              <a:t>        Ήταν η εποχή που μουσουλμάνοι μεταφέρθηκαν από τα βάθη της Μ. Ασίας και εγκαταστάθηκαν στις εύφορες πεδιάδες της Ελλάδας απωθώντας βίαια τους γηγενείς χριστιανικούς πληθυσμούς σε δύσβατες και απρόσιτες περιοχές. </a:t>
            </a:r>
          </a:p>
          <a:p>
            <a:pPr algn="just">
              <a:buNone/>
            </a:pPr>
            <a:r>
              <a:rPr lang="el-GR" sz="1600" dirty="0"/>
              <a:t>        Κοντά στα </a:t>
            </a:r>
            <a:r>
              <a:rPr lang="el-GR" sz="1600" b="1" dirty="0"/>
              <a:t>Σέρβια</a:t>
            </a:r>
            <a:r>
              <a:rPr lang="el-GR" sz="1600" dirty="0"/>
              <a:t>, στη θέση “Βρύσες” υπήρχε </a:t>
            </a:r>
            <a:r>
              <a:rPr lang="el-GR" sz="1600" b="1" dirty="0"/>
              <a:t>βυζαντινός ναός </a:t>
            </a:r>
            <a:r>
              <a:rPr lang="el-GR" sz="1600" dirty="0"/>
              <a:t>με την εικόνα της Παναγίας της Ελεούσας της Παντάνασσας. Πιθανότατα ανήκε στη γυναικεία μονή των Αγίων Θεοδώρων. </a:t>
            </a:r>
          </a:p>
          <a:p>
            <a:pPr algn="just">
              <a:buNone/>
            </a:pPr>
            <a:r>
              <a:rPr lang="el-GR" sz="1600" dirty="0"/>
              <a:t>        Σήμερα σώζονται τα ερείπια του ναού των Αγίων Θεοδώρων στο τοπωνύμιο “Καλογριές” που φαίνεται να προήλθε από τις μοναχές (καλόγριες) του μοναστηριού.</a:t>
            </a:r>
          </a:p>
          <a:p>
            <a:endParaRPr lang="el-GR" sz="1600" dirty="0"/>
          </a:p>
        </p:txBody>
      </p:sp>
      <p:pic>
        <p:nvPicPr>
          <p:cNvPr id="6" name="5 - Θέση περιεχομένου" descr="panagia_zidaniotiss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00718" y="1714488"/>
            <a:ext cx="2857531" cy="358672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72122" cy="4829195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l-GR" dirty="0"/>
              <a:t>       Οι </a:t>
            </a:r>
            <a:r>
              <a:rPr lang="el-GR" b="1" dirty="0"/>
              <a:t>Τούρκοι κατέστρεψαν </a:t>
            </a:r>
            <a:r>
              <a:rPr lang="el-GR" dirty="0"/>
              <a:t>το μοναστήρι των Αγίων Θεοδώρων και το ναό με την εικόνα της Παναγίας. Διασώθηκε η εικόνα την οποία το </a:t>
            </a:r>
            <a:r>
              <a:rPr lang="el-GR" b="1" dirty="0"/>
              <a:t>1541 </a:t>
            </a:r>
            <a:r>
              <a:rPr lang="el-GR" dirty="0"/>
              <a:t>άνθρωποι ευσεβείς τη μετέφεραν για ασφάλεια στο δασωμένο </a:t>
            </a:r>
            <a:r>
              <a:rPr lang="el-GR" b="1" dirty="0"/>
              <a:t>Ζιδάνι</a:t>
            </a:r>
            <a:r>
              <a:rPr lang="el-GR" dirty="0"/>
              <a:t> και την εναπόθεσαν σε κάποιο εξωκλήσι στη θέση “Συκιές” ανατολικά του χωριού. </a:t>
            </a:r>
          </a:p>
          <a:p>
            <a:pPr algn="just">
              <a:buNone/>
            </a:pPr>
            <a:r>
              <a:rPr lang="el-GR" dirty="0"/>
              <a:t>       Η τοποθεσία αυτή ήταν γνωστή σε μας με την ονομασία </a:t>
            </a:r>
            <a:r>
              <a:rPr lang="el-GR" b="1" dirty="0"/>
              <a:t>“Παλαιομανάστηρο</a:t>
            </a:r>
            <a:r>
              <a:rPr lang="el-GR" dirty="0"/>
              <a:t>” που δυστυχώς καταπλακώθηκε κάτω από χιλιάδες τόνων μπάζων. </a:t>
            </a:r>
          </a:p>
          <a:p>
            <a:pPr algn="just">
              <a:buNone/>
            </a:pPr>
            <a:r>
              <a:rPr lang="el-GR" dirty="0"/>
              <a:t>       Γύρω από το ξωκλήσι αυτό αναπτύχθηκε το μοναστήρι, που στα τέλη </a:t>
            </a:r>
            <a:r>
              <a:rPr lang="el-GR" b="1" dirty="0"/>
              <a:t>του 17ου αιώνα </a:t>
            </a:r>
            <a:r>
              <a:rPr lang="el-GR" dirty="0"/>
              <a:t>ήταν καλά οργανωμένο, αφού στο γνωστό κώδικα της Ζάβορδας υπάρχει εγγραφή “Μοναστήροι Ζιτάνοι” και ακολουθεί η παράθεση των ονομάτων οκτώ μοναχών. </a:t>
            </a:r>
          </a:p>
          <a:p>
            <a:pPr algn="just">
              <a:buNone/>
            </a:pPr>
            <a:r>
              <a:rPr lang="el-GR" dirty="0"/>
              <a:t>        Η </a:t>
            </a:r>
            <a:r>
              <a:rPr lang="el-GR" b="1" dirty="0"/>
              <a:t>κτητορική επιγραφή </a:t>
            </a:r>
            <a:r>
              <a:rPr lang="el-GR" dirty="0"/>
              <a:t>που βρέθηκε γράφει: </a:t>
            </a:r>
            <a:r>
              <a:rPr lang="el-GR" sz="2200" dirty="0"/>
              <a:t>"</a:t>
            </a:r>
            <a:r>
              <a:rPr lang="el-GR" sz="2900" dirty="0"/>
              <a:t>ΕΥΡΕΘΙ ΤΟ ΠΑΛΑΙΟ ΕΤΟΣ ΖΜΘ' (1541 ΜΧ) ΜΕΤΑ ΕΓΕΡΘΙ Ο ΘΙΟΣ ΟΥΤΟΣ Ο ΝΑΟΣ Τ(Η)Σ Θ(ΕΟ)ΤΟΚΟΥ ΔΙΑ ΣΗΝΔΡΟΜΗΣ ΤΟΥ ΕΥΘΥΜΙΟ ΣΑΠΕΡΑΚΑΙ ΔΙΜΗΤΡΙΟΥ ΓΕΟΡΓΑΚΚΙ ΝΑΝΟ ΕΤΟΣ 1807 ΙΑΝΟΥΑΡΙΟΥ   30 ΓΙΟΡΤΗ".</a:t>
            </a:r>
          </a:p>
          <a:p>
            <a:endParaRPr lang="el-GR" dirty="0"/>
          </a:p>
        </p:txBody>
      </p:sp>
      <p:pic>
        <p:nvPicPr>
          <p:cNvPr id="5" name="4 - Θέση περιεχομένου" descr="panagi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29322" y="1643050"/>
            <a:ext cx="2828925" cy="322611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14282" y="1412776"/>
            <a:ext cx="5857916" cy="480230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dirty="0"/>
              <a:t>      To </a:t>
            </a:r>
            <a:r>
              <a:rPr lang="el-GR" b="1" dirty="0"/>
              <a:t>1755</a:t>
            </a:r>
            <a:r>
              <a:rPr lang="el-GR" dirty="0"/>
              <a:t> το μεγαλύτερο μέρος της εικόνας της Παναγίας είχε καλυφθεί με ασημένια επένδυση από τον </a:t>
            </a:r>
            <a:r>
              <a:rPr lang="el-GR" b="1" dirty="0"/>
              <a:t>τεχνίτη Θεόδωρο </a:t>
            </a:r>
            <a:r>
              <a:rPr lang="el-GR" dirty="0"/>
              <a:t>που καταγόταν από τους Καλαρύτες Ιωαννίνων. </a:t>
            </a:r>
          </a:p>
          <a:p>
            <a:pPr algn="just">
              <a:buNone/>
            </a:pPr>
            <a:r>
              <a:rPr lang="el-GR" dirty="0"/>
              <a:t>       Το έτος </a:t>
            </a:r>
            <a:r>
              <a:rPr lang="el-GR" b="1" dirty="0"/>
              <a:t>1854</a:t>
            </a:r>
            <a:r>
              <a:rPr lang="el-GR" dirty="0"/>
              <a:t> το μοναστήρι </a:t>
            </a:r>
            <a:r>
              <a:rPr lang="el-GR" b="1" dirty="0"/>
              <a:t>καταστράφηκε</a:t>
            </a:r>
            <a:r>
              <a:rPr lang="el-GR" dirty="0"/>
              <a:t>  ολοσχερώς από τους Τούρκους, σε αντίποινα για τη συμμετοχή των μοναχών και των Ζιδανιωτών στο επαναστατικό κίνημα του Θεόδωρου Ζιάκα. </a:t>
            </a:r>
          </a:p>
          <a:p>
            <a:pPr algn="just">
              <a:buNone/>
            </a:pPr>
            <a:r>
              <a:rPr lang="el-GR" dirty="0"/>
              <a:t>       Η </a:t>
            </a:r>
            <a:r>
              <a:rPr lang="el-GR" b="1" dirty="0"/>
              <a:t>εικόνα της Παναγίας, η κτητορική επιγραφή  και άλλα κειμήλια </a:t>
            </a:r>
            <a:r>
              <a:rPr lang="el-GR" dirty="0"/>
              <a:t>που διασώθηκαν, </a:t>
            </a:r>
            <a:r>
              <a:rPr lang="el-GR" b="1" dirty="0"/>
              <a:t>μεταφέρθηκαν</a:t>
            </a:r>
            <a:r>
              <a:rPr lang="el-GR" dirty="0"/>
              <a:t> και τοποθετήθηκαν στο </a:t>
            </a:r>
            <a:r>
              <a:rPr lang="el-GR" b="1" dirty="0"/>
              <a:t>ναό της Αγίας Τριάδος </a:t>
            </a:r>
            <a:r>
              <a:rPr lang="el-GR" dirty="0"/>
              <a:t>που είχε μείνει έξω από την καταστροφική μανία των Τούρκων, στο </a:t>
            </a:r>
            <a:r>
              <a:rPr lang="el-GR" b="1" dirty="0"/>
              <a:t>χωριό Ζιδάνι. </a:t>
            </a:r>
          </a:p>
          <a:p>
            <a:pPr algn="just">
              <a:buNone/>
            </a:pPr>
            <a:r>
              <a:rPr lang="el-GR" b="1" dirty="0"/>
              <a:t>       </a:t>
            </a:r>
            <a:r>
              <a:rPr lang="el-GR" dirty="0"/>
              <a:t>Το </a:t>
            </a:r>
            <a:r>
              <a:rPr lang="el-GR" b="1" dirty="0"/>
              <a:t>1900</a:t>
            </a:r>
            <a:r>
              <a:rPr lang="el-GR" dirty="0"/>
              <a:t> περίπου βρίσκουμε το μοναστήρι πάλι σε μέρες ακμής με χιλιάδες στρέμματα καλλιεργήσιμες εκτάσεις και επίσης χιλιάδες γιδοπρόβατα, επί ηγουμενίας </a:t>
            </a:r>
            <a:r>
              <a:rPr lang="el-GR" b="1" dirty="0"/>
              <a:t>Ιλαρίωνα Ρολόγη και Μητροπολίτη Κωνστάντιου Ματουλόπουλου.</a:t>
            </a:r>
          </a:p>
          <a:p>
            <a:pPr algn="just"/>
            <a:endParaRPr lang="el-GR" dirty="0"/>
          </a:p>
        </p:txBody>
      </p:sp>
      <p:pic>
        <p:nvPicPr>
          <p:cNvPr id="7" name="6 - Θέση περιεχομένου" descr="images (3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31017" y="1484784"/>
            <a:ext cx="2798701" cy="374441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- Θέση εικόνας" descr="images (2).jpg"/>
          <p:cNvPicPr>
            <a:picLocks noGrp="1" noChangeAspect="1"/>
          </p:cNvPicPr>
          <p:nvPr>
            <p:ph type="pic" idx="4294967295"/>
          </p:nvPr>
        </p:nvPicPr>
        <p:blipFill>
          <a:blip r:embed="rId2"/>
          <a:srcRect l="7533" r="7533"/>
          <a:stretch>
            <a:fillRect/>
          </a:stretch>
        </p:blipFill>
        <p:spPr>
          <a:xfrm>
            <a:off x="285720" y="285728"/>
            <a:ext cx="4071966" cy="2996352"/>
          </a:xfrm>
        </p:spPr>
      </p:pic>
      <p:pic>
        <p:nvPicPr>
          <p:cNvPr id="9" name="8 - Εικόνα" descr="unnam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500438"/>
            <a:ext cx="4075947" cy="2857520"/>
          </a:xfrm>
          <a:prstGeom prst="rect">
            <a:avLst/>
          </a:prstGeom>
        </p:spPr>
      </p:pic>
      <p:pic>
        <p:nvPicPr>
          <p:cNvPr id="10" name="9 - Εικόνα" descr="servion-eikona-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928670"/>
            <a:ext cx="3857620" cy="48577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142853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Το </a:t>
            </a:r>
            <a:r>
              <a:rPr lang="el-GR" b="1" dirty="0"/>
              <a:t>1919</a:t>
            </a:r>
            <a:r>
              <a:rPr lang="el-GR" dirty="0"/>
              <a:t> κτίσθηκε το νέο καθολικό, ο </a:t>
            </a:r>
            <a:r>
              <a:rPr lang="el-GR" b="1" dirty="0"/>
              <a:t>σημερινός ναός Γενεθλίου της Παναγίας της Ζιδανιώτισσας</a:t>
            </a:r>
            <a:r>
              <a:rPr lang="el-GR" dirty="0"/>
              <a:t>, όταν μητροπολίτης ήταν ο Φώτιος Μανιάτης και ηγούμενος ο Ιωακείμ Καλούδης. Πρόκειται για το μόνο κτίριο που γλίτωσε από την πυρπόληση που έγινε από τα ναζιστικά στρατεύματα στις 6 Μαρτίου 1943.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l-GR" dirty="0"/>
              <a:t>Η θαυματουργή εικόνα της Παναγίας </a:t>
            </a:r>
            <a:r>
              <a:rPr lang="el-GR" b="1" dirty="0"/>
              <a:t>διασώθηκε</a:t>
            </a:r>
            <a:r>
              <a:rPr lang="el-GR" dirty="0"/>
              <a:t> από τα αδέλφια Γεώργιο και Ευάγγελο Τζιώνα (Τζινουγιώγα και Τζινουβάγγελο).Ο ναός της Παναγίας έπαθε μεγάλες ζημιές με τα γεγονότα της εμφύλιας πολεμικής περιόδου 1946-1949.</a:t>
            </a:r>
            <a:r>
              <a:rPr lang="en-US" dirty="0"/>
              <a:t> </a:t>
            </a:r>
          </a:p>
          <a:p>
            <a:pPr algn="just"/>
            <a:endParaRPr lang="en-US" dirty="0"/>
          </a:p>
          <a:p>
            <a:pPr algn="just"/>
            <a:r>
              <a:rPr lang="el-GR" dirty="0"/>
              <a:t>Από </a:t>
            </a:r>
            <a:r>
              <a:rPr lang="el-GR" b="1" dirty="0"/>
              <a:t>το 1950 </a:t>
            </a:r>
            <a:r>
              <a:rPr lang="el-GR" dirty="0"/>
              <a:t>άρχισε και πάλι </a:t>
            </a:r>
            <a:r>
              <a:rPr lang="el-GR" b="1" dirty="0"/>
              <a:t>η αναστηλωτική προσπάθεια </a:t>
            </a:r>
            <a:r>
              <a:rPr lang="el-GR" dirty="0"/>
              <a:t>με τη συνδρομή και τη βοήθεια των πιστών και κορυφώθηκε στις μέρες της ηγουμενίας του αρχιμανδρίτη Φιλαρέτου Μπίστη (1960-1989).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l-GR" dirty="0"/>
              <a:t>Δυστυχώς μια ακόμη </a:t>
            </a:r>
            <a:r>
              <a:rPr lang="el-GR" b="1" dirty="0"/>
              <a:t>καταστροφή</a:t>
            </a:r>
            <a:r>
              <a:rPr lang="el-GR" dirty="0"/>
              <a:t> υπέστη </a:t>
            </a:r>
            <a:r>
              <a:rPr lang="el-GR" b="1" dirty="0"/>
              <a:t>η μονή Ζιδανίου </a:t>
            </a:r>
            <a:r>
              <a:rPr lang="el-GR" dirty="0"/>
              <a:t>από το μεγάλο σεισμό της </a:t>
            </a:r>
            <a:r>
              <a:rPr lang="el-GR" b="1" dirty="0"/>
              <a:t>13ης Μαΐου 1995</a:t>
            </a:r>
            <a:r>
              <a:rPr lang="el-GR" dirty="0"/>
              <a:t>. Το καμπαναριό κατέρρευσε, τα κελιά και οι βοηθητικοί χώροι  μεταβλήθηκαν σε σωρούς ερειπίων, ενώ ο ναός της Παναγίας παρουσίασε μεγάλες ρωγμές καθώς μετέπειτα έγινε ετοιμόρροπος.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l-GR" dirty="0"/>
              <a:t> Την </a:t>
            </a:r>
            <a:r>
              <a:rPr lang="el-GR" b="1" dirty="0"/>
              <a:t>αποκατάσταση</a:t>
            </a:r>
            <a:r>
              <a:rPr lang="el-GR" dirty="0"/>
              <a:t> των ζημιών και την ανασυγκρότηση της μονής ανέλαβε ο ηγουμενεύων από το </a:t>
            </a:r>
            <a:r>
              <a:rPr lang="el-GR" b="1" dirty="0"/>
              <a:t>1989 Απόστολος  Μπουμπουρέκας</a:t>
            </a:r>
            <a:r>
              <a:rPr lang="el-GR" dirty="0"/>
              <a:t>, εφημέριος της ενορίας Φρουρίου. Έτσι χάρη στην αξιέπαινη προσπάθεια του ο ναός της Παναγίας αναστηλώθηκε και ανακαινίστηκε, κτίστηκε καινούργιο καμπαναριό και ανεγέρθηκε μεγαλοπρεπής ξενώνας.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357166"/>
            <a:ext cx="85011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Από το </a:t>
            </a:r>
            <a:r>
              <a:rPr lang="el-GR" b="1" dirty="0"/>
              <a:t>2002</a:t>
            </a:r>
            <a:r>
              <a:rPr lang="el-GR" dirty="0"/>
              <a:t> με την έλευση στο μοναστήρι της ιδιαίτερα δραστήριας </a:t>
            </a:r>
            <a:r>
              <a:rPr lang="el-GR" b="1" dirty="0"/>
              <a:t>μοναχής Μαριάμ</a:t>
            </a:r>
            <a:r>
              <a:rPr lang="el-GR" dirty="0"/>
              <a:t>, διαμορφώθηκε καινούργια καλαίσθητη αίθουσα δυτικά του ναού, το </a:t>
            </a:r>
            <a:r>
              <a:rPr lang="el-GR" b="1" dirty="0"/>
              <a:t>Αρχονταρίκι, </a:t>
            </a:r>
            <a:r>
              <a:rPr lang="el-GR" dirty="0"/>
              <a:t>εξασφαλίστηκε η αυτοτέλεια σε νερό και ρεύμα , έγιναν εγκαταστάσεις κεντρικής θέρμανσης στο ναό και στον ξενώνα και συνεχίζεται η αγιογράφηση του ναού.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Τέλος από το </a:t>
            </a:r>
            <a:r>
              <a:rPr lang="el-GR" b="1" dirty="0"/>
              <a:t>2006 </a:t>
            </a:r>
            <a:r>
              <a:rPr lang="el-GR" dirty="0"/>
              <a:t>υπηρετεί στη μονή η </a:t>
            </a:r>
            <a:r>
              <a:rPr lang="el-GR" b="1" dirty="0"/>
              <a:t>ηγουμένη Θεοκτίστη</a:t>
            </a:r>
            <a:r>
              <a:rPr lang="el-GR" dirty="0"/>
              <a:t>, η οποία συνεχίζει με τον ίδιο ζήλο τόσο για το θρησκευτικό λειτούργημα όσο και για τη βελτίωση των υποδομών</a:t>
            </a:r>
          </a:p>
        </p:txBody>
      </p:sp>
      <p:pic>
        <p:nvPicPr>
          <p:cNvPr id="3" name="2 - Εικόνα" descr="litaneia-zidaniotissa-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500306"/>
            <a:ext cx="5857884" cy="39103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Αναφέρεται ότι το έτος </a:t>
            </a:r>
            <a:r>
              <a:rPr lang="el-GR" b="1" dirty="0"/>
              <a:t>1918</a:t>
            </a:r>
            <a:r>
              <a:rPr lang="el-GR" dirty="0"/>
              <a:t> έπληξε την Κοζάνη </a:t>
            </a:r>
            <a:r>
              <a:rPr lang="el-GR" b="1" dirty="0"/>
              <a:t>θανατηφόρα γρίπη</a:t>
            </a:r>
            <a:r>
              <a:rPr lang="el-GR" dirty="0"/>
              <a:t>, η οποία σταμάτησε με θαυματουργική </a:t>
            </a:r>
            <a:r>
              <a:rPr lang="el-GR" b="1" dirty="0"/>
              <a:t>παρέμβαση</a:t>
            </a:r>
            <a:r>
              <a:rPr lang="el-GR" dirty="0"/>
              <a:t> της Παναγίας της Ζιδανιώτισσας, που μεταφέρθηκε στην πόλη όπου τελέστηκαν αγρυπνίες, παρακλήσεις και λιτανείες.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 Πολλές μαρτυρίες υπάρχουν επίσης από τα παλιά χρόνια μέχρι σήμερα για </a:t>
            </a:r>
            <a:r>
              <a:rPr lang="el-GR" b="1" dirty="0"/>
              <a:t>θαύματα</a:t>
            </a:r>
            <a:r>
              <a:rPr lang="el-GR" dirty="0"/>
              <a:t> της Παναγίας στην οποία καταφεύγουν οι πιστοί στις δύσκολες περιστάσεις της ζωής τους, επιζητώντας την ίαση της ψυχής και του σώματος.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Κάθε χρόνο πραγματοποιείται αγιαστική περιοδεία της θαυματουργής εικόνας της Παναγίας Ζιδανιώτισσας στην πόλη της Κοζάνης για </a:t>
            </a:r>
            <a:r>
              <a:rPr lang="el-GR" b="1" dirty="0"/>
              <a:t>ευλογία</a:t>
            </a:r>
            <a:r>
              <a:rPr lang="el-GR" dirty="0"/>
              <a:t> και </a:t>
            </a:r>
            <a:r>
              <a:rPr lang="el-GR" b="1" dirty="0"/>
              <a:t>αγιασμό</a:t>
            </a:r>
            <a:r>
              <a:rPr lang="el-GR" dirty="0"/>
              <a:t> των πιστών.</a:t>
            </a:r>
          </a:p>
          <a:p>
            <a:pPr algn="just"/>
            <a:r>
              <a:rPr lang="el-GR" dirty="0"/>
              <a:t>Η πάνδημη λιτάνευση της θαυματουργού εικόνας στην πόλη της Κοζάνης πραγματοποιείται το απόγευμα της Κυριακής του Θωμά.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 Κατά τη λιτάνευση της εικόνας σχηματίζεται μεγάλη πομπή που αποτελείται από το </a:t>
            </a:r>
            <a:r>
              <a:rPr lang="el-GR" b="1" dirty="0"/>
              <a:t>ιερατείο της Κοζάνης</a:t>
            </a:r>
            <a:r>
              <a:rPr lang="el-GR" dirty="0"/>
              <a:t>, τις </a:t>
            </a:r>
            <a:r>
              <a:rPr lang="el-GR" b="1" dirty="0"/>
              <a:t>τοπικές πολιτικές </a:t>
            </a:r>
            <a:r>
              <a:rPr lang="el-GR" dirty="0"/>
              <a:t>και </a:t>
            </a:r>
            <a:r>
              <a:rPr lang="el-GR" b="1" dirty="0"/>
              <a:t>στρατιωτικές Αρχές </a:t>
            </a:r>
            <a:r>
              <a:rPr lang="el-GR" dirty="0"/>
              <a:t>και </a:t>
            </a:r>
            <a:r>
              <a:rPr lang="el-GR" b="1" dirty="0"/>
              <a:t>πλήθος πιστών </a:t>
            </a:r>
            <a:r>
              <a:rPr lang="el-GR" dirty="0"/>
              <a:t>που κρατούν στα χέρια τους αναμμένες πασχαλιάτικες λαμπάδες. Η πομπή ξεκινάει από το Ναό του Αγίου Κωνσταντίνου (όπου από την Παρασκευή της Διακαινησίμου έχει μεταφερθεί η εικόνα με Ιερές Ακολουθίες και Τελετές) και διά μέσου των οδών της πόλης καταλήγει στον Ιερό Ναό του Αγίου Νικολάου, όπου </a:t>
            </a:r>
            <a:r>
              <a:rPr lang="el-GR" dirty="0" err="1"/>
              <a:t>ψάλλεται</a:t>
            </a:r>
            <a:r>
              <a:rPr lang="el-GR" dirty="0"/>
              <a:t> Μέγας Εσπερινός. 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Αφού παραμείνει εκεί για ένα </a:t>
            </a:r>
            <a:r>
              <a:rPr lang="el-GR" b="1" dirty="0"/>
              <a:t>ορισμένο χρονικό </a:t>
            </a:r>
            <a:r>
              <a:rPr lang="el-GR" dirty="0"/>
              <a:t>διάστημα για προσκύνημα, μεταφέρεται στη συνέχεια εκ περιτροπής και στους άλλους ενοριακούς Ναούς της Κοζάνης, για να επιστρέψει αργότερα στο μοναστήρι Ζιδανίου, όπου είναι και η φυσική της θέση.</a:t>
            </a:r>
          </a:p>
          <a:p>
            <a:pPr algn="just"/>
            <a:r>
              <a:rPr lang="el-GR" dirty="0"/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85852" y="500042"/>
            <a:ext cx="7400948" cy="571504"/>
          </a:xfrm>
        </p:spPr>
        <p:txBody>
          <a:bodyPr>
            <a:normAutofit fontScale="90000"/>
          </a:bodyPr>
          <a:lstStyle/>
          <a:p>
            <a:r>
              <a:rPr lang="el-GR" sz="3200" b="1" dirty="0"/>
              <a:t>ΒΙΒΛΙΟΓΡΑΦΙΑ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0" y="1071546"/>
            <a:ext cx="9144000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/>
              <a:t>Το Μοναστήρι της Παναγίας Ζιδανίου. (7 Σεπτεμβρίου 2019). Ανακτήθηκε από</a:t>
            </a:r>
            <a:r>
              <a:rPr lang="en-US" sz="1400" b="1" dirty="0"/>
              <a:t>:</a:t>
            </a:r>
            <a:r>
              <a:rPr lang="el-GR" sz="1400" b="1" dirty="0"/>
              <a:t> </a:t>
            </a:r>
          </a:p>
          <a:p>
            <a:r>
              <a:rPr lang="en-US" sz="1400" b="1" dirty="0">
                <a:hlinkClick r:id="rId2"/>
              </a:rPr>
              <a:t>http://mikrovalto.gr/%CE%B1%CE%BE%CE%B9%CE%BF%CE%B8%CE%AD%CE%B1%CF%84%CE%B1/%CE%BC%CE%BF%CE%BD%CE%AE-%CF%80%CE%B1%CE%BD%CE%B1%CE%B3%CE%AF%CE%B1%CF%82-%CE%B6%CE%B9%CE%B4%CE%B1%CE%BD%CE%AF%CE%BF%CF%85</a:t>
            </a:r>
            <a:endParaRPr lang="el-GR" sz="1400" b="1" dirty="0"/>
          </a:p>
          <a:p>
            <a:endParaRPr lang="el-GR" sz="1400" b="1" dirty="0"/>
          </a:p>
          <a:p>
            <a:r>
              <a:rPr lang="el-GR" sz="1400" b="1" dirty="0"/>
              <a:t>ΕΙΚΟΝΕΣ</a:t>
            </a:r>
            <a:r>
              <a:rPr lang="en-US" sz="1400" b="1" dirty="0"/>
              <a:t>:</a:t>
            </a:r>
            <a:endParaRPr lang="el-GR" sz="1400" b="1" dirty="0"/>
          </a:p>
          <a:p>
            <a:endParaRPr lang="el-GR" sz="1400" b="1" dirty="0">
              <a:hlinkClick r:id="rId3"/>
            </a:endParaRPr>
          </a:p>
          <a:p>
            <a:r>
              <a:rPr lang="el-GR" sz="1400" b="1" dirty="0">
                <a:hlinkClick r:id="rId3"/>
              </a:rPr>
              <a:t> </a:t>
            </a:r>
            <a:r>
              <a:rPr lang="en-US" sz="1400" b="1" dirty="0">
                <a:hlinkClick r:id="rId3"/>
              </a:rPr>
              <a:t>https://www.monastiria.gr/%CE%B9%CE%B5%CF%81%CE%B1-%CE%BC%CE%BF%CE%BD%CE%B7-%CF%80%CE%B1%CE%BD%CE%B1%CE%B3%CE%B9%CE%B1%CF%83-%CE%B6%CE%B9%CE%B4%CE%B1%CE%BD%CE%B9%CE%BF%CF%85-%CE%BA%CE%BF%CE%B6%CE%B1%CE%BD%CE%B7%CF%83/</a:t>
            </a:r>
            <a:endParaRPr lang="el-GR" sz="1400" b="1" dirty="0"/>
          </a:p>
          <a:p>
            <a:r>
              <a:rPr lang="en-US" sz="1400" b="1" dirty="0">
                <a:hlinkClick r:id="rId4"/>
              </a:rPr>
              <a:t>https://www.kozanilife.gr/2015/08/10/ieres-akolouthies-panagia-zidaniou/</a:t>
            </a:r>
            <a:endParaRPr lang="el-GR" sz="1400" b="1" dirty="0"/>
          </a:p>
          <a:p>
            <a:endParaRPr lang="el-GR" sz="1400" b="1" dirty="0"/>
          </a:p>
          <a:p>
            <a:r>
              <a:rPr lang="en-US" sz="1400" b="1" dirty="0">
                <a:hlinkClick r:id="rId2"/>
              </a:rPr>
              <a:t>http://mikrovalto.gr/%CE%B1%CE%BE%CE%B9%CE%BF%CE%B8%CE%AD%CE%B1%CF%84%CE%B1/%CE%BC%CE%BF%CE%BD%CE%AE-%CF%80%CE%B1%CE%BD%CE%B1%CE%B3%CE%AF%CE%B1%CF%82-%CE%B6%CE%B9%CE%B4%CE%B1%CE%BD%CE%AF%CE%BF%CF%85</a:t>
            </a:r>
            <a:endParaRPr lang="el-GR" sz="1400" b="1" dirty="0"/>
          </a:p>
          <a:p>
            <a:endParaRPr lang="el-GR" sz="1400" b="1" dirty="0"/>
          </a:p>
          <a:p>
            <a:r>
              <a:rPr lang="en-US" sz="1400" b="1" dirty="0">
                <a:hlinkClick r:id="rId5"/>
              </a:rPr>
              <a:t>https://www.facebook.com/642335729269645/photos/a.642354052601146/1893639434139262/?type=3</a:t>
            </a:r>
            <a:endParaRPr lang="el-GR" sz="1400" b="1" dirty="0">
              <a:hlinkClick r:id="rId5"/>
            </a:endParaRPr>
          </a:p>
          <a:p>
            <a:endParaRPr lang="el-GR" sz="1400" b="1" dirty="0">
              <a:hlinkClick r:id="rId5"/>
            </a:endParaRPr>
          </a:p>
          <a:p>
            <a:r>
              <a:rPr lang="en-US" sz="1400" b="1" dirty="0">
                <a:hlinkClick r:id="rId6"/>
              </a:rPr>
              <a:t>https://www.romfea.gr/ieres-mitropoleis/49858-litaneia-tis-eikonas-tis-panagias-zidaniotissis-stin-kozani-foto</a:t>
            </a:r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pPr algn="r"/>
            <a:endParaRPr lang="en-US" sz="1400" b="1" dirty="0"/>
          </a:p>
          <a:p>
            <a:pPr algn="r"/>
            <a:r>
              <a:rPr lang="el-GR" sz="1400" b="1" dirty="0"/>
              <a:t>ΠΑΧΙΝΗ ΘΕΟΦΑΝΙΑ</a:t>
            </a:r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r>
              <a:rPr lang="el-GR" b="1" dirty="0"/>
              <a:t>	</a:t>
            </a:r>
            <a:endParaRPr lang="en-US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1360</Words>
  <Application>Microsoft Office PowerPoint</Application>
  <PresentationFormat>Προβολή στην οθόνη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Calibri</vt:lpstr>
      <vt:lpstr>Θέμα του Office</vt:lpstr>
      <vt:lpstr>ΠΑΝΑΓΙΑ ΖΙΔΑΝΙΟΥ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ΒΙΒΛΙΟΓΡΑΦΙΑ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ΠΑΝΑΓΙΑ ΖΙΔΑΝΙΟΥ</dc:title>
  <dc:creator>User</dc:creator>
  <cp:lastModifiedBy>Despoina</cp:lastModifiedBy>
  <cp:revision>21</cp:revision>
  <dcterms:created xsi:type="dcterms:W3CDTF">2024-03-28T17:00:44Z</dcterms:created>
  <dcterms:modified xsi:type="dcterms:W3CDTF">2024-04-24T18:49:55Z</dcterms:modified>
</cp:coreProperties>
</file>