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 id="256" r:id="rId3"/>
    <p:sldId id="258" r:id="rId4"/>
    <p:sldId id="259" r:id="rId5"/>
    <p:sldId id="260" r:id="rId6"/>
    <p:sldId id="261" r:id="rId7"/>
    <p:sldId id="262" r:id="rId8"/>
    <p:sldId id="257" r:id="rId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12" name="Ορθογώνιο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Στρογγυλεμένο ορθογώνιο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Υπότιτλος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Στυλ κύριου υπότιτλου</a:t>
            </a:r>
            <a:endParaRPr kumimoji="0" lang="en-US"/>
          </a:p>
        </p:txBody>
      </p:sp>
      <p:sp>
        <p:nvSpPr>
          <p:cNvPr id="28" name="Θέση ημερομηνίας 27"/>
          <p:cNvSpPr>
            <a:spLocks noGrp="1"/>
          </p:cNvSpPr>
          <p:nvPr>
            <p:ph type="dt" sz="half" idx="10"/>
          </p:nvPr>
        </p:nvSpPr>
        <p:spPr/>
        <p:txBody>
          <a:bodyPr/>
          <a:lstStyle/>
          <a:p>
            <a:fld id="{5B8750D5-C0FD-41E6-9952-57F12BF4EBFB}" type="datetimeFigureOut">
              <a:rPr lang="el-GR" smtClean="0"/>
              <a:t>16/10/2018</a:t>
            </a:fld>
            <a:endParaRPr lang="el-GR"/>
          </a:p>
        </p:txBody>
      </p:sp>
      <p:sp>
        <p:nvSpPr>
          <p:cNvPr id="17" name="Θέση υποσέλιδου 16"/>
          <p:cNvSpPr>
            <a:spLocks noGrp="1"/>
          </p:cNvSpPr>
          <p:nvPr>
            <p:ph type="ftr" sz="quarter" idx="11"/>
          </p:nvPr>
        </p:nvSpPr>
        <p:spPr/>
        <p:txBody>
          <a:bodyPr/>
          <a:lstStyle/>
          <a:p>
            <a:endParaRPr lang="el-GR"/>
          </a:p>
        </p:txBody>
      </p:sp>
      <p:sp>
        <p:nvSpPr>
          <p:cNvPr id="29" name="Θέση αριθμού διαφάνειας 28"/>
          <p:cNvSpPr>
            <a:spLocks noGrp="1"/>
          </p:cNvSpPr>
          <p:nvPr>
            <p:ph type="sldNum" sz="quarter" idx="12"/>
          </p:nvPr>
        </p:nvSpPr>
        <p:spPr/>
        <p:txBody>
          <a:bodyPr lIns="0" tIns="0" rIns="0" bIns="0">
            <a:noAutofit/>
          </a:bodyPr>
          <a:lstStyle>
            <a:lvl1pPr>
              <a:defRPr sz="1400">
                <a:solidFill>
                  <a:srgbClr val="FFFFFF"/>
                </a:solidFill>
              </a:defRPr>
            </a:lvl1pPr>
          </a:lstStyle>
          <a:p>
            <a:fld id="{016E9828-42C7-4608-B26C-185C102B91E8}" type="slidenum">
              <a:rPr lang="el-GR" smtClean="0"/>
              <a:t>‹#›</a:t>
            </a:fld>
            <a:endParaRPr lang="el-GR"/>
          </a:p>
        </p:txBody>
      </p:sp>
      <p:sp>
        <p:nvSpPr>
          <p:cNvPr id="7" name="Ορθογώνιο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Ορθογώνιο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Ορθογώνιο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Τίτλος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l-GR" smtClean="0"/>
              <a:t>Στυλ κύριου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5B8750D5-C0FD-41E6-9952-57F12BF4EBFB}" type="datetimeFigureOut">
              <a:rPr lang="el-GR" smtClean="0"/>
              <a:t>16/10/2018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16E9828-42C7-4608-B26C-185C102B91E8}"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41"/>
            <a:ext cx="2011680" cy="5851525"/>
          </a:xfrm>
        </p:spPr>
        <p:txBody>
          <a:bodyPr vert="eaVert"/>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a:xfrm>
            <a:off x="914400" y="274640"/>
            <a:ext cx="5562600" cy="5851525"/>
          </a:xfrm>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5B8750D5-C0FD-41E6-9952-57F12BF4EBFB}" type="datetimeFigureOut">
              <a:rPr lang="el-GR" smtClean="0"/>
              <a:t>16/10/2018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16E9828-42C7-4608-B26C-185C102B91E8}"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4" name="Θέση ημερομηνίας 3"/>
          <p:cNvSpPr>
            <a:spLocks noGrp="1"/>
          </p:cNvSpPr>
          <p:nvPr>
            <p:ph type="dt" sz="half" idx="10"/>
          </p:nvPr>
        </p:nvSpPr>
        <p:spPr/>
        <p:txBody>
          <a:bodyPr/>
          <a:lstStyle/>
          <a:p>
            <a:fld id="{5B8750D5-C0FD-41E6-9952-57F12BF4EBFB}" type="datetimeFigureOut">
              <a:rPr lang="el-GR" smtClean="0"/>
              <a:t>16/10/2018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16E9828-42C7-4608-B26C-185C102B91E8}" type="slidenum">
              <a:rPr lang="el-GR" smtClean="0"/>
              <a:t>‹#›</a:t>
            </a:fld>
            <a:endParaRPr lang="el-GR"/>
          </a:p>
        </p:txBody>
      </p:sp>
      <p:sp>
        <p:nvSpPr>
          <p:cNvPr id="8" name="Θέση περιεχομένου 7"/>
          <p:cNvSpPr>
            <a:spLocks noGrp="1"/>
          </p:cNvSpPr>
          <p:nvPr>
            <p:ph sz="quarter" idx="1"/>
          </p:nvPr>
        </p:nvSpPr>
        <p:spPr>
          <a:xfrm>
            <a:off x="914400" y="1447800"/>
            <a:ext cx="7772400" cy="4572000"/>
          </a:xfrm>
        </p:spPr>
        <p:txBody>
          <a:bodyPr vert="horz"/>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11" name="Ορθογώνιο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Στρογγυλεμένο ορθογώνιο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Τίτλος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Στυλ υποδείγματος κειμένου</a:t>
            </a:r>
          </a:p>
        </p:txBody>
      </p:sp>
      <p:sp>
        <p:nvSpPr>
          <p:cNvPr id="4" name="Θέση ημερομηνίας 3"/>
          <p:cNvSpPr>
            <a:spLocks noGrp="1"/>
          </p:cNvSpPr>
          <p:nvPr>
            <p:ph type="dt" sz="half" idx="10"/>
          </p:nvPr>
        </p:nvSpPr>
        <p:spPr/>
        <p:txBody>
          <a:bodyPr/>
          <a:lstStyle/>
          <a:p>
            <a:fld id="{5B8750D5-C0FD-41E6-9952-57F12BF4EBFB}" type="datetimeFigureOut">
              <a:rPr lang="el-GR" smtClean="0"/>
              <a:t>16/10/2018</a:t>
            </a:fld>
            <a:endParaRPr lang="el-GR"/>
          </a:p>
        </p:txBody>
      </p:sp>
      <p:sp>
        <p:nvSpPr>
          <p:cNvPr id="5" name="Θέση υποσέλιδου 4"/>
          <p:cNvSpPr>
            <a:spLocks noGrp="1"/>
          </p:cNvSpPr>
          <p:nvPr>
            <p:ph type="ftr" sz="quarter" idx="11"/>
          </p:nvPr>
        </p:nvSpPr>
        <p:spPr>
          <a:xfrm>
            <a:off x="800100" y="6172200"/>
            <a:ext cx="4000500" cy="457200"/>
          </a:xfrm>
        </p:spPr>
        <p:txBody>
          <a:bodyPr/>
          <a:lstStyle/>
          <a:p>
            <a:endParaRPr lang="el-GR"/>
          </a:p>
        </p:txBody>
      </p:sp>
      <p:sp>
        <p:nvSpPr>
          <p:cNvPr id="7" name="Ορθογώνιο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Ορθογώνιο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Ορθογώνιο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Θέση αριθμού διαφάνειας 5"/>
          <p:cNvSpPr>
            <a:spLocks noGrp="1"/>
          </p:cNvSpPr>
          <p:nvPr>
            <p:ph type="sldNum" sz="quarter" idx="12"/>
          </p:nvPr>
        </p:nvSpPr>
        <p:spPr>
          <a:xfrm>
            <a:off x="146304" y="6208776"/>
            <a:ext cx="457200" cy="457200"/>
          </a:xfrm>
        </p:spPr>
        <p:txBody>
          <a:bodyPr/>
          <a:lstStyle/>
          <a:p>
            <a:fld id="{016E9828-42C7-4608-B26C-185C102B91E8}" type="slidenum">
              <a:rPr lang="el-GR" smtClean="0"/>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5" name="Θέση ημερομηνίας 4"/>
          <p:cNvSpPr>
            <a:spLocks noGrp="1"/>
          </p:cNvSpPr>
          <p:nvPr>
            <p:ph type="dt" sz="half" idx="10"/>
          </p:nvPr>
        </p:nvSpPr>
        <p:spPr/>
        <p:txBody>
          <a:bodyPr/>
          <a:lstStyle/>
          <a:p>
            <a:fld id="{5B8750D5-C0FD-41E6-9952-57F12BF4EBFB}" type="datetimeFigureOut">
              <a:rPr lang="el-GR" smtClean="0"/>
              <a:t>16/10/2018</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016E9828-42C7-4608-B26C-185C102B91E8}" type="slidenum">
              <a:rPr lang="el-GR" smtClean="0"/>
              <a:t>‹#›</a:t>
            </a:fld>
            <a:endParaRPr lang="el-GR"/>
          </a:p>
        </p:txBody>
      </p:sp>
      <p:sp>
        <p:nvSpPr>
          <p:cNvPr id="9" name="Θέση περιεχομένου 8"/>
          <p:cNvSpPr>
            <a:spLocks noGrp="1"/>
          </p:cNvSpPr>
          <p:nvPr>
            <p:ph sz="quarter" idx="1"/>
          </p:nvPr>
        </p:nvSpPr>
        <p:spPr>
          <a:xfrm>
            <a:off x="914400" y="1447800"/>
            <a:ext cx="3749040" cy="4572000"/>
          </a:xfrm>
        </p:spPr>
        <p:txBody>
          <a:bodyPr vert="horz"/>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Θέση περιεχομένου 10"/>
          <p:cNvSpPr>
            <a:spLocks noGrp="1"/>
          </p:cNvSpPr>
          <p:nvPr>
            <p:ph sz="quarter" idx="2"/>
          </p:nvPr>
        </p:nvSpPr>
        <p:spPr>
          <a:xfrm>
            <a:off x="4933950" y="1447800"/>
            <a:ext cx="3749040" cy="4572000"/>
          </a:xfrm>
        </p:spPr>
        <p:txBody>
          <a:bodyPr vert="horz"/>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914400" y="273050"/>
            <a:ext cx="7772400" cy="1143000"/>
          </a:xfrm>
        </p:spPr>
        <p:txBody>
          <a:bodyPr anchor="b" anchorCtr="0"/>
          <a:lstStyle>
            <a:lvl1pPr>
              <a:defRPr/>
            </a:lvl1pPr>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4" name="Θέση κειμένου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7" name="Θέση ημερομηνίας 6"/>
          <p:cNvSpPr>
            <a:spLocks noGrp="1"/>
          </p:cNvSpPr>
          <p:nvPr>
            <p:ph type="dt" sz="half" idx="10"/>
          </p:nvPr>
        </p:nvSpPr>
        <p:spPr/>
        <p:txBody>
          <a:bodyPr/>
          <a:lstStyle/>
          <a:p>
            <a:fld id="{5B8750D5-C0FD-41E6-9952-57F12BF4EBFB}" type="datetimeFigureOut">
              <a:rPr lang="el-GR" smtClean="0"/>
              <a:t>16/10/2018</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016E9828-42C7-4608-B26C-185C102B91E8}" type="slidenum">
              <a:rPr lang="el-GR" smtClean="0"/>
              <a:t>‹#›</a:t>
            </a:fld>
            <a:endParaRPr lang="el-GR"/>
          </a:p>
        </p:txBody>
      </p:sp>
      <p:sp>
        <p:nvSpPr>
          <p:cNvPr id="11" name="Θέση περιεχομένου 10"/>
          <p:cNvSpPr>
            <a:spLocks noGrp="1"/>
          </p:cNvSpPr>
          <p:nvPr>
            <p:ph sz="half" idx="2"/>
          </p:nvPr>
        </p:nvSpPr>
        <p:spPr>
          <a:xfrm>
            <a:off x="914400" y="2247900"/>
            <a:ext cx="3733800" cy="3886200"/>
          </a:xfrm>
        </p:spPr>
        <p:txBody>
          <a:bodyPr vert="horz"/>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Θέση περιεχομένου 12"/>
          <p:cNvSpPr>
            <a:spLocks noGrp="1"/>
          </p:cNvSpPr>
          <p:nvPr>
            <p:ph sz="half" idx="4"/>
          </p:nvPr>
        </p:nvSpPr>
        <p:spPr>
          <a:xfrm>
            <a:off x="4953000" y="2247900"/>
            <a:ext cx="3733800" cy="3886200"/>
          </a:xfrm>
        </p:spPr>
        <p:txBody>
          <a:bodyPr vert="horz"/>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ημερομηνίας 2"/>
          <p:cNvSpPr>
            <a:spLocks noGrp="1"/>
          </p:cNvSpPr>
          <p:nvPr>
            <p:ph type="dt" sz="half" idx="10"/>
          </p:nvPr>
        </p:nvSpPr>
        <p:spPr/>
        <p:txBody>
          <a:bodyPr/>
          <a:lstStyle/>
          <a:p>
            <a:fld id="{5B8750D5-C0FD-41E6-9952-57F12BF4EBFB}" type="datetimeFigureOut">
              <a:rPr lang="el-GR" smtClean="0"/>
              <a:t>16/10/2018</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016E9828-42C7-4608-B26C-185C102B91E8}"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5B8750D5-C0FD-41E6-9952-57F12BF4EBFB}" type="datetimeFigureOut">
              <a:rPr lang="el-GR" smtClean="0"/>
              <a:t>16/10/2018</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016E9828-42C7-4608-B26C-185C102B91E8}"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8" name="Ορθογώνιο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Στρογγυλεμένο ορθογώνιο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Τίτλος 1"/>
          <p:cNvSpPr>
            <a:spLocks noGrp="1"/>
          </p:cNvSpPr>
          <p:nvPr>
            <p:ph type="title"/>
          </p:nvPr>
        </p:nvSpPr>
        <p:spPr>
          <a:xfrm>
            <a:off x="914400" y="273050"/>
            <a:ext cx="7772400" cy="1143000"/>
          </a:xfrm>
        </p:spPr>
        <p:txBody>
          <a:bodyPr anchor="b" anchorCtr="0"/>
          <a:lstStyle>
            <a:lvl1pPr algn="l">
              <a:buNone/>
              <a:defRPr sz="4000" b="0"/>
            </a:lvl1pPr>
          </a:lstStyle>
          <a:p>
            <a:r>
              <a:rPr kumimoji="0" lang="el-GR" smtClean="0"/>
              <a:t>Στυλ κύριου τίτλου</a:t>
            </a:r>
            <a:endParaRPr kumimoji="0" lang="en-US"/>
          </a:p>
        </p:txBody>
      </p:sp>
      <p:sp>
        <p:nvSpPr>
          <p:cNvPr id="3" name="Θέση κειμένου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Στυλ υποδείγματος κειμένου</a:t>
            </a:r>
          </a:p>
        </p:txBody>
      </p:sp>
      <p:sp>
        <p:nvSpPr>
          <p:cNvPr id="5" name="Θέση ημερομηνίας 4"/>
          <p:cNvSpPr>
            <a:spLocks noGrp="1"/>
          </p:cNvSpPr>
          <p:nvPr>
            <p:ph type="dt" sz="half" idx="10"/>
          </p:nvPr>
        </p:nvSpPr>
        <p:spPr/>
        <p:txBody>
          <a:bodyPr/>
          <a:lstStyle/>
          <a:p>
            <a:fld id="{5B8750D5-C0FD-41E6-9952-57F12BF4EBFB}" type="datetimeFigureOut">
              <a:rPr lang="el-GR" smtClean="0"/>
              <a:t>16/10/2018</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016E9828-42C7-4608-B26C-185C102B91E8}" type="slidenum">
              <a:rPr lang="el-GR" smtClean="0"/>
              <a:t>‹#›</a:t>
            </a:fld>
            <a:endParaRPr lang="el-GR"/>
          </a:p>
        </p:txBody>
      </p:sp>
      <p:sp>
        <p:nvSpPr>
          <p:cNvPr id="11" name="Θέση περιεχομένου 10"/>
          <p:cNvSpPr>
            <a:spLocks noGrp="1"/>
          </p:cNvSpPr>
          <p:nvPr>
            <p:ph sz="quarter" idx="1"/>
          </p:nvPr>
        </p:nvSpPr>
        <p:spPr>
          <a:xfrm>
            <a:off x="2971800" y="1600200"/>
            <a:ext cx="5715000" cy="4495800"/>
          </a:xfrm>
        </p:spPr>
        <p:txBody>
          <a:bodyPr vert="horz"/>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l-GR" smtClean="0"/>
              <a:t>Στυλ κύριου τίτλου</a:t>
            </a:r>
            <a:endParaRPr kumimoji="0" lang="en-US"/>
          </a:p>
        </p:txBody>
      </p:sp>
      <p:sp>
        <p:nvSpPr>
          <p:cNvPr id="4" name="Θέση κειμένου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l-GR" smtClean="0"/>
              <a:t>Στυλ υποδείγματος κειμένου</a:t>
            </a:r>
          </a:p>
        </p:txBody>
      </p:sp>
      <p:sp>
        <p:nvSpPr>
          <p:cNvPr id="5" name="Θέση ημερομηνίας 4"/>
          <p:cNvSpPr>
            <a:spLocks noGrp="1"/>
          </p:cNvSpPr>
          <p:nvPr>
            <p:ph type="dt" sz="half" idx="10"/>
          </p:nvPr>
        </p:nvSpPr>
        <p:spPr/>
        <p:txBody>
          <a:bodyPr/>
          <a:lstStyle/>
          <a:p>
            <a:fld id="{5B8750D5-C0FD-41E6-9952-57F12BF4EBFB}" type="datetimeFigureOut">
              <a:rPr lang="el-GR" smtClean="0"/>
              <a:t>16/10/2018</a:t>
            </a:fld>
            <a:endParaRPr lang="el-GR"/>
          </a:p>
        </p:txBody>
      </p:sp>
      <p:sp>
        <p:nvSpPr>
          <p:cNvPr id="6" name="Θέση υποσέλιδου 5"/>
          <p:cNvSpPr>
            <a:spLocks noGrp="1"/>
          </p:cNvSpPr>
          <p:nvPr>
            <p:ph type="ftr" sz="quarter" idx="11"/>
          </p:nvPr>
        </p:nvSpPr>
        <p:spPr>
          <a:xfrm>
            <a:off x="914400" y="6172200"/>
            <a:ext cx="3886200" cy="457200"/>
          </a:xfrm>
        </p:spPr>
        <p:txBody>
          <a:bodyPr/>
          <a:lstStyle/>
          <a:p>
            <a:endParaRPr lang="el-GR"/>
          </a:p>
        </p:txBody>
      </p:sp>
      <p:sp>
        <p:nvSpPr>
          <p:cNvPr id="7" name="Θέση αριθμού διαφάνειας 6"/>
          <p:cNvSpPr>
            <a:spLocks noGrp="1"/>
          </p:cNvSpPr>
          <p:nvPr>
            <p:ph type="sldNum" sz="quarter" idx="12"/>
          </p:nvPr>
        </p:nvSpPr>
        <p:spPr>
          <a:xfrm>
            <a:off x="146304" y="6208776"/>
            <a:ext cx="457200" cy="457200"/>
          </a:xfrm>
        </p:spPr>
        <p:txBody>
          <a:bodyPr/>
          <a:lstStyle/>
          <a:p>
            <a:fld id="{016E9828-42C7-4608-B26C-185C102B91E8}" type="slidenum">
              <a:rPr lang="el-GR" smtClean="0"/>
              <a:t>‹#›</a:t>
            </a:fld>
            <a:endParaRPr lang="el-GR"/>
          </a:p>
        </p:txBody>
      </p:sp>
      <p:sp>
        <p:nvSpPr>
          <p:cNvPr id="11" name="Ορθογώνιο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Ορθογώνιο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Ορθογώνιο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Θέση εικόνας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0"/>
            <a:lum/>
          </a:blip>
          <a:srcRect/>
          <a:stretch>
            <a:fillRect l="-1000" r="-1000"/>
          </a:stretch>
        </a:blipFill>
        <a:effectLst/>
      </p:bgPr>
    </p:bg>
    <p:spTree>
      <p:nvGrpSpPr>
        <p:cNvPr id="1" name=""/>
        <p:cNvGrpSpPr/>
        <p:nvPr/>
      </p:nvGrpSpPr>
      <p:grpSpPr>
        <a:xfrm>
          <a:off x="0" y="0"/>
          <a:ext cx="0" cy="0"/>
          <a:chOff x="0" y="0"/>
          <a:chExt cx="0" cy="0"/>
        </a:xfrm>
      </p:grpSpPr>
      <p:sp>
        <p:nvSpPr>
          <p:cNvPr id="9" name="Ορθογώνιο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Στρογγυλεμένο ορθογώνιο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Θέση τίτλου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l-GR" smtClean="0"/>
              <a:t>Στυλ κύριου τίτλου</a:t>
            </a:r>
            <a:endParaRPr kumimoji="0" lang="en-US"/>
          </a:p>
        </p:txBody>
      </p:sp>
      <p:sp>
        <p:nvSpPr>
          <p:cNvPr id="13" name="Θέση κειμένου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Θέση ημερομηνίας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B8750D5-C0FD-41E6-9952-57F12BF4EBFB}" type="datetimeFigureOut">
              <a:rPr lang="el-GR" smtClean="0"/>
              <a:t>16/10/2018</a:t>
            </a:fld>
            <a:endParaRPr lang="el-GR"/>
          </a:p>
        </p:txBody>
      </p:sp>
      <p:sp>
        <p:nvSpPr>
          <p:cNvPr id="3" name="Θέση υποσέλιδου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l-GR"/>
          </a:p>
        </p:txBody>
      </p:sp>
      <p:sp>
        <p:nvSpPr>
          <p:cNvPr id="23" name="Θέση αριθμού διαφάνειας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16E9828-42C7-4608-B26C-185C102B91E8}"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el.wikipedia.org/wiki/%CE%A6%CE%B5%CE%BF%CF%85%CE%B4%CE%B1%CE%BB%CE%B9%CE%BA%CE%AE_%CE%94%CE%B7%CE%BC%CE%BF%CE%BA%CF%81%CE%B1%CF%84%CE%AF%CE%B1_%CF%84%CE%BF%CF%85_%CE%9D%CF%8C%CE%B2%CE%B3%CE%BA%CE%BF%CF%81%CE%BF%CE%BD%CF%84" TargetMode="External"/><Relationship Id="rId2" Type="http://schemas.openxmlformats.org/officeDocument/2006/relationships/hyperlink" Target="https://el.wikipedia.org/wiki/%CE%9A%CF%89%CE%BD%CF%83%CF%84%CE%B1%CE%BD%CF%84%CE%B9%CE%BD%CE%BF%CF%8D%CF%80%CE%BF%CE%BB%CE%B7" TargetMode="External"/><Relationship Id="rId1" Type="http://schemas.openxmlformats.org/officeDocument/2006/relationships/slideLayout" Target="../slideLayouts/slideLayout2.xml"/><Relationship Id="rId5" Type="http://schemas.openxmlformats.org/officeDocument/2006/relationships/hyperlink" Target="https://el.wikipedia.org/wiki/%CE%91%CE%BD%CF%84%CF%81%CE%AD%CE%B9_%CE%A1%CE%BF%CF%85%CE%BC%CF%80%CE%BB%CE%B9%CF%8C%CF%86" TargetMode="External"/><Relationship Id="rId4" Type="http://schemas.openxmlformats.org/officeDocument/2006/relationships/hyperlink" Target="https://el.wikipedia.org/wiki/%CE%9C%CE%BF%CF%83%CF%87%CE%BF%CE%B2%CE%AF%CE%B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8" Type="http://schemas.openxmlformats.org/officeDocument/2006/relationships/hyperlink" Target="https://el.wikipedia.org/wiki/%CE%98%CE%B5%CE%BF%CF%86%CE%AC%CE%BD%CE%B7%CF%82_%CE%BF_%CE%88%CE%BB%CE%BB%CE%B7%CE%BD%CE%B1%CF%82" TargetMode="External"/><Relationship Id="rId3" Type="http://schemas.openxmlformats.org/officeDocument/2006/relationships/hyperlink" Target="https://el.wikipedia.org/wiki/17_%CE%9F%CE%BA%CF%84%CF%89%CE%B2%CF%81%CE%AF%CE%BF%CF%85" TargetMode="External"/><Relationship Id="rId7" Type="http://schemas.openxmlformats.org/officeDocument/2006/relationships/hyperlink" Target="https://el.wikipedia.org/wiki/%CE%9A%CF%81%CE%B5%CE%BC%CE%BB%CE%AF%CE%BD%CE%BF_%CF%84%CE%B7%CF%82_%CE%9C%CF%8C%CF%83%CF%87%CE%B1%CF%82" TargetMode="External"/><Relationship Id="rId2" Type="http://schemas.openxmlformats.org/officeDocument/2006/relationships/hyperlink" Target="https://el.wikipedia.org/wiki/1360" TargetMode="External"/><Relationship Id="rId1" Type="http://schemas.openxmlformats.org/officeDocument/2006/relationships/slideLayout" Target="../slideLayouts/slideLayout2.xml"/><Relationship Id="rId6" Type="http://schemas.openxmlformats.org/officeDocument/2006/relationships/hyperlink" Target="https://el.wikipedia.org/wiki/%CE%9C%CE%B5%CF%83%CE%B1%CE%AF%CF%89%CE%BD%CE%B1%CF%82" TargetMode="External"/><Relationship Id="rId5" Type="http://schemas.openxmlformats.org/officeDocument/2006/relationships/hyperlink" Target="https://el.wikipedia.org/wiki/%CE%A1%CF%89%CF%83%CE%AF%CE%B1" TargetMode="External"/><Relationship Id="rId4" Type="http://schemas.openxmlformats.org/officeDocument/2006/relationships/hyperlink" Target="https://el.wikipedia.org/wiki/1428"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hyperlink" Target="https://el.wikipedia.org/wiki/%CE%95%CF%85%CE%B1%CE%B3%CE%B3%CE%B5%CE%BB%CE%B9%CF%83%CF%84%CE%AE%CF%82_%CE%99%CF%89%CE%AC%CE%BD%CE%BD%CE%B7%CF%82" TargetMode="Externa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hyperlink" Target="https://el.wikipedia.org/wiki/1405" TargetMode="Externa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683568" y="548680"/>
            <a:ext cx="8003232" cy="5760640"/>
          </a:xfrm>
        </p:spPr>
        <p:txBody>
          <a:bodyPr>
            <a:normAutofit/>
          </a:bodyPr>
          <a:lstStyle/>
          <a:p>
            <a:r>
              <a:rPr lang="el-GR" sz="2800" dirty="0"/>
              <a:t>Γυμνάσιο </a:t>
            </a:r>
            <a:r>
              <a:rPr lang="el-GR" sz="2800" dirty="0" err="1"/>
              <a:t>Καπνoχωρίου</a:t>
            </a:r>
            <a:endParaRPr lang="el-GR" sz="2800" dirty="0"/>
          </a:p>
          <a:p>
            <a:r>
              <a:rPr lang="el-GR" sz="2800" dirty="0"/>
              <a:t>Σχολικό έτος : </a:t>
            </a:r>
            <a:r>
              <a:rPr lang="el-GR" sz="2800" dirty="0" smtClean="0"/>
              <a:t>2018-2019</a:t>
            </a:r>
            <a:endParaRPr lang="el-GR" sz="2800" dirty="0"/>
          </a:p>
          <a:p>
            <a:r>
              <a:rPr lang="el-GR" sz="2800" dirty="0"/>
              <a:t>Τάξη : Β</a:t>
            </a:r>
            <a:r>
              <a:rPr lang="el-GR" sz="2800" dirty="0" smtClean="0"/>
              <a:t>2</a:t>
            </a:r>
            <a:endParaRPr lang="el-GR" sz="2800" dirty="0"/>
          </a:p>
          <a:p>
            <a:r>
              <a:rPr lang="el-GR" sz="2800" dirty="0"/>
              <a:t>Μάθημα : θρησκευτικά</a:t>
            </a:r>
          </a:p>
          <a:p>
            <a:r>
              <a:rPr lang="el-GR" sz="2800" dirty="0"/>
              <a:t>Θέμα </a:t>
            </a:r>
            <a:r>
              <a:rPr lang="el-GR" sz="2800" dirty="0" smtClean="0"/>
              <a:t>:</a:t>
            </a:r>
            <a:r>
              <a:rPr lang="el-GR" sz="2800" cap="all" dirty="0"/>
              <a:t>ΟΙ ΖΩΓΡΆΦΟΙ ΤΗΣ ΒΥΖΑΝΤΙΝΟΊΣ </a:t>
            </a:r>
            <a:r>
              <a:rPr lang="el-GR" sz="2800" cap="all" dirty="0" smtClean="0"/>
              <a:t>ΕΠΟΧΉΣ</a:t>
            </a:r>
          </a:p>
          <a:p>
            <a:r>
              <a:rPr lang="el-GR" sz="2800" dirty="0" smtClean="0"/>
              <a:t>Τίτλος </a:t>
            </a:r>
            <a:r>
              <a:rPr lang="el-GR" sz="2800" dirty="0" err="1" smtClean="0"/>
              <a:t>εργασίας:</a:t>
            </a:r>
            <a:r>
              <a:rPr lang="el-GR" sz="2800" cap="all" dirty="0" err="1"/>
              <a:t>ΟΙ</a:t>
            </a:r>
            <a:r>
              <a:rPr lang="el-GR" sz="2800" cap="all" dirty="0"/>
              <a:t> ΖΩΓΡΆΦΟΙ ΤΗΣ ΒΥΖΑΝΤΙΝΟΊΣ ΕΠΟΧΉΣ</a:t>
            </a:r>
          </a:p>
          <a:p>
            <a:r>
              <a:rPr lang="el-GR" sz="2800" dirty="0"/>
              <a:t>Της μαθήτριας </a:t>
            </a:r>
            <a:r>
              <a:rPr lang="el-GR" sz="2800" dirty="0" err="1" smtClean="0"/>
              <a:t>Ντόι</a:t>
            </a:r>
            <a:r>
              <a:rPr lang="el-GR" sz="2800" dirty="0" smtClean="0"/>
              <a:t> </a:t>
            </a:r>
            <a:r>
              <a:rPr lang="el-GR" sz="2800" dirty="0"/>
              <a:t>Δ</a:t>
            </a:r>
            <a:r>
              <a:rPr lang="el-GR" sz="2800" dirty="0" smtClean="0"/>
              <a:t>ήμητρα  </a:t>
            </a:r>
          </a:p>
          <a:p>
            <a:r>
              <a:rPr lang="el-GR" sz="2800" dirty="0" smtClean="0"/>
              <a:t>Καθηγήτρια </a:t>
            </a:r>
            <a:r>
              <a:rPr lang="el-GR" sz="2800" dirty="0"/>
              <a:t>:</a:t>
            </a:r>
            <a:r>
              <a:rPr lang="el-GR" sz="2800" dirty="0" err="1"/>
              <a:t>Νικολαΐδου</a:t>
            </a:r>
            <a:r>
              <a:rPr lang="el-GR" sz="2800" dirty="0"/>
              <a:t> Δέσποινα </a:t>
            </a:r>
          </a:p>
          <a:p>
            <a:endParaRPr lang="el-GR" dirty="0"/>
          </a:p>
        </p:txBody>
      </p:sp>
    </p:spTree>
    <p:extLst>
      <p:ext uri="{BB962C8B-B14F-4D97-AF65-F5344CB8AC3E}">
        <p14:creationId xmlns:p14="http://schemas.microsoft.com/office/powerpoint/2010/main" val="28653923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899592" y="3212976"/>
            <a:ext cx="6984776" cy="3312368"/>
          </a:xfrm>
        </p:spPr>
        <p:txBody>
          <a:bodyPr>
            <a:normAutofit/>
          </a:bodyPr>
          <a:lstStyle/>
          <a:p>
            <a:pPr marL="514350" indent="-514350">
              <a:buFont typeface="+mj-lt"/>
              <a:buAutoNum type="arabicParenR"/>
            </a:pPr>
            <a:r>
              <a:rPr lang="el-GR" sz="2800" b="1" u="sng" cap="small" dirty="0" smtClean="0">
                <a:solidFill>
                  <a:schemeClr val="tx1">
                    <a:lumMod val="50000"/>
                    <a:lumOff val="50000"/>
                  </a:schemeClr>
                </a:solidFill>
              </a:rPr>
              <a:t>ο </a:t>
            </a:r>
            <a:r>
              <a:rPr lang="el-GR" sz="2800" b="1" u="sng" cap="small" dirty="0" err="1" smtClean="0">
                <a:solidFill>
                  <a:schemeClr val="tx1">
                    <a:lumMod val="50000"/>
                    <a:lumOff val="50000"/>
                  </a:schemeClr>
                </a:solidFill>
              </a:rPr>
              <a:t>Θεοφάνησ</a:t>
            </a:r>
            <a:r>
              <a:rPr lang="el-GR" sz="2800" b="1" u="sng" cap="small" dirty="0" smtClean="0">
                <a:solidFill>
                  <a:schemeClr val="tx1">
                    <a:lumMod val="50000"/>
                    <a:lumOff val="50000"/>
                  </a:schemeClr>
                </a:solidFill>
              </a:rPr>
              <a:t> </a:t>
            </a:r>
            <a:r>
              <a:rPr lang="el-GR" sz="2800" b="1" u="sng" cap="small" dirty="0" smtClean="0">
                <a:solidFill>
                  <a:schemeClr val="tx1">
                    <a:lumMod val="50000"/>
                    <a:lumOff val="50000"/>
                  </a:schemeClr>
                </a:solidFill>
              </a:rPr>
              <a:t>ο </a:t>
            </a:r>
            <a:r>
              <a:rPr lang="el-GR" sz="2800" b="1" u="sng" cap="small" dirty="0" err="1" smtClean="0">
                <a:solidFill>
                  <a:schemeClr val="tx1">
                    <a:lumMod val="50000"/>
                    <a:lumOff val="50000"/>
                  </a:schemeClr>
                </a:solidFill>
              </a:rPr>
              <a:t>έλληνασ</a:t>
            </a:r>
            <a:r>
              <a:rPr lang="el-GR" sz="2800" b="1" u="sng" cap="small" dirty="0" smtClean="0">
                <a:solidFill>
                  <a:schemeClr val="tx1">
                    <a:lumMod val="50000"/>
                    <a:lumOff val="50000"/>
                  </a:schemeClr>
                </a:solidFill>
              </a:rPr>
              <a:t>.</a:t>
            </a:r>
            <a:endParaRPr lang="el-GR" sz="2800" b="1" u="sng" cap="small" dirty="0" smtClean="0">
              <a:solidFill>
                <a:schemeClr val="tx1">
                  <a:lumMod val="50000"/>
                  <a:lumOff val="50000"/>
                </a:schemeClr>
              </a:solidFill>
            </a:endParaRPr>
          </a:p>
          <a:p>
            <a:pPr marL="514350" indent="-514350">
              <a:buFont typeface="+mj-lt"/>
              <a:buAutoNum type="arabicParenR"/>
            </a:pPr>
            <a:r>
              <a:rPr lang="el-GR" sz="2800" b="1" u="sng" cap="small" dirty="0" err="1" smtClean="0">
                <a:solidFill>
                  <a:schemeClr val="tx1">
                    <a:lumMod val="50000"/>
                    <a:lumOff val="50000"/>
                  </a:schemeClr>
                </a:solidFill>
              </a:rPr>
              <a:t>Αντρέι</a:t>
            </a:r>
            <a:r>
              <a:rPr lang="el-GR" sz="2800" b="1" u="sng" cap="small" dirty="0" smtClean="0">
                <a:solidFill>
                  <a:schemeClr val="tx1">
                    <a:lumMod val="50000"/>
                    <a:lumOff val="50000"/>
                  </a:schemeClr>
                </a:solidFill>
              </a:rPr>
              <a:t> </a:t>
            </a:r>
            <a:r>
              <a:rPr lang="el-GR" sz="2800" b="1" u="sng" cap="small" dirty="0" err="1" smtClean="0">
                <a:solidFill>
                  <a:schemeClr val="tx1">
                    <a:lumMod val="50000"/>
                    <a:lumOff val="50000"/>
                  </a:schemeClr>
                </a:solidFill>
              </a:rPr>
              <a:t>ρουμπλιώφ</a:t>
            </a:r>
            <a:r>
              <a:rPr lang="el-GR" sz="2800" b="1" u="sng" cap="small" dirty="0" smtClean="0">
                <a:solidFill>
                  <a:schemeClr val="tx1">
                    <a:lumMod val="50000"/>
                    <a:lumOff val="50000"/>
                  </a:schemeClr>
                </a:solidFill>
              </a:rPr>
              <a:t> </a:t>
            </a:r>
          </a:p>
          <a:p>
            <a:pPr marL="514350" indent="-514350">
              <a:buFont typeface="+mj-lt"/>
              <a:buAutoNum type="arabicParenR"/>
            </a:pPr>
            <a:r>
              <a:rPr lang="el-GR" sz="2800" b="1" u="sng" cap="small" dirty="0" err="1" smtClean="0">
                <a:solidFill>
                  <a:schemeClr val="tx1">
                    <a:lumMod val="50000"/>
                    <a:lumOff val="50000"/>
                  </a:schemeClr>
                </a:solidFill>
              </a:rPr>
              <a:t>Δομήνικοσ</a:t>
            </a:r>
            <a:r>
              <a:rPr lang="el-GR" sz="2800" b="1" u="sng" cap="small" dirty="0" smtClean="0">
                <a:solidFill>
                  <a:schemeClr val="tx1">
                    <a:lumMod val="50000"/>
                    <a:lumOff val="50000"/>
                  </a:schemeClr>
                </a:solidFill>
              </a:rPr>
              <a:t> </a:t>
            </a:r>
            <a:r>
              <a:rPr lang="el-GR" sz="2800" b="1" u="sng" cap="small" dirty="0" err="1" smtClean="0">
                <a:solidFill>
                  <a:schemeClr val="tx1">
                    <a:lumMod val="50000"/>
                    <a:lumOff val="50000"/>
                  </a:schemeClr>
                </a:solidFill>
              </a:rPr>
              <a:t>Θεοτοκόπουλοσ</a:t>
            </a:r>
            <a:r>
              <a:rPr lang="el-GR" sz="2800" b="1" u="sng" cap="small" dirty="0" smtClean="0">
                <a:solidFill>
                  <a:schemeClr val="tx1">
                    <a:lumMod val="50000"/>
                    <a:lumOff val="50000"/>
                  </a:schemeClr>
                </a:solidFill>
              </a:rPr>
              <a:t>  </a:t>
            </a:r>
            <a:endParaRPr lang="el-GR" sz="2800" b="1" u="sng" cap="small" dirty="0">
              <a:solidFill>
                <a:schemeClr val="tx1">
                  <a:lumMod val="50000"/>
                  <a:lumOff val="50000"/>
                </a:schemeClr>
              </a:solidFill>
            </a:endParaRPr>
          </a:p>
        </p:txBody>
      </p:sp>
      <p:sp>
        <p:nvSpPr>
          <p:cNvPr id="2" name="Τίτλος 1"/>
          <p:cNvSpPr>
            <a:spLocks noGrp="1"/>
          </p:cNvSpPr>
          <p:nvPr>
            <p:ph type="ctrTitle"/>
          </p:nvPr>
        </p:nvSpPr>
        <p:spPr>
          <a:xfrm>
            <a:off x="611560" y="1196752"/>
            <a:ext cx="7772400" cy="2016223"/>
          </a:xfrm>
        </p:spPr>
        <p:txBody>
          <a:bodyPr/>
          <a:lstStyle/>
          <a:p>
            <a:r>
              <a:rPr lang="el-GR" dirty="0" smtClean="0"/>
              <a:t>ΟΙ ΖΩΓΡΆΦΟΙ ΤΗΣ </a:t>
            </a:r>
            <a:r>
              <a:rPr lang="el-GR" dirty="0" smtClean="0"/>
              <a:t>ΒΥΖΑΝΤΙΝΟΊΣ ΕΠΟΧΉΣ</a:t>
            </a:r>
            <a:endParaRPr lang="el-GR" dirty="0"/>
          </a:p>
        </p:txBody>
      </p:sp>
    </p:spTree>
    <p:extLst>
      <p:ext uri="{BB962C8B-B14F-4D97-AF65-F5344CB8AC3E}">
        <p14:creationId xmlns:p14="http://schemas.microsoft.com/office/powerpoint/2010/main" val="4044201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u="sng" cap="small" dirty="0" err="1" smtClean="0"/>
              <a:t>Θεοφάνησ</a:t>
            </a:r>
            <a:r>
              <a:rPr lang="el-GR" b="1" u="sng" cap="small" dirty="0" smtClean="0"/>
              <a:t> ο </a:t>
            </a:r>
            <a:r>
              <a:rPr lang="el-GR" b="1" u="sng" cap="small" dirty="0" err="1" smtClean="0"/>
              <a:t>έλληνασ</a:t>
            </a:r>
            <a:endParaRPr lang="el-GR" dirty="0"/>
          </a:p>
        </p:txBody>
      </p:sp>
      <p:sp>
        <p:nvSpPr>
          <p:cNvPr id="3" name="Θέση περιεχομένου 2"/>
          <p:cNvSpPr>
            <a:spLocks noGrp="1"/>
          </p:cNvSpPr>
          <p:nvPr>
            <p:ph sz="quarter" idx="1"/>
          </p:nvPr>
        </p:nvSpPr>
        <p:spPr/>
        <p:txBody>
          <a:bodyPr/>
          <a:lstStyle/>
          <a:p>
            <a:r>
              <a:rPr lang="el-GR" dirty="0">
                <a:solidFill>
                  <a:schemeClr val="tx1">
                    <a:lumMod val="95000"/>
                    <a:lumOff val="5000"/>
                  </a:schemeClr>
                </a:solidFill>
              </a:rPr>
              <a:t>Γεννήθηκε στην </a:t>
            </a:r>
            <a:r>
              <a:rPr lang="el-GR" dirty="0">
                <a:solidFill>
                  <a:schemeClr val="tx1">
                    <a:lumMod val="95000"/>
                    <a:lumOff val="5000"/>
                  </a:schemeClr>
                </a:solidFill>
                <a:hlinkClick r:id="rId2" tooltip="Κωνσταντινούπολη"/>
              </a:rPr>
              <a:t>Κωνσταντινούπολη</a:t>
            </a:r>
            <a:r>
              <a:rPr lang="el-GR" dirty="0">
                <a:solidFill>
                  <a:schemeClr val="tx1">
                    <a:lumMod val="95000"/>
                    <a:lumOff val="5000"/>
                  </a:schemeClr>
                </a:solidFill>
              </a:rPr>
              <a:t>, αλλά έζησε το μεγαλύτερο μέρος του βίου του στη </a:t>
            </a:r>
            <a:r>
              <a:rPr lang="el-GR" dirty="0">
                <a:solidFill>
                  <a:schemeClr val="tx1">
                    <a:lumMod val="95000"/>
                    <a:lumOff val="5000"/>
                  </a:schemeClr>
                </a:solidFill>
                <a:hlinkClick r:id="rId3" tooltip="Φεουδαλική Δημοκρατία του Νόβγκοροντ"/>
              </a:rPr>
              <a:t>Φεουδαλική Δημοκρατία του </a:t>
            </a:r>
            <a:r>
              <a:rPr lang="el-GR" dirty="0" err="1">
                <a:solidFill>
                  <a:schemeClr val="tx1">
                    <a:lumMod val="95000"/>
                    <a:lumOff val="5000"/>
                  </a:schemeClr>
                </a:solidFill>
                <a:hlinkClick r:id="rId3" tooltip="Φεουδαλική Δημοκρατία του Νόβγκοροντ"/>
              </a:rPr>
              <a:t>Νόβγκοροντ</a:t>
            </a:r>
            <a:r>
              <a:rPr lang="el-GR" dirty="0">
                <a:solidFill>
                  <a:schemeClr val="tx1">
                    <a:lumMod val="95000"/>
                    <a:lumOff val="5000"/>
                  </a:schemeClr>
                </a:solidFill>
              </a:rPr>
              <a:t> και τη </a:t>
            </a:r>
            <a:r>
              <a:rPr lang="el-GR" dirty="0">
                <a:solidFill>
                  <a:schemeClr val="tx1">
                    <a:lumMod val="95000"/>
                    <a:lumOff val="5000"/>
                  </a:schemeClr>
                </a:solidFill>
                <a:hlinkClick r:id="rId4" tooltip="Μοσχοβία"/>
              </a:rPr>
              <a:t>Μοσχοβία</a:t>
            </a:r>
            <a:r>
              <a:rPr lang="el-GR" dirty="0">
                <a:solidFill>
                  <a:schemeClr val="tx1">
                    <a:lumMod val="95000"/>
                    <a:lumOff val="5000"/>
                  </a:schemeClr>
                </a:solidFill>
              </a:rPr>
              <a:t>. Πολλά από τα έργα του θεωρούνται θεμελιακά για τη ρωσική αγιογραφία, ενώ μεταξύ άλλων μαθητής του υπήρξε ο σπουδαίος </a:t>
            </a:r>
            <a:r>
              <a:rPr lang="el-GR" dirty="0" err="1">
                <a:solidFill>
                  <a:schemeClr val="tx1">
                    <a:lumMod val="95000"/>
                    <a:lumOff val="5000"/>
                  </a:schemeClr>
                </a:solidFill>
                <a:hlinkClick r:id="rId5" tooltip="Αντρέι Ρουμπλιόφ"/>
              </a:rPr>
              <a:t>Αντρέι</a:t>
            </a:r>
            <a:r>
              <a:rPr lang="el-GR" dirty="0">
                <a:solidFill>
                  <a:schemeClr val="tx1">
                    <a:lumMod val="95000"/>
                    <a:lumOff val="5000"/>
                  </a:schemeClr>
                </a:solidFill>
                <a:hlinkClick r:id="rId5" tooltip="Αντρέι Ρουμπλιόφ"/>
              </a:rPr>
              <a:t> </a:t>
            </a:r>
            <a:r>
              <a:rPr lang="el-GR" dirty="0" err="1">
                <a:solidFill>
                  <a:schemeClr val="tx1">
                    <a:lumMod val="95000"/>
                    <a:lumOff val="5000"/>
                  </a:schemeClr>
                </a:solidFill>
                <a:hlinkClick r:id="rId5" tooltip="Αντρέι Ρουμπλιόφ"/>
              </a:rPr>
              <a:t>Ρουμπλιόφ</a:t>
            </a:r>
            <a:r>
              <a:rPr lang="el-GR" dirty="0">
                <a:solidFill>
                  <a:schemeClr val="tx1">
                    <a:lumMod val="95000"/>
                    <a:lumOff val="5000"/>
                  </a:schemeClr>
                </a:solidFill>
              </a:rPr>
              <a:t>.</a:t>
            </a:r>
          </a:p>
        </p:txBody>
      </p:sp>
    </p:spTree>
    <p:extLst>
      <p:ext uri="{BB962C8B-B14F-4D97-AF65-F5344CB8AC3E}">
        <p14:creationId xmlns:p14="http://schemas.microsoft.com/office/powerpoint/2010/main" val="20765194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066130"/>
          </a:xfrm>
        </p:spPr>
        <p:txBody>
          <a:bodyPr>
            <a:normAutofit fontScale="90000"/>
          </a:bodyPr>
          <a:lstStyle/>
          <a:p>
            <a:r>
              <a:rPr lang="el-GR" dirty="0" smtClean="0"/>
              <a:t/>
            </a:r>
            <a:br>
              <a:rPr lang="el-GR" dirty="0" smtClean="0"/>
            </a:br>
            <a:r>
              <a:rPr lang="el-GR" dirty="0" smtClean="0"/>
              <a:t>Κάποια έργα του Θεοφάνη Έλληνα είναι</a:t>
            </a:r>
            <a:endParaRPr lang="el-GR" dirty="0"/>
          </a:p>
        </p:txBody>
      </p:sp>
      <p:pic>
        <p:nvPicPr>
          <p:cNvPr id="4" name="Θέση περιεχομένου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07504" y="1916832"/>
            <a:ext cx="2160240" cy="3479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9752" y="1666750"/>
            <a:ext cx="1821856" cy="28083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Εικόνα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9495" y="2217427"/>
            <a:ext cx="2389632" cy="3657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Εικόνα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23248" y="1246448"/>
            <a:ext cx="2520752" cy="39107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Ορθογώνιο 10"/>
          <p:cNvSpPr/>
          <p:nvPr/>
        </p:nvSpPr>
        <p:spPr>
          <a:xfrm>
            <a:off x="107504" y="5450241"/>
            <a:ext cx="2232248" cy="646331"/>
          </a:xfrm>
          <a:prstGeom prst="rect">
            <a:avLst/>
          </a:prstGeom>
        </p:spPr>
        <p:txBody>
          <a:bodyPr wrap="square">
            <a:spAutoFit/>
          </a:bodyPr>
          <a:lstStyle/>
          <a:p>
            <a:r>
              <a:rPr lang="el-GR" dirty="0"/>
              <a:t>Άγιος Μακάριος της Αιγύπτου</a:t>
            </a:r>
          </a:p>
        </p:txBody>
      </p:sp>
      <p:sp>
        <p:nvSpPr>
          <p:cNvPr id="12" name="Ορθογώνιο 11"/>
          <p:cNvSpPr/>
          <p:nvPr/>
        </p:nvSpPr>
        <p:spPr>
          <a:xfrm rot="10800000" flipV="1">
            <a:off x="2314932" y="4509129"/>
            <a:ext cx="1749375" cy="646331"/>
          </a:xfrm>
          <a:prstGeom prst="rect">
            <a:avLst/>
          </a:prstGeom>
        </p:spPr>
        <p:txBody>
          <a:bodyPr wrap="square">
            <a:spAutoFit/>
          </a:bodyPr>
          <a:lstStyle/>
          <a:p>
            <a:r>
              <a:rPr lang="el-GR" dirty="0"/>
              <a:t>Άγιος Δανιήλ </a:t>
            </a:r>
            <a:r>
              <a:rPr lang="el-GR" dirty="0" err="1" smtClean="0"/>
              <a:t>Στόλπνικ</a:t>
            </a:r>
            <a:endParaRPr lang="el-GR" dirty="0"/>
          </a:p>
        </p:txBody>
      </p:sp>
      <p:sp>
        <p:nvSpPr>
          <p:cNvPr id="13" name="Ορθογώνιο 12"/>
          <p:cNvSpPr/>
          <p:nvPr/>
        </p:nvSpPr>
        <p:spPr>
          <a:xfrm>
            <a:off x="4644008" y="5911906"/>
            <a:ext cx="1656184" cy="369332"/>
          </a:xfrm>
          <a:prstGeom prst="rect">
            <a:avLst/>
          </a:prstGeom>
        </p:spPr>
        <p:txBody>
          <a:bodyPr wrap="square">
            <a:spAutoFit/>
          </a:bodyPr>
          <a:lstStyle/>
          <a:p>
            <a:pPr algn="ctr"/>
            <a:r>
              <a:rPr lang="el-GR" dirty="0" err="1"/>
              <a:t>Άβελ</a:t>
            </a:r>
            <a:endParaRPr lang="el-GR" dirty="0"/>
          </a:p>
        </p:txBody>
      </p:sp>
      <p:sp>
        <p:nvSpPr>
          <p:cNvPr id="14" name="Ορθογώνιο 13"/>
          <p:cNvSpPr/>
          <p:nvPr/>
        </p:nvSpPr>
        <p:spPr>
          <a:xfrm>
            <a:off x="7452320" y="5265575"/>
            <a:ext cx="1342291" cy="369332"/>
          </a:xfrm>
          <a:prstGeom prst="rect">
            <a:avLst/>
          </a:prstGeom>
        </p:spPr>
        <p:txBody>
          <a:bodyPr wrap="none">
            <a:spAutoFit/>
          </a:bodyPr>
          <a:lstStyle/>
          <a:p>
            <a:r>
              <a:rPr lang="el-GR" dirty="0"/>
              <a:t>Αγία Τριάδα</a:t>
            </a:r>
          </a:p>
        </p:txBody>
      </p:sp>
    </p:spTree>
    <p:extLst>
      <p:ext uri="{BB962C8B-B14F-4D97-AF65-F5344CB8AC3E}">
        <p14:creationId xmlns:p14="http://schemas.microsoft.com/office/powerpoint/2010/main" val="3106677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err="1"/>
              <a:t>Αντρέι</a:t>
            </a:r>
            <a:r>
              <a:rPr lang="el-GR" dirty="0"/>
              <a:t> </a:t>
            </a:r>
            <a:r>
              <a:rPr lang="el-GR" dirty="0" err="1"/>
              <a:t>Ρουμπλιόφ</a:t>
            </a:r>
            <a:r>
              <a:rPr lang="el-GR" dirty="0"/>
              <a:t/>
            </a:r>
            <a:br>
              <a:rPr lang="el-GR" dirty="0"/>
            </a:br>
            <a:endParaRPr lang="el-GR" dirty="0"/>
          </a:p>
        </p:txBody>
      </p:sp>
      <p:sp>
        <p:nvSpPr>
          <p:cNvPr id="3" name="Θέση περιεχομένου 2"/>
          <p:cNvSpPr>
            <a:spLocks noGrp="1"/>
          </p:cNvSpPr>
          <p:nvPr>
            <p:ph sz="quarter" idx="1"/>
          </p:nvPr>
        </p:nvSpPr>
        <p:spPr/>
        <p:txBody>
          <a:bodyPr>
            <a:normAutofit fontScale="77500" lnSpcReduction="20000"/>
          </a:bodyPr>
          <a:lstStyle/>
          <a:p>
            <a:r>
              <a:rPr lang="el-GR" sz="3100" dirty="0"/>
              <a:t>Ο </a:t>
            </a:r>
            <a:r>
              <a:rPr lang="el-GR" sz="3100" b="1" dirty="0" err="1"/>
              <a:t>Αντρέι</a:t>
            </a:r>
            <a:r>
              <a:rPr lang="el-GR" sz="3100" b="1" dirty="0"/>
              <a:t> </a:t>
            </a:r>
            <a:r>
              <a:rPr lang="el-GR" sz="3100" b="1" dirty="0" err="1"/>
              <a:t>Ρουμπλιόφ</a:t>
            </a:r>
            <a:r>
              <a:rPr lang="el-GR" sz="3100" dirty="0"/>
              <a:t> </a:t>
            </a:r>
            <a:r>
              <a:rPr lang="el-GR" sz="3100" dirty="0" smtClean="0"/>
              <a:t>(</a:t>
            </a:r>
            <a:r>
              <a:rPr lang="el-GR" sz="3100" dirty="0"/>
              <a:t> </a:t>
            </a:r>
            <a:r>
              <a:rPr lang="el-GR" sz="3100" dirty="0">
                <a:hlinkClick r:id="rId2" tooltip="1360"/>
              </a:rPr>
              <a:t>1360</a:t>
            </a:r>
            <a:r>
              <a:rPr lang="el-GR" sz="3100" dirty="0"/>
              <a:t> - </a:t>
            </a:r>
            <a:r>
              <a:rPr lang="el-GR" sz="3100" dirty="0">
                <a:hlinkClick r:id="rId3" tooltip="17 Οκτωβρίου"/>
              </a:rPr>
              <a:t>17 Οκτωβρίου</a:t>
            </a:r>
            <a:r>
              <a:rPr lang="el-GR" sz="3100" dirty="0"/>
              <a:t> </a:t>
            </a:r>
            <a:r>
              <a:rPr lang="el-GR" sz="3100" dirty="0">
                <a:hlinkClick r:id="rId4" tooltip="1428"/>
              </a:rPr>
              <a:t>1428</a:t>
            </a:r>
            <a:r>
              <a:rPr lang="el-GR" sz="3100" dirty="0"/>
              <a:t>) θεωρείται ο κορυφαίος </a:t>
            </a:r>
            <a:r>
              <a:rPr lang="el-GR" sz="3100" dirty="0">
                <a:hlinkClick r:id="rId5" tooltip="Ρωσία"/>
              </a:rPr>
              <a:t>Ρώσος</a:t>
            </a:r>
            <a:r>
              <a:rPr lang="el-GR" sz="3100" dirty="0"/>
              <a:t> αγιογράφος του </a:t>
            </a:r>
            <a:r>
              <a:rPr lang="el-GR" sz="3100" dirty="0">
                <a:hlinkClick r:id="rId6" tooltip="Μεσαίωνας"/>
              </a:rPr>
              <a:t>Μεσαίωνα</a:t>
            </a:r>
            <a:r>
              <a:rPr lang="el-GR" sz="3100" dirty="0"/>
              <a:t>.</a:t>
            </a:r>
          </a:p>
          <a:p>
            <a:r>
              <a:rPr lang="el-GR" sz="3100" dirty="0"/>
              <a:t>Λίγα είναι γνωστά για τη ζωή του. Δεν ξέρουμε ούτε πού γεννήθηκε, ούτε ποιο ήταν το κοσμικό του όνομα, καθώς το όνομα «Απόστολος Ανδρέας» του δόθηκε όταν </a:t>
            </a:r>
            <a:r>
              <a:rPr lang="el-GR" sz="3100" dirty="0" err="1"/>
              <a:t>εκάρη</a:t>
            </a:r>
            <a:r>
              <a:rPr lang="el-GR" sz="3100" dirty="0"/>
              <a:t> μοναχός στη Μονή της Αγίας Τριάδας. Η πρώτη αναφορά στο όνομά του γίνεται το 1405 σε ένα έγγραφο, το οποίο αναφέρει ότι ανέλαβε την εικονογράφηση του Ναού του Ευαγγελισμού στο </a:t>
            </a:r>
            <a:r>
              <a:rPr lang="el-GR" sz="3100" dirty="0">
                <a:hlinkClick r:id="rId7" tooltip="Κρεμλίνο της Μόσχας"/>
              </a:rPr>
              <a:t>Κρεμλίνο</a:t>
            </a:r>
            <a:r>
              <a:rPr lang="el-GR" sz="3100" dirty="0"/>
              <a:t> μαζί με το </a:t>
            </a:r>
            <a:r>
              <a:rPr lang="el-GR" sz="3100" dirty="0">
                <a:hlinkClick r:id="rId8" tooltip="Θεοφάνης ο Έλληνας"/>
              </a:rPr>
              <a:t>Θεοφάνη τον Έλληνα</a:t>
            </a:r>
            <a:r>
              <a:rPr lang="el-GR" sz="3100" dirty="0"/>
              <a:t> και κάποιον </a:t>
            </a:r>
            <a:r>
              <a:rPr lang="el-GR" sz="3100" dirty="0" err="1"/>
              <a:t>μαΐστορα</a:t>
            </a:r>
            <a:r>
              <a:rPr lang="el-GR" sz="3100" dirty="0"/>
              <a:t> </a:t>
            </a:r>
            <a:r>
              <a:rPr lang="el-GR" sz="3100" dirty="0" err="1"/>
              <a:t>Πρόχορο</a:t>
            </a:r>
            <a:r>
              <a:rPr lang="el-GR" sz="3100" dirty="0"/>
              <a:t>. Αναφερόταν εκεί τελευταίος, και λόγω ηλικίας και λόγω αρχαιότητας.</a:t>
            </a:r>
          </a:p>
          <a:p>
            <a:endParaRPr lang="el-GR" dirty="0"/>
          </a:p>
        </p:txBody>
      </p:sp>
    </p:spTree>
    <p:extLst>
      <p:ext uri="{BB962C8B-B14F-4D97-AF65-F5344CB8AC3E}">
        <p14:creationId xmlns:p14="http://schemas.microsoft.com/office/powerpoint/2010/main" val="4314649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Κάποια έργα του </a:t>
            </a:r>
            <a:r>
              <a:rPr lang="el-GR" dirty="0" err="1" smtClean="0"/>
              <a:t>Αντρέι</a:t>
            </a:r>
            <a:r>
              <a:rPr lang="el-GR" dirty="0" smtClean="0"/>
              <a:t> </a:t>
            </a:r>
            <a:r>
              <a:rPr lang="el-GR" dirty="0" err="1" smtClean="0"/>
              <a:t>Ρουμπλιόφ</a:t>
            </a:r>
            <a:r>
              <a:rPr lang="el-GR" dirty="0" smtClean="0"/>
              <a:t> είναι</a:t>
            </a:r>
            <a:endParaRPr lang="el-GR" dirty="0"/>
          </a:p>
        </p:txBody>
      </p:sp>
      <p:pic>
        <p:nvPicPr>
          <p:cNvPr id="4" name="Θέση περιεχομένου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644008" y="1772816"/>
            <a:ext cx="2448272" cy="34563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5356" y="1677562"/>
            <a:ext cx="2304256" cy="31448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Εικόνα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150" y="1628800"/>
            <a:ext cx="2086414" cy="33123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Ορθογώνιο 7"/>
          <p:cNvSpPr/>
          <p:nvPr/>
        </p:nvSpPr>
        <p:spPr>
          <a:xfrm>
            <a:off x="2061889" y="4797152"/>
            <a:ext cx="2592288" cy="646331"/>
          </a:xfrm>
          <a:prstGeom prst="rect">
            <a:avLst/>
          </a:prstGeom>
        </p:spPr>
        <p:txBody>
          <a:bodyPr wrap="square">
            <a:spAutoFit/>
          </a:bodyPr>
          <a:lstStyle/>
          <a:p>
            <a:r>
              <a:rPr lang="el-GR" dirty="0"/>
              <a:t>Η Βάπτιση, Ναός του Ευαγγελισμού </a:t>
            </a:r>
            <a:r>
              <a:rPr lang="el-GR" dirty="0" smtClean="0">
                <a:hlinkClick r:id="rId5" tooltip="1405"/>
              </a:rPr>
              <a:t>1405</a:t>
            </a:r>
            <a:r>
              <a:rPr lang="el-GR" dirty="0"/>
              <a:t> </a:t>
            </a:r>
          </a:p>
        </p:txBody>
      </p:sp>
      <p:sp>
        <p:nvSpPr>
          <p:cNvPr id="9" name="Ορθογώνιο 8"/>
          <p:cNvSpPr/>
          <p:nvPr/>
        </p:nvSpPr>
        <p:spPr>
          <a:xfrm>
            <a:off x="12162" y="4970458"/>
            <a:ext cx="2086439" cy="923330"/>
          </a:xfrm>
          <a:prstGeom prst="rect">
            <a:avLst/>
          </a:prstGeom>
        </p:spPr>
        <p:txBody>
          <a:bodyPr wrap="square">
            <a:spAutoFit/>
          </a:bodyPr>
          <a:lstStyle/>
          <a:p>
            <a:r>
              <a:rPr lang="el-GR" dirty="0"/>
              <a:t>Η Θεοτόκος του </a:t>
            </a:r>
            <a:r>
              <a:rPr lang="el-GR" dirty="0" err="1"/>
              <a:t>Βλαδιμίρ</a:t>
            </a:r>
            <a:r>
              <a:rPr lang="el-GR" dirty="0"/>
              <a:t>, περί το 1405</a:t>
            </a:r>
          </a:p>
        </p:txBody>
      </p:sp>
      <p:sp>
        <p:nvSpPr>
          <p:cNvPr id="10" name="Ορθογώνιο 9"/>
          <p:cNvSpPr/>
          <p:nvPr/>
        </p:nvSpPr>
        <p:spPr>
          <a:xfrm>
            <a:off x="5004047" y="5247457"/>
            <a:ext cx="2016225" cy="1477328"/>
          </a:xfrm>
          <a:prstGeom prst="rect">
            <a:avLst/>
          </a:prstGeom>
        </p:spPr>
        <p:txBody>
          <a:bodyPr wrap="square">
            <a:spAutoFit/>
          </a:bodyPr>
          <a:lstStyle/>
          <a:p>
            <a:r>
              <a:rPr lang="el-GR" dirty="0"/>
              <a:t>Ο Ευαγγελισμός της Θεοτόκου, Ναός του Ευαγγελισμού </a:t>
            </a:r>
            <a:r>
              <a:rPr lang="el-GR" dirty="0">
                <a:hlinkClick r:id="rId5" tooltip="1405"/>
              </a:rPr>
              <a:t>1405</a:t>
            </a:r>
            <a:endParaRPr lang="el-GR" dirty="0"/>
          </a:p>
        </p:txBody>
      </p:sp>
      <p:pic>
        <p:nvPicPr>
          <p:cNvPr id="11" name="Εικόνα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80312" y="1412776"/>
            <a:ext cx="1560566" cy="42930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Ορθογώνιο 11"/>
          <p:cNvSpPr/>
          <p:nvPr/>
        </p:nvSpPr>
        <p:spPr>
          <a:xfrm>
            <a:off x="7308305" y="5709122"/>
            <a:ext cx="1632574" cy="646331"/>
          </a:xfrm>
          <a:prstGeom prst="rect">
            <a:avLst/>
          </a:prstGeom>
        </p:spPr>
        <p:txBody>
          <a:bodyPr wrap="square">
            <a:spAutoFit/>
          </a:bodyPr>
          <a:lstStyle/>
          <a:p>
            <a:r>
              <a:rPr lang="el-GR" u="sng" dirty="0">
                <a:hlinkClick r:id="rId7"/>
              </a:rPr>
              <a:t>Ευαγγελιστής Ιωάννης</a:t>
            </a:r>
            <a:r>
              <a:rPr lang="el-GR" dirty="0"/>
              <a:t>, 1408</a:t>
            </a:r>
          </a:p>
        </p:txBody>
      </p:sp>
    </p:spTree>
    <p:extLst>
      <p:ext uri="{BB962C8B-B14F-4D97-AF65-F5344CB8AC3E}">
        <p14:creationId xmlns:p14="http://schemas.microsoft.com/office/powerpoint/2010/main" val="37622175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u="sng" cap="small" dirty="0" err="1" smtClean="0"/>
              <a:t>Δομήνικοσ</a:t>
            </a:r>
            <a:r>
              <a:rPr lang="el-GR" b="1" u="sng" cap="small" dirty="0" smtClean="0"/>
              <a:t> </a:t>
            </a:r>
            <a:r>
              <a:rPr lang="el-GR" b="1" u="sng" cap="small" dirty="0" err="1" smtClean="0"/>
              <a:t>Θεοτοκόπουλοσ</a:t>
            </a:r>
            <a:r>
              <a:rPr lang="el-GR" b="1" u="sng" cap="small" dirty="0" smtClean="0"/>
              <a:t>  </a:t>
            </a:r>
            <a:r>
              <a:rPr lang="el-GR" b="1" u="sng" cap="small" dirty="0" smtClean="0">
                <a:solidFill>
                  <a:schemeClr val="tx1">
                    <a:lumMod val="50000"/>
                    <a:lumOff val="50000"/>
                  </a:schemeClr>
                </a:solidFill>
              </a:rPr>
              <a:t/>
            </a:r>
            <a:br>
              <a:rPr lang="el-GR" b="1" u="sng" cap="small" dirty="0" smtClean="0">
                <a:solidFill>
                  <a:schemeClr val="tx1">
                    <a:lumMod val="50000"/>
                    <a:lumOff val="50000"/>
                  </a:schemeClr>
                </a:solidFill>
              </a:rPr>
            </a:br>
            <a:endParaRPr lang="el-GR" dirty="0"/>
          </a:p>
        </p:txBody>
      </p:sp>
      <p:sp>
        <p:nvSpPr>
          <p:cNvPr id="3" name="Θέση περιεχομένου 2"/>
          <p:cNvSpPr>
            <a:spLocks noGrp="1"/>
          </p:cNvSpPr>
          <p:nvPr>
            <p:ph sz="quarter" idx="1"/>
          </p:nvPr>
        </p:nvSpPr>
        <p:spPr/>
        <p:txBody>
          <a:bodyPr>
            <a:normAutofit fontScale="85000" lnSpcReduction="20000"/>
          </a:bodyPr>
          <a:lstStyle/>
          <a:p>
            <a:r>
              <a:rPr lang="el-GR" dirty="0"/>
              <a:t>Ο </a:t>
            </a:r>
            <a:r>
              <a:rPr lang="el-GR" b="1" dirty="0"/>
              <a:t>Δομήνικος Θεοτοκόπουλος</a:t>
            </a:r>
            <a:r>
              <a:rPr lang="el-GR" dirty="0"/>
              <a:t> </a:t>
            </a:r>
            <a:r>
              <a:rPr lang="el-GR" dirty="0" smtClean="0"/>
              <a:t> </a:t>
            </a:r>
            <a:r>
              <a:rPr lang="el-GR" dirty="0"/>
              <a:t>γνωστός επίσης με </a:t>
            </a:r>
            <a:r>
              <a:rPr lang="el-GR" dirty="0" smtClean="0"/>
              <a:t>το </a:t>
            </a:r>
            <a:r>
              <a:rPr lang="el-GR" dirty="0"/>
              <a:t>ισπανικό προσωνύμιο </a:t>
            </a:r>
            <a:r>
              <a:rPr lang="el-GR" b="1" i="1" dirty="0" err="1"/>
              <a:t>El</a:t>
            </a:r>
            <a:r>
              <a:rPr lang="el-GR" b="1" i="1" dirty="0"/>
              <a:t> </a:t>
            </a:r>
            <a:r>
              <a:rPr lang="el-GR" b="1" i="1" dirty="0" err="1" smtClean="0"/>
              <a:t>Greco</a:t>
            </a:r>
            <a:r>
              <a:rPr lang="el-GR" dirty="0" smtClean="0"/>
              <a:t>, δηλαδή</a:t>
            </a:r>
            <a:r>
              <a:rPr lang="el-GR" dirty="0"/>
              <a:t> </a:t>
            </a:r>
            <a:r>
              <a:rPr lang="el-GR" i="1" dirty="0"/>
              <a:t>Ο Έλληνας</a:t>
            </a:r>
            <a:r>
              <a:rPr lang="el-GR" dirty="0"/>
              <a:t>, ήταν </a:t>
            </a:r>
            <a:r>
              <a:rPr lang="el-GR" dirty="0" err="1" smtClean="0"/>
              <a:t>Kρητικός</a:t>
            </a:r>
            <a:r>
              <a:rPr lang="el-GR" dirty="0"/>
              <a:t> </a:t>
            </a:r>
            <a:r>
              <a:rPr lang="el-GR" dirty="0" smtClean="0"/>
              <a:t>ζωγράφος</a:t>
            </a:r>
            <a:r>
              <a:rPr lang="el-GR" dirty="0"/>
              <a:t>, </a:t>
            </a:r>
            <a:r>
              <a:rPr lang="el-GR" dirty="0" smtClean="0"/>
              <a:t>γλύπτης </a:t>
            </a:r>
            <a:r>
              <a:rPr lang="el-GR" dirty="0"/>
              <a:t> και </a:t>
            </a:r>
            <a:r>
              <a:rPr lang="el-GR" dirty="0" smtClean="0"/>
              <a:t>αρχιτέκτονας</a:t>
            </a:r>
            <a:r>
              <a:rPr lang="el-GR" dirty="0"/>
              <a:t> της Ισπανικής Αναγέννησης. Έζησε το μεγαλύτερο μέρος της ζωής του μακριά από την πατρίδα του, δημιουργώντας το κύριο σώμα του έργου του στην Ιταλία και στην Ισπανία. Εκπαιδεύτηκε αρχικά ως αγιογράφος στην Κρήτη, που αποτελούσε τότε τμήμα της ενετικής επικράτειας, και αργότερα ταξίδεψε στη Βενετία. Στην Ιταλία επηρεάστηκε από τους μεγαλύτερους δασκάλους της ιταλικής τέχνης, όπως τον </a:t>
            </a:r>
            <a:r>
              <a:rPr lang="el-GR" dirty="0" smtClean="0"/>
              <a:t>Τιντορέτο</a:t>
            </a:r>
            <a:r>
              <a:rPr lang="el-GR" dirty="0"/>
              <a:t> και τον </a:t>
            </a:r>
            <a:r>
              <a:rPr lang="el-GR" dirty="0" err="1"/>
              <a:t>Τιτσιάνο</a:t>
            </a:r>
            <a:r>
              <a:rPr lang="el-GR" dirty="0"/>
              <a:t>, του οποίου υπήρξε μαθητής, υιοθετώντας στοιχεία από τον μανιερισμό. Το 1577 εγκαταστάθηκε στο Τολέδο, όπου έζησε μέχρι το τέλος της ζωής του και ολοκλήρωσε ορισμένα από τα πιο γνωστά έργα του.</a:t>
            </a:r>
          </a:p>
        </p:txBody>
      </p:sp>
    </p:spTree>
    <p:extLst>
      <p:ext uri="{BB962C8B-B14F-4D97-AF65-F5344CB8AC3E}">
        <p14:creationId xmlns:p14="http://schemas.microsoft.com/office/powerpoint/2010/main" val="29885935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Κάποια έργα του </a:t>
            </a:r>
            <a:r>
              <a:rPr lang="el-GR" cap="small" dirty="0" smtClean="0"/>
              <a:t>Δομήνικο Θεοτοκόπουλο </a:t>
            </a:r>
            <a:r>
              <a:rPr lang="el-GR" dirty="0" smtClean="0"/>
              <a:t>είναι</a:t>
            </a:r>
            <a:endParaRPr lang="el-GR" dirty="0"/>
          </a:p>
        </p:txBody>
      </p:sp>
      <p:pic>
        <p:nvPicPr>
          <p:cNvPr id="4" name="Θέση περιεχομένου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35640" y="2178660"/>
            <a:ext cx="1906538" cy="30243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Ορθογώνιο 4"/>
          <p:cNvSpPr/>
          <p:nvPr/>
        </p:nvSpPr>
        <p:spPr>
          <a:xfrm>
            <a:off x="118575" y="5271591"/>
            <a:ext cx="2160240" cy="646331"/>
          </a:xfrm>
          <a:prstGeom prst="rect">
            <a:avLst/>
          </a:prstGeom>
        </p:spPr>
        <p:txBody>
          <a:bodyPr wrap="square">
            <a:spAutoFit/>
          </a:bodyPr>
          <a:lstStyle/>
          <a:p>
            <a:r>
              <a:rPr lang="el-GR" i="1" dirty="0"/>
              <a:t>Ο Χριστός φέρων τον Σταυρόν</a:t>
            </a:r>
            <a:r>
              <a:rPr lang="el-GR" dirty="0"/>
              <a:t>, </a:t>
            </a:r>
            <a:r>
              <a:rPr lang="el-GR" dirty="0" smtClean="0"/>
              <a:t>1580</a:t>
            </a:r>
            <a:endParaRPr lang="el-GR" dirty="0"/>
          </a:p>
        </p:txBody>
      </p:sp>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5966" y="1449738"/>
            <a:ext cx="1872208" cy="32403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Ορθογώνιο 6"/>
          <p:cNvSpPr/>
          <p:nvPr/>
        </p:nvSpPr>
        <p:spPr>
          <a:xfrm>
            <a:off x="2122146" y="4699658"/>
            <a:ext cx="2116028" cy="369332"/>
          </a:xfrm>
          <a:prstGeom prst="rect">
            <a:avLst/>
          </a:prstGeom>
        </p:spPr>
        <p:txBody>
          <a:bodyPr wrap="none">
            <a:spAutoFit/>
          </a:bodyPr>
          <a:lstStyle/>
          <a:p>
            <a:r>
              <a:rPr lang="el-GR" i="1" dirty="0"/>
              <a:t>Η Αγία Τριάδα</a:t>
            </a:r>
            <a:r>
              <a:rPr lang="el-GR" dirty="0"/>
              <a:t>, 1577</a:t>
            </a:r>
          </a:p>
        </p:txBody>
      </p:sp>
      <p:pic>
        <p:nvPicPr>
          <p:cNvPr id="1026" name="Picture 2" descr="https://upload.wikimedia.org/wikipedia/commons/thumb/3/37/El_entierro_del_se%C3%B1or_de_Orgaz_-_El_Greco.jpg/800px-El_entierro_del_se%C3%B1or_de_Orgaz_-_El_Grec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0232" y="1400564"/>
            <a:ext cx="2314713" cy="3456385"/>
          </a:xfrm>
          <a:prstGeom prst="rect">
            <a:avLst/>
          </a:prstGeom>
          <a:noFill/>
          <a:extLst>
            <a:ext uri="{909E8E84-426E-40DD-AFC4-6F175D3DCCD1}">
              <a14:hiddenFill xmlns:a14="http://schemas.microsoft.com/office/drawing/2010/main">
                <a:solidFill>
                  <a:srgbClr val="FFFFFF"/>
                </a:solidFill>
              </a14:hiddenFill>
            </a:ext>
          </a:extLst>
        </p:spPr>
      </p:pic>
      <p:sp>
        <p:nvSpPr>
          <p:cNvPr id="8" name="Ορθογώνιο 7"/>
          <p:cNvSpPr/>
          <p:nvPr/>
        </p:nvSpPr>
        <p:spPr>
          <a:xfrm>
            <a:off x="6814705" y="4869161"/>
            <a:ext cx="1872208" cy="646331"/>
          </a:xfrm>
          <a:prstGeom prst="rect">
            <a:avLst/>
          </a:prstGeom>
        </p:spPr>
        <p:txBody>
          <a:bodyPr wrap="square">
            <a:spAutoFit/>
          </a:bodyPr>
          <a:lstStyle/>
          <a:p>
            <a:r>
              <a:rPr lang="el-GR" i="1" dirty="0"/>
              <a:t>Η ταφή του κόμη </a:t>
            </a:r>
            <a:r>
              <a:rPr lang="el-GR" i="1" dirty="0" err="1"/>
              <a:t>Οργκάθ</a:t>
            </a:r>
            <a:r>
              <a:rPr lang="el-GR" dirty="0"/>
              <a:t>, 1586-88</a:t>
            </a:r>
          </a:p>
        </p:txBody>
      </p:sp>
      <p:pic>
        <p:nvPicPr>
          <p:cNvPr id="9" name="Εικόνα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14151" y="2565805"/>
            <a:ext cx="2017776" cy="3139440"/>
          </a:xfrm>
          <a:prstGeom prst="rect">
            <a:avLst/>
          </a:prstGeom>
        </p:spPr>
      </p:pic>
      <p:sp>
        <p:nvSpPr>
          <p:cNvPr id="10" name="Ορθογώνιο 9"/>
          <p:cNvSpPr/>
          <p:nvPr/>
        </p:nvSpPr>
        <p:spPr>
          <a:xfrm>
            <a:off x="4361099" y="5733256"/>
            <a:ext cx="1735219" cy="369332"/>
          </a:xfrm>
          <a:prstGeom prst="rect">
            <a:avLst/>
          </a:prstGeom>
        </p:spPr>
        <p:txBody>
          <a:bodyPr wrap="none">
            <a:spAutoFit/>
          </a:bodyPr>
          <a:lstStyle/>
          <a:p>
            <a:r>
              <a:rPr lang="el-GR" i="1" dirty="0"/>
              <a:t>Σταύρωση</a:t>
            </a:r>
            <a:r>
              <a:rPr lang="el-GR" dirty="0"/>
              <a:t>, 1588</a:t>
            </a:r>
          </a:p>
        </p:txBody>
      </p:sp>
    </p:spTree>
    <p:extLst>
      <p:ext uri="{BB962C8B-B14F-4D97-AF65-F5344CB8AC3E}">
        <p14:creationId xmlns:p14="http://schemas.microsoft.com/office/powerpoint/2010/main" val="27937038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Δικαιοσύνη">
  <a:themeElements>
    <a:clrScheme name="Δικαιοσύνη">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Δικαιοσύνη">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Δικαιοσύνη">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96</TotalTime>
  <Words>128</Words>
  <Application>Microsoft Office PowerPoint</Application>
  <PresentationFormat>Προβολή στην οθόνη (4:3)</PresentationFormat>
  <Paragraphs>34</Paragraphs>
  <Slides>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8</vt:i4>
      </vt:variant>
    </vt:vector>
  </HeadingPairs>
  <TitlesOfParts>
    <vt:vector size="9" baseType="lpstr">
      <vt:lpstr>Δικαιοσύνη</vt:lpstr>
      <vt:lpstr>Παρουσίαση του PowerPoint</vt:lpstr>
      <vt:lpstr>ΟΙ ΖΩΓΡΆΦΟΙ ΤΗΣ ΒΥΖΑΝΤΙΝΟΊΣ ΕΠΟΧΉΣ</vt:lpstr>
      <vt:lpstr>Θεοφάνησ ο έλληνασ</vt:lpstr>
      <vt:lpstr> Κάποια έργα του Θεοφάνη Έλληνα είναι</vt:lpstr>
      <vt:lpstr>Αντρέι Ρουμπλιόφ </vt:lpstr>
      <vt:lpstr>Κάποια έργα του Αντρέι Ρουμπλιόφ είναι</vt:lpstr>
      <vt:lpstr>Δομήνικοσ Θεοτοκόπουλοσ   </vt:lpstr>
      <vt:lpstr>Κάποια έργα του Δομήνικο Θεοτοκόπουλο είναι</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ΟΙ ΖΩΓΡΆΦΟΙ ΤΗΣ ΒΥΖΑΝΤΙΝΟΊΣ ΕΠΟΧΉΣ!</dc:title>
  <dc:creator>Admin</dc:creator>
  <cp:lastModifiedBy>Admin</cp:lastModifiedBy>
  <cp:revision>12</cp:revision>
  <dcterms:created xsi:type="dcterms:W3CDTF">2018-10-14T13:20:48Z</dcterms:created>
  <dcterms:modified xsi:type="dcterms:W3CDTF">2018-10-16T17:21:38Z</dcterms:modified>
</cp:coreProperties>
</file>