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77" r:id="rId7"/>
    <p:sldId id="260" r:id="rId8"/>
    <p:sldId id="262" r:id="rId9"/>
    <p:sldId id="261" r:id="rId10"/>
    <p:sldId id="275" r:id="rId11"/>
    <p:sldId id="265" r:id="rId12"/>
    <p:sldId id="276" r:id="rId13"/>
    <p:sldId id="266" r:id="rId14"/>
    <p:sldId id="267" r:id="rId15"/>
    <p:sldId id="270" r:id="rId16"/>
    <p:sldId id="273" r:id="rId17"/>
    <p:sldId id="268" r:id="rId18"/>
    <p:sldId id="269" r:id="rId19"/>
    <p:sldId id="271" r:id="rId20"/>
    <p:sldId id="272" r:id="rId21"/>
    <p:sldId id="274" r:id="rId22"/>
    <p:sldId id="278" r:id="rId23"/>
    <p:sldId id="263" r:id="rId2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cer" initials="A" lastIdx="2" clrIdx="0">
    <p:extLst>
      <p:ext uri="{19B8F6BF-5375-455C-9EA6-DF929625EA0E}">
        <p15:presenceInfo xmlns:p15="http://schemas.microsoft.com/office/powerpoint/2012/main" userId="Ac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C176D93-2E4F-5EBF-3368-B0FB253C45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AF94D816-6283-A95F-9CE0-3A5A2250D0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40955B3-DB09-7B4C-B883-AFBFC1964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752B7-551C-4643-B88C-EF70865E6E20}" type="datetimeFigureOut">
              <a:rPr lang="el-GR" smtClean="0"/>
              <a:t>12/2/2023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588B87F-54AD-FC29-5610-30460002B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D43C001-302B-0E9A-B9A9-72BFD7690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0DD3B-49FF-49A9-A3E1-4AF84D85E89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6338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48CBEDD-20ED-4E03-5D5A-026CD2CE1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2204C839-E714-8318-217A-5C7E496A2D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61743F9-9B26-6E99-4580-92CFAD653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752B7-551C-4643-B88C-EF70865E6E20}" type="datetimeFigureOut">
              <a:rPr lang="el-GR" smtClean="0"/>
              <a:t>12/2/2023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823F97D-7C1B-6BCB-8429-1BB4F569F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169C75D-9977-5403-96A6-D8BA9C40E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0DD3B-49FF-49A9-A3E1-4AF84D85E89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2728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E9AFA520-8A08-6A73-ED92-81C445FD53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9C09F84A-66F1-4A61-D3FB-F82E35DC31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76B74EA-EBEC-74CA-E420-56CFCA42B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752B7-551C-4643-B88C-EF70865E6E20}" type="datetimeFigureOut">
              <a:rPr lang="el-GR" smtClean="0"/>
              <a:t>12/2/2023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B0CB328-907B-D4D4-0224-5E868DD87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58AC0B3-B1CC-ECC5-D58B-2F9B3D0A0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0DD3B-49FF-49A9-A3E1-4AF84D85E89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714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C0FD9B5-DD70-3C50-0C86-1717909BC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A444341-CB5F-FD30-F1D4-011666E95C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216B54C-EAAA-1B60-C3CD-97D34662D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752B7-551C-4643-B88C-EF70865E6E20}" type="datetimeFigureOut">
              <a:rPr lang="el-GR" smtClean="0"/>
              <a:t>12/2/2023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4388E8E-AF04-A388-BF37-5CA267BC5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338760E-8C6D-BE39-3004-EDBE694D4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0DD3B-49FF-49A9-A3E1-4AF84D85E89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1019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43C1CC4-E054-D204-EED3-670C1DF38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96F8177-2E07-1489-7354-E559C0455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46BAC86-4630-FB0D-917F-4C334281A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752B7-551C-4643-B88C-EF70865E6E20}" type="datetimeFigureOut">
              <a:rPr lang="el-GR" smtClean="0"/>
              <a:t>12/2/2023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5434CEC-C0C6-4792-E0B1-283C30C75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462A13F-A3D6-E3E1-D3FF-1C82AF2B2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0DD3B-49FF-49A9-A3E1-4AF84D85E89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624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0DF69AE-E7BB-0383-04B3-3248CA428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33D5239-535F-2648-760C-2198D314FA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B3CD1475-7E46-CDEA-DEB7-2DC441333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BB60245-5ACC-33CF-6D19-E4DA5E371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752B7-551C-4643-B88C-EF70865E6E20}" type="datetimeFigureOut">
              <a:rPr lang="el-GR" smtClean="0"/>
              <a:t>12/2/2023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98B036F-DDC1-1510-009D-1831E3095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1E42E2B-37AC-9315-E47C-642FC5DA7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0DD3B-49FF-49A9-A3E1-4AF84D85E89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3185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6E33167-B161-236F-BB4D-6EF75079A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5154680F-EEAA-45B0-8A35-82A6AA1817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6FC1398C-7136-AED7-D741-4213B33F9F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7F5D79F0-4DD1-70DC-CEDB-AC009D1B16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9CF77226-90EC-CEAA-4DE0-979D55F022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24CF96C1-0009-CC09-A9B7-376E8E844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752B7-551C-4643-B88C-EF70865E6E20}" type="datetimeFigureOut">
              <a:rPr lang="el-GR" smtClean="0"/>
              <a:t>12/2/2023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65AD0624-2C64-7662-CBEE-92E42A844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1EE9AADF-C802-42E2-0F87-C15DFFDCA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0DD3B-49FF-49A9-A3E1-4AF84D85E89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5901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8213A0A-67B3-17FD-03F0-1985CDBE3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ABF0BA4C-4A17-C124-1BBE-41CBBB02F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752B7-551C-4643-B88C-EF70865E6E20}" type="datetimeFigureOut">
              <a:rPr lang="el-GR" smtClean="0"/>
              <a:t>12/2/2023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BCFCB14E-B3BF-510D-1C87-125ECA407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1DD3DC81-C1D7-56F2-79E9-E2D11418B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0DD3B-49FF-49A9-A3E1-4AF84D85E89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7678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0BEEFF5B-A32C-1559-8A80-99ECE6F41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752B7-551C-4643-B88C-EF70865E6E20}" type="datetimeFigureOut">
              <a:rPr lang="el-GR" smtClean="0"/>
              <a:t>12/2/2023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4BB2B96C-C9E2-9645-D974-3F215D049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E0218629-009D-D95E-1630-235E0345D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0DD3B-49FF-49A9-A3E1-4AF84D85E89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03334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B8469C1-0035-1D54-DCD3-7DF9BE3DC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F732896-B228-4945-06CC-39556A3F66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0F6E11C9-D2C1-6D5E-1458-EAD54C2504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653AAB2-62AF-0F00-FDA5-8F7E83C11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752B7-551C-4643-B88C-EF70865E6E20}" type="datetimeFigureOut">
              <a:rPr lang="el-GR" smtClean="0"/>
              <a:t>12/2/2023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91FB64A-394F-A659-DCB1-EFACA8ECB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6E2C962-C522-E880-C6C4-9C887AE1F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0DD3B-49FF-49A9-A3E1-4AF84D85E89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95462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FD972EE-8270-5347-5551-799C00572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7D715165-9CE6-DF98-6160-8E160B5010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F5EC03A-EC0A-5BC1-BDFA-8139E53376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15BE3DD-8839-8FFD-F45A-6119988C8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752B7-551C-4643-B88C-EF70865E6E20}" type="datetimeFigureOut">
              <a:rPr lang="el-GR" smtClean="0"/>
              <a:t>12/2/2023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4C3048E-2F12-B074-CE28-DBA21A2E3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10B76D6-23BD-ED9E-A983-BE110A076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0DD3B-49FF-49A9-A3E1-4AF84D85E89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97193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50267E30-1152-E254-C992-A5B9FEC7A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68BACD0-C51E-0375-9054-ADD4895B15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303A644-8362-6F4F-3993-D6ABC16350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752B7-551C-4643-B88C-EF70865E6E20}" type="datetimeFigureOut">
              <a:rPr lang="el-GR" smtClean="0"/>
              <a:t>12/2/2023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1C90510-5AA5-D29A-2677-673D1379ED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58237B7-5B99-DFFC-7870-CB08C38530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0DD3B-49FF-49A9-A3E1-4AF84D85E89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2911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&#919;%20&#924;&#949;&#964;&#945;&#961;&#961;&#973;&#952;&#956;&#953;&#963;&#951;%20-%20Crossword%20Labs.htm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el.wikipedia.org/wiki/%CE%9F%CF%8D%CE%BB%CF%81%CE%B9%CF%87_%CE%96%CE%B2%CE%AF%CE%B3%CE%B3%CE%BB%CE%B9%CE%BF%CF%82" TargetMode="External"/><Relationship Id="rId2" Type="http://schemas.openxmlformats.org/officeDocument/2006/relationships/hyperlink" Target="https://jimmy278.blogspot.com/2016/11/blog-post_86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l.wikipedia.org/wiki/%CE%A3%CF%85%CE%B3%CF%87%CF%89%CF%81%CE%BF%CF%87%CE%AC%CF%81%CF%84%CE%B9" TargetMode="External"/><Relationship Id="rId4" Type="http://schemas.openxmlformats.org/officeDocument/2006/relationships/hyperlink" Target="https://el.wikipedia.org/wiki/%CE%99%CF%89%CE%AC%CE%BD%CE%BD%CE%B7%CF%82_%CE%9A%CE%B1%CE%BB%CE%B2%CE%AF%CE%BD%CE%BF%CF%82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0EE75E3-872E-ECD0-DDDD-87773585A2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598927"/>
          </a:xfrm>
        </p:spPr>
        <p:txBody>
          <a:bodyPr>
            <a:normAutofit fontScale="90000"/>
          </a:bodyPr>
          <a:lstStyle/>
          <a:p>
            <a:br>
              <a:rPr lang="el-GR" dirty="0">
                <a:solidFill>
                  <a:srgbClr val="FF0000"/>
                </a:solidFill>
              </a:rPr>
            </a:br>
            <a:r>
              <a:rPr lang="el-GR" dirty="0">
                <a:solidFill>
                  <a:srgbClr val="FF0000"/>
                </a:solidFill>
              </a:rPr>
              <a:t>Η Μεταρρύθμιση</a:t>
            </a:r>
            <a:br>
              <a:rPr lang="el-GR" dirty="0">
                <a:solidFill>
                  <a:srgbClr val="FF0000"/>
                </a:solidFill>
              </a:rPr>
            </a:br>
            <a:r>
              <a:rPr lang="el-GR" dirty="0">
                <a:solidFill>
                  <a:srgbClr val="FF0000"/>
                </a:solidFill>
              </a:rPr>
              <a:t>3</a:t>
            </a:r>
            <a:r>
              <a:rPr lang="el-GR" baseline="30000" dirty="0">
                <a:solidFill>
                  <a:srgbClr val="FF0000"/>
                </a:solidFill>
              </a:rPr>
              <a:t>ο</a:t>
            </a:r>
            <a:r>
              <a:rPr lang="el-GR" dirty="0">
                <a:solidFill>
                  <a:srgbClr val="FF0000"/>
                </a:solidFill>
              </a:rPr>
              <a:t> Γυμνάσιο Κοζάνης</a:t>
            </a:r>
            <a:br>
              <a:rPr lang="el-GR" dirty="0">
                <a:solidFill>
                  <a:srgbClr val="FF0000"/>
                </a:solidFill>
              </a:rPr>
            </a:br>
            <a:r>
              <a:rPr lang="el-GR" dirty="0">
                <a:solidFill>
                  <a:srgbClr val="FF0000"/>
                </a:solidFill>
              </a:rPr>
              <a:t>Υπεύθυνη εκπαιδευτικός: Δέσποινα Νικολαΐδου</a:t>
            </a:r>
          </a:p>
        </p:txBody>
      </p:sp>
    </p:spTree>
    <p:extLst>
      <p:ext uri="{BB962C8B-B14F-4D97-AF65-F5344CB8AC3E}">
        <p14:creationId xmlns:p14="http://schemas.microsoft.com/office/powerpoint/2010/main" val="2843377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FA73E60-FCAA-7BD9-21C9-3B5BC8D7B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Ο Ζβίγγλιος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5DDDF6D-0C7B-06C8-AAB3-6FB8522992F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0302" y="2146040"/>
            <a:ext cx="3848100" cy="4133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9872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B2E2266-22F8-FFC4-B4A4-315FE87A7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Ο   Καλβίνος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C32C548-43CC-5A02-1C5D-888BCFC5D9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Έζησε στη Γαλλία και στην Ελβετία</a:t>
            </a:r>
          </a:p>
          <a:p>
            <a:r>
              <a:rPr lang="el-GR" dirty="0"/>
              <a:t>Έργο του : </a:t>
            </a:r>
            <a:r>
              <a:rPr lang="el-GR" dirty="0">
                <a:solidFill>
                  <a:srgbClr val="FF0000"/>
                </a:solidFill>
              </a:rPr>
              <a:t>«Χριστιανική Διδασκαλία»</a:t>
            </a:r>
          </a:p>
          <a:p>
            <a:r>
              <a:rPr lang="el-GR" dirty="0">
                <a:solidFill>
                  <a:srgbClr val="FF0000"/>
                </a:solidFill>
              </a:rPr>
              <a:t>Αγία Γραφή: Κανόνας για να ελέγχεται κάθε χριστιανική διδασκαλία και πράξη</a:t>
            </a:r>
          </a:p>
          <a:p>
            <a:r>
              <a:rPr lang="el-GR" dirty="0">
                <a:solidFill>
                  <a:srgbClr val="FF0000"/>
                </a:solidFill>
              </a:rPr>
              <a:t>«Απόλυτος Προορισμός»</a:t>
            </a:r>
            <a:r>
              <a:rPr lang="el-GR" dirty="0"/>
              <a:t>: Η σταυρική θυσία του Χριστού προσφέρει τη σωτηρία μόνο στους εκλεκτούς, που είναι προορισμένοι να σωθούν</a:t>
            </a:r>
          </a:p>
          <a:p>
            <a:r>
              <a:rPr lang="el-GR" dirty="0"/>
              <a:t>Ο Καλβινισμός απομακρύνθηκε από τον Λουθηρανισμό</a:t>
            </a:r>
          </a:p>
          <a:p>
            <a:r>
              <a:rPr lang="el-GR" dirty="0">
                <a:solidFill>
                  <a:srgbClr val="FF0000"/>
                </a:solidFill>
              </a:rPr>
              <a:t>Ελβετία, Κάτω Χώρες, Σκοτία, ένα μέρος της Γαλλίας</a:t>
            </a:r>
          </a:p>
        </p:txBody>
      </p:sp>
    </p:spTree>
    <p:extLst>
      <p:ext uri="{BB962C8B-B14F-4D97-AF65-F5344CB8AC3E}">
        <p14:creationId xmlns:p14="http://schemas.microsoft.com/office/powerpoint/2010/main" val="1613952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F5076E7-153F-AB63-C530-D2E60EBD4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Ο Καλβίνος</a:t>
            </a: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7B86B5FE-9344-3634-AA57-7659B1D0C18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03" y="1700019"/>
            <a:ext cx="3995990" cy="4719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87445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295348D-E0A3-5C97-AF6A-A83941DF3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Εξάπλωση του Λουθηρανισμού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35CC587-47B1-A11A-E9C7-22EB30060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5509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l-GR" dirty="0">
                <a:solidFill>
                  <a:srgbClr val="FF0000"/>
                </a:solidFill>
              </a:rPr>
              <a:t>Συνέδριο 1526: </a:t>
            </a:r>
            <a:r>
              <a:rPr lang="el-GR" dirty="0"/>
              <a:t>στόχος: ίδρυση νόμιμων λουθηρανικών κοινοτήτων στη Γερμανία</a:t>
            </a:r>
          </a:p>
          <a:p>
            <a:pPr algn="just"/>
            <a:r>
              <a:rPr lang="el-GR" dirty="0">
                <a:solidFill>
                  <a:srgbClr val="FF0000"/>
                </a:solidFill>
              </a:rPr>
              <a:t>Συνέδριο του 1529</a:t>
            </a:r>
            <a:r>
              <a:rPr lang="el-GR" dirty="0"/>
              <a:t>: Οι Ρωμαιοκαθολικοί ηγεμόνες προσπάθησαν να εμποδίσουν την εξάπλωση του λουθηρανισμού</a:t>
            </a:r>
          </a:p>
          <a:p>
            <a:pPr algn="just"/>
            <a:r>
              <a:rPr lang="el-GR" dirty="0"/>
              <a:t>Οι οπαδοί του Λούθηρου διαμαρτυρήθηκαν και ονομάστηκαν (Διαμαρτυρόμενοι ή Προτεστάντες)</a:t>
            </a:r>
          </a:p>
          <a:p>
            <a:pPr algn="just"/>
            <a:r>
              <a:rPr lang="el-GR" dirty="0">
                <a:solidFill>
                  <a:srgbClr val="FF0000"/>
                </a:solidFill>
              </a:rPr>
              <a:t>Το 1530 </a:t>
            </a:r>
            <a:r>
              <a:rPr lang="el-GR" dirty="0"/>
              <a:t>ο ανθρωπιστής συνεργάτης του Λούθηρου, Μελάγθων, υπέβαλε κείμενο με τις μεταρρυθμιστικές διδασκαλίες του Λούθηρου στο συνέδριο των Προτεσταντών ηγεμόνων στην πόλη Αυγούστα της Βαυαρίας </a:t>
            </a:r>
            <a:r>
              <a:rPr lang="el-GR" dirty="0">
                <a:solidFill>
                  <a:srgbClr val="FF0000"/>
                </a:solidFill>
              </a:rPr>
              <a:t> (Αυγουσταία Ομολογία) </a:t>
            </a:r>
          </a:p>
          <a:p>
            <a:pPr algn="just"/>
            <a:r>
              <a:rPr lang="el-GR" dirty="0">
                <a:solidFill>
                  <a:srgbClr val="FF0000"/>
                </a:solidFill>
              </a:rPr>
              <a:t>1555: Ειρήνη της Αυγούστας</a:t>
            </a:r>
            <a:r>
              <a:rPr lang="el-GR" dirty="0"/>
              <a:t>: επικρατεί στη Γερμανία η Μεταρρύθμιση. Κάθε Γερμανός ηγεμόνες επιβάλλει στην περιοχή του τη δική του θρησκεία. Έτσι η Γερμανία χωρίστηκε σε περιοχές ρωμαιοκαθολικές και προυτεσταντικές.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50528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95CD9B6-1775-BC31-ECCA-5BF329AD8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                Θρησκευτικοί πόλεμοι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FA5EAB1-C147-E463-CB76-5D78B1C332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>
                <a:solidFill>
                  <a:srgbClr val="FF0000"/>
                </a:solidFill>
              </a:rPr>
              <a:t>Τριακονταετής πόλεμος (</a:t>
            </a:r>
            <a:r>
              <a:rPr lang="el-GR" dirty="0"/>
              <a:t>1618-1648): Η Ευρώπη χωρίζεται σε χώρες που ακολουθούν το ρωμαιοκαθολικισμό και το προτεσταντισμό</a:t>
            </a:r>
          </a:p>
          <a:p>
            <a:pPr algn="just"/>
            <a:r>
              <a:rPr lang="el-GR" dirty="0">
                <a:solidFill>
                  <a:srgbClr val="FF0000"/>
                </a:solidFill>
              </a:rPr>
              <a:t>Ιταλία, Ισπανία, Αυστρία, Φλάνδρα-Βέλγιο : Ρωμαιοκαθολικοί</a:t>
            </a:r>
          </a:p>
          <a:p>
            <a:pPr algn="just"/>
            <a:r>
              <a:rPr lang="el-GR" dirty="0">
                <a:solidFill>
                  <a:srgbClr val="FF0000"/>
                </a:solidFill>
              </a:rPr>
              <a:t>Βόρεια Γερμανία, Σκανδιναβία, Αγγλία, Ολλανδία : Προτεστάντες</a:t>
            </a:r>
          </a:p>
          <a:p>
            <a:pPr algn="just"/>
            <a:r>
              <a:rPr lang="el-GR" dirty="0">
                <a:solidFill>
                  <a:srgbClr val="FF0000"/>
                </a:solidFill>
              </a:rPr>
              <a:t> 1572: Νύχτα του Αγίου Βαρθολομαίου: 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Σφαγή των Ουγενότων </a:t>
            </a:r>
          </a:p>
          <a:p>
            <a:pPr algn="just"/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(Γάλλων Προτεσταντών) από τους Ρωμαιοκαθολικούς. Οι πρώτοι κατέφυγαν στην Αμερική</a:t>
            </a:r>
          </a:p>
          <a:p>
            <a:pPr algn="just"/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Τα πνεύματα ηρέμησαν τον 17</a:t>
            </a:r>
            <a:r>
              <a:rPr lang="el-GR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ο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αιώνα</a:t>
            </a:r>
          </a:p>
          <a:p>
            <a:pPr marL="0" indent="0">
              <a:buNone/>
            </a:pPr>
            <a:endParaRPr lang="el-G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704948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EDC2270-B44D-D2A5-9C92-2C090E97D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Συμπέρασμα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294490B-123A-F13E-A43F-0DEF53E9C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 Λούθηρος δεν είχε σκοπό να δημιουργήσει άλλη Ομολογία.</a:t>
            </a:r>
          </a:p>
          <a:p>
            <a:r>
              <a:rPr lang="el-GR" dirty="0"/>
              <a:t>Ήθελε να αλλάξει τα κακώς κείμενα στη Ρωμαιοκαθολική Εκκλησία</a:t>
            </a:r>
          </a:p>
        </p:txBody>
      </p:sp>
    </p:spTree>
    <p:extLst>
      <p:ext uri="{BB962C8B-B14F-4D97-AF65-F5344CB8AC3E}">
        <p14:creationId xmlns:p14="http://schemas.microsoft.com/office/powerpoint/2010/main" val="33249670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E1FB31-8748-6FCD-AB82-EDE20E054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Χωρισμός σε ομάδες</a:t>
            </a:r>
          </a:p>
        </p:txBody>
      </p:sp>
    </p:spTree>
    <p:extLst>
      <p:ext uri="{BB962C8B-B14F-4D97-AF65-F5344CB8AC3E}">
        <p14:creationId xmlns:p14="http://schemas.microsoft.com/office/powerpoint/2010/main" val="234547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AA99536-AB60-3165-6494-3679F7A39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Πρώτη Ομάδα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B3D481E-110C-C6A9-E8D4-56494B432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 </a:t>
            </a:r>
          </a:p>
          <a:p>
            <a:endParaRPr lang="el-GR" dirty="0"/>
          </a:p>
          <a:p>
            <a:r>
              <a:rPr lang="el-GR" dirty="0"/>
              <a:t>Καταγράφουμε τις σκέψεις μας για τη στάση της Ρωμαιοκαθολικής Εκκλησίας κατά τον 16</a:t>
            </a:r>
            <a:r>
              <a:rPr lang="el-GR" baseline="30000" dirty="0"/>
              <a:t>ο</a:t>
            </a:r>
            <a:r>
              <a:rPr lang="el-GR" dirty="0"/>
              <a:t> αιώνα</a:t>
            </a:r>
          </a:p>
          <a:p>
            <a:r>
              <a:rPr lang="el-GR" dirty="0"/>
              <a:t>Τι μας άρεσε</a:t>
            </a:r>
          </a:p>
          <a:p>
            <a:r>
              <a:rPr lang="el-GR" dirty="0"/>
              <a:t>Τι δεν μας άρεσε</a:t>
            </a:r>
          </a:p>
        </p:txBody>
      </p:sp>
    </p:spTree>
    <p:extLst>
      <p:ext uri="{BB962C8B-B14F-4D97-AF65-F5344CB8AC3E}">
        <p14:creationId xmlns:p14="http://schemas.microsoft.com/office/powerpoint/2010/main" val="15926201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55D5D55-8D61-9C4B-34E1-BF5052230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Δεύτερη Ομάδα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76F6519-2B65-2E06-2C3F-3A37E04252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endParaRPr lang="el-GR" dirty="0"/>
          </a:p>
          <a:p>
            <a:r>
              <a:rPr lang="el-GR" dirty="0"/>
              <a:t>Σχολιάζουμε τη στάση του Λούθηρου</a:t>
            </a:r>
          </a:p>
          <a:p>
            <a:r>
              <a:rPr lang="el-GR" dirty="0"/>
              <a:t>Είχε κάποια λογική η αντίδρασή του;</a:t>
            </a:r>
          </a:p>
          <a:p>
            <a:r>
              <a:rPr lang="el-GR" dirty="0"/>
              <a:t>Καταθέτουμε τις απόψεις μας για τη διδασκαλία του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643768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9E627D5-587D-BFF3-40B8-E0E82503B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Τρίτη Ομάδα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3ADD459-865C-B7BD-006B-664C16A44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Κρίνουμε τη διδασκαλία του Ζβίγκλιου</a:t>
            </a:r>
          </a:p>
          <a:p>
            <a:r>
              <a:rPr lang="el-GR" dirty="0"/>
              <a:t>Σχολιάζουμε την απόρριψη της Ιερής Παράδοσης</a:t>
            </a:r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Καταθέτουμε τις απόψεις μας για τις θέσεις του Καλβίνου</a:t>
            </a:r>
          </a:p>
          <a:p>
            <a:r>
              <a:rPr lang="el-GR" dirty="0"/>
              <a:t>Υπάρχει κάτι στη διδασκαλία του που προκαλεί εντύπωση;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10470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BCC011A-482D-B4E5-48D2-494316FBB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Αίτια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33068E7-3849-95DA-78C6-12E6F6520A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Αυθαιρεσίες της Ρωμαιοκαθολικής Εκκλησίας</a:t>
            </a:r>
          </a:p>
          <a:p>
            <a:r>
              <a:rPr lang="el-GR" dirty="0"/>
              <a:t>1378-1415 δύο πάπες</a:t>
            </a:r>
          </a:p>
          <a:p>
            <a:r>
              <a:rPr lang="el-GR" dirty="0"/>
              <a:t>Δυσβάσταχτη φορολογία</a:t>
            </a:r>
          </a:p>
          <a:p>
            <a:r>
              <a:rPr lang="el-GR" dirty="0"/>
              <a:t>Χαμηλό ηθικό επίπεδο του κλήρου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441349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3E8FC18-1FAF-95D6-694B-A64C9B18F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Τέταρτη Ομάδα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2B5D6AB-A132-B97F-AA62-3BA583593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endParaRPr lang="el-GR" dirty="0"/>
          </a:p>
          <a:p>
            <a:r>
              <a:rPr lang="el-GR" dirty="0"/>
              <a:t>Πώς επικράτησε ο Λουθηρανισμός στη Γερμανία;</a:t>
            </a:r>
          </a:p>
          <a:p>
            <a:r>
              <a:rPr lang="el-GR" dirty="0"/>
              <a:t>Τι σας έκανε εντύπωση από όσα συνέβησαν στην Ευρώπη τον 16</a:t>
            </a:r>
            <a:r>
              <a:rPr lang="el-GR" baseline="30000" dirty="0"/>
              <a:t>ο</a:t>
            </a:r>
            <a:r>
              <a:rPr lang="el-GR" dirty="0"/>
              <a:t> αιώνα; </a:t>
            </a:r>
          </a:p>
          <a:p>
            <a:r>
              <a:rPr lang="el-GR" dirty="0"/>
              <a:t>Καταλήγουμε σε συμπεράσματα</a:t>
            </a:r>
          </a:p>
        </p:txBody>
      </p:sp>
    </p:spTree>
    <p:extLst>
      <p:ext uri="{BB962C8B-B14F-4D97-AF65-F5344CB8AC3E}">
        <p14:creationId xmlns:p14="http://schemas.microsoft.com/office/powerpoint/2010/main" val="38115219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1946BE1-33FD-5B3A-EC67-74407875E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   </a:t>
            </a:r>
            <a:r>
              <a:rPr lang="el-GR" dirty="0">
                <a:solidFill>
                  <a:srgbClr val="FF0000"/>
                </a:solidFill>
              </a:rPr>
              <a:t>Ανακοινώνουμε τα συμπεράσματά μας………</a:t>
            </a:r>
          </a:p>
        </p:txBody>
      </p:sp>
    </p:spTree>
    <p:extLst>
      <p:ext uri="{BB962C8B-B14F-4D97-AF65-F5344CB8AC3E}">
        <p14:creationId xmlns:p14="http://schemas.microsoft.com/office/powerpoint/2010/main" val="33136333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2790B12-4052-E4C3-831B-F38830289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Κάνω το σταυρόλεξο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239EC64-77B6-D28F-3554-77ED34B553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hlinkClick r:id="rId2" action="ppaction://hlinkfile"/>
              </a:rPr>
              <a:t>Η Μεταρρύθμιση - </a:t>
            </a:r>
            <a:r>
              <a:rPr lang="en-US" dirty="0">
                <a:hlinkClick r:id="rId2" action="ppaction://hlinkfile"/>
              </a:rPr>
              <a:t>Crossword Labs.html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841537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C27E924-C6C7-C54A-7B36-BE8576E2D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Πηγή φωτογραφιών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A8F54AC-E987-165C-3362-29718F17F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https://jimmy278.blogspot.com/2016/11/blog-post_86.html</a:t>
            </a:r>
            <a:endParaRPr lang="el-GR" dirty="0"/>
          </a:p>
          <a:p>
            <a:r>
              <a:rPr lang="en-US" dirty="0">
                <a:hlinkClick r:id="rId3"/>
              </a:rPr>
              <a:t>https://el.wikipedia.org/wiki/%CE%9F%CF%8D%CE%BB%CF%81%CE%B9%CF%87_%CE%96%CE%B2%CE%AF%CE%B3%CE%B3%CE%BB%CE%B9%CE%BF%CF%82</a:t>
            </a:r>
            <a:endParaRPr lang="el-GR" dirty="0"/>
          </a:p>
          <a:p>
            <a:r>
              <a:rPr lang="en-US" dirty="0">
                <a:hlinkClick r:id="rId4"/>
              </a:rPr>
              <a:t>https://el.wikipedia.org/wiki/%CE%99%CF%89%CE%AC%CE%BD%CE%BD%CE%B7%CF%82_%CE%9A%CE%B1%CE%BB%CE%B2%CE%AF%CE%BD%CE%BF%CF%82</a:t>
            </a:r>
            <a:endParaRPr lang="el-GR" dirty="0"/>
          </a:p>
          <a:p>
            <a:r>
              <a:rPr lang="en-US" dirty="0">
                <a:hlinkClick r:id="rId5"/>
              </a:rPr>
              <a:t>https://el.wikipedia.org/wiki/%CE%A3%CF%85%CE%B3%CF%87%CF%89%CF%81%CE%BF%CF%87%CE%AC%CF%81%CF%84%CE%B9</a:t>
            </a:r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50921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B4F394A-C58F-686B-495A-7710B6FA1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Αντιδράσεις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4516134-1D6F-05DA-1966-F145D21515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Μοναχοί και Θεολόγοι</a:t>
            </a:r>
            <a:r>
              <a:rPr lang="el-GR" dirty="0"/>
              <a:t>: Σαβοναρόλα, Ιωάννης Χούς,Ουίκλιφ </a:t>
            </a:r>
          </a:p>
          <a:p>
            <a:r>
              <a:rPr lang="el-GR" dirty="0">
                <a:solidFill>
                  <a:srgbClr val="FF0000"/>
                </a:solidFill>
              </a:rPr>
              <a:t>Διοικητικά στελέχη της Ρωμαιοκαθολικής Εκκλησίας: </a:t>
            </a:r>
            <a:r>
              <a:rPr lang="el-GR" dirty="0"/>
              <a:t>Κεφαλή της Εκκλησίας οι Οικουμενικές Σύνοδοι</a:t>
            </a:r>
          </a:p>
          <a:p>
            <a:r>
              <a:rPr lang="el-GR" dirty="0">
                <a:solidFill>
                  <a:srgbClr val="FF0000"/>
                </a:solidFill>
              </a:rPr>
              <a:t>Κατάληξη μεταρρυθμιστών</a:t>
            </a:r>
            <a:r>
              <a:rPr lang="el-GR" dirty="0"/>
              <a:t>: θάνατος στην πυρά από την Ιερά Εξέταση</a:t>
            </a:r>
          </a:p>
          <a:p>
            <a:r>
              <a:rPr lang="el-GR" dirty="0"/>
              <a:t>Κλονισμός της θεοκρατικής αντίληψης του Μεσαίωνα</a:t>
            </a:r>
          </a:p>
          <a:p>
            <a:r>
              <a:rPr lang="el-GR" dirty="0">
                <a:solidFill>
                  <a:srgbClr val="FF0000"/>
                </a:solidFill>
              </a:rPr>
              <a:t>Ανθρωπισμός: </a:t>
            </a:r>
            <a:r>
              <a:rPr lang="el-GR" dirty="0"/>
              <a:t>στροφή στις φιλοσοφικές μεθόδους και στον τρόπο σκέψης των αρχαίων Ελλήνων-το κέντρο ενδιαφέροντος μετατίθεται από τον Θεό στον άνθρωπο.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67474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3A3323C-460D-3301-1799-AFE83CA8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Λούθηρος-πρωτεργάτης της Μεταρρύθμισης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EE41C75-1FFC-15C0-3F91-34F659C15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Καταγωγή – Σαξονία της Γερμανίας</a:t>
            </a:r>
          </a:p>
          <a:p>
            <a:r>
              <a:rPr lang="el-GR" dirty="0"/>
              <a:t>Μοναχός-Θεολόγος-καθηγητής ερμηνείας της Αγίας Γραφής </a:t>
            </a:r>
          </a:p>
          <a:p>
            <a:pPr marL="0" indent="0">
              <a:buNone/>
            </a:pPr>
            <a:r>
              <a:rPr lang="el-GR" dirty="0"/>
              <a:t>                                           </a:t>
            </a:r>
            <a:r>
              <a:rPr lang="el-GR" dirty="0">
                <a:solidFill>
                  <a:srgbClr val="FF0000"/>
                </a:solidFill>
              </a:rPr>
              <a:t>ΣΩΤΗΡΙΑ</a:t>
            </a:r>
          </a:p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Λούθηρος</a:t>
            </a:r>
            <a:r>
              <a:rPr lang="el-GR" dirty="0"/>
              <a:t> : Η σωτηρία δώρο του Θεού στον άνθρωπο, εξαρτάται μόνο από την πίστη                             </a:t>
            </a:r>
          </a:p>
          <a:p>
            <a:pPr marL="0" indent="0">
              <a:buNone/>
            </a:pPr>
            <a:r>
              <a:rPr lang="el-GR" dirty="0">
                <a:solidFill>
                  <a:srgbClr val="00B0F0"/>
                </a:solidFill>
              </a:rPr>
              <a:t>Ρωμαιοκαθολική Εκκλησία: </a:t>
            </a:r>
            <a:r>
              <a:rPr lang="el-GR" dirty="0"/>
              <a:t>συγχωροχάρτια- το περρίσευμα των καλών έργων των αγίων, οι αξιομισθίες, μπορούν να εξαγοράσουν τις αμαρτίες, ακόμη και μετά θάνατον.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89267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488EF14-B20C-36F8-FC9C-E7BBF4C96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Ο Λούθηρος</a:t>
            </a:r>
          </a:p>
        </p:txBody>
      </p:sp>
      <p:pic>
        <p:nvPicPr>
          <p:cNvPr id="2050" name="Picture 2" descr="Ο Μαρτίνος Λούθηρος. Νομικός, μοναχός, ιερέας, θεολόγος και πατέρας του Προτεσταντισμού">
            <a:extLst>
              <a:ext uri="{FF2B5EF4-FFF2-40B4-BE49-F238E27FC236}">
                <a16:creationId xmlns:a16="http://schemas.microsoft.com/office/drawing/2014/main" id="{EF214953-0E5D-8F53-5F10-C826F1BC045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1" y="1552575"/>
            <a:ext cx="4581524" cy="494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4906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18AADAB-7333-F9EB-145E-5152B501F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Πώληση συγχωροχαρτιών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93535FC-FD04-2AE8-9992-3511D2A9B91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865" y="1959429"/>
            <a:ext cx="5681760" cy="4152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5786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9B8CDF8-ADBB-5DC5-B315-8D358DD5A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Αφορμή αντίδρασης του Λούθηρου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C56531D-354A-6A5A-2F75-26435337C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	1516 και 1517: Ο Μοναχός Τέτσελ πουλά στη Γερμανία αφέσεις του Πάπα Λέοντα Ι΄ για να συγκεντρωθούν χρήματα για την ανοικοδόμηση του ναόύ του Αγίου Πέτρου</a:t>
            </a:r>
          </a:p>
          <a:p>
            <a:r>
              <a:rPr lang="el-GR" dirty="0"/>
              <a:t>    1517 ο Λούθηρος θυροκολλά τις 95 θέσεις του στο μητροπολιτικό ναό της Βιτεμβέργης    </a:t>
            </a:r>
          </a:p>
          <a:p>
            <a:r>
              <a:rPr lang="el-GR" dirty="0"/>
              <a:t>Καταδικάζει τα συγχωροχάρτια και άλλες παπικές διδασκαλίες</a:t>
            </a:r>
          </a:p>
          <a:p>
            <a:r>
              <a:rPr lang="el-GR" dirty="0"/>
              <a:t>1520 ο Πάπας εκδίδει βούλα: να καίγονται τα βιβλία του Λούθηρου, αιρετικές οι απόψεις του, απειλή για αναθεματισμό.</a:t>
            </a:r>
          </a:p>
          <a:p>
            <a:r>
              <a:rPr lang="el-GR" dirty="0"/>
              <a:t>Ο Λούθηρος καίει τη βούλα – ο ίδιος και οι οπαδοί του αναθεματίζονται από τον Πάπα</a:t>
            </a:r>
          </a:p>
          <a:p>
            <a:r>
              <a:rPr lang="el-GR" dirty="0"/>
              <a:t>Καταφεύγει στον ηγεμόνα της Σαξονίας και μεταφράζει την Καινή Διαθήκη στα Γερμανικά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16867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EBF9129-DF47-A083-0493-BAA1D382B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    Οι 95 θέσεις του Λούθηρου</a:t>
            </a:r>
          </a:p>
        </p:txBody>
      </p:sp>
      <p:pic>
        <p:nvPicPr>
          <p:cNvPr id="1026" name="Picture 2" descr="Οι 95 θέσεις του Λούθηρου στην είσοδο του Καθεδρικού Ναού της Βιτεμβέργης ">
            <a:extLst>
              <a:ext uri="{FF2B5EF4-FFF2-40B4-BE49-F238E27FC236}">
                <a16:creationId xmlns:a16="http://schemas.microsoft.com/office/drawing/2014/main" id="{AA14B358-5152-B0F4-DA16-502FF4D127E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901" y="1690688"/>
            <a:ext cx="8772524" cy="463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4490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A31174D-3D54-9500-BC9B-909065DA9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Οι μεταρρυθμιστές Ζβίγκλιος και Καλβίνος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AF4CB5A-B108-F143-2FD3-C7232DB98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4947"/>
            <a:ext cx="10515600" cy="48520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/>
              <a:t>                                               </a:t>
            </a:r>
            <a:r>
              <a:rPr lang="el-GR" dirty="0">
                <a:solidFill>
                  <a:srgbClr val="FF0000"/>
                </a:solidFill>
              </a:rPr>
              <a:t>Ο Ζβίγγλιος</a:t>
            </a:r>
          </a:p>
          <a:p>
            <a:r>
              <a:rPr lang="el-GR" dirty="0"/>
              <a:t>Ζβίγκλιος- Ελβετία: κληρικός και ουμανιστής</a:t>
            </a:r>
          </a:p>
          <a:p>
            <a:r>
              <a:rPr lang="el-GR" dirty="0">
                <a:solidFill>
                  <a:srgbClr val="FF0000"/>
                </a:solidFill>
              </a:rPr>
              <a:t>Η Αγία Γραφή : μόνη πηγή αλήθειας - </a:t>
            </a:r>
            <a:r>
              <a:rPr lang="el-GR" dirty="0"/>
              <a:t>απέρριπτε την Παράδοση </a:t>
            </a:r>
          </a:p>
          <a:p>
            <a:r>
              <a:rPr lang="el-GR" dirty="0"/>
              <a:t>Μόνο η θεία χάρη, που απορρέει από τη σταυρική θυσία, σώζει τον άνθρωπο</a:t>
            </a:r>
          </a:p>
          <a:p>
            <a:r>
              <a:rPr lang="el-GR" dirty="0"/>
              <a:t>Δεν τον ακολούθησαν οι Γερμανοί ηγεμόνες, που έμειναν πιστοί στον Λουθηρανισμό</a:t>
            </a:r>
          </a:p>
          <a:p>
            <a:r>
              <a:rPr lang="el-GR" dirty="0"/>
              <a:t>Η διδασκαλία του εξαπλώθηκε στα καντόνια της Ζυρίχης, της Βασιλείας και της Βέρνης</a:t>
            </a:r>
          </a:p>
          <a:p>
            <a:r>
              <a:rPr lang="el-GR" dirty="0"/>
              <a:t>Σκοτώνεται στη μάχη του Κάπελ: σύγκρουση με τα Ρωμαιοκαθολικά καντόνια</a:t>
            </a:r>
          </a:p>
        </p:txBody>
      </p:sp>
    </p:spTree>
    <p:extLst>
      <p:ext uri="{BB962C8B-B14F-4D97-AF65-F5344CB8AC3E}">
        <p14:creationId xmlns:p14="http://schemas.microsoft.com/office/powerpoint/2010/main" val="274011615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934</Words>
  <Application>Microsoft Office PowerPoint</Application>
  <PresentationFormat>Ευρεία οθόνη</PresentationFormat>
  <Paragraphs>95</Paragraphs>
  <Slides>23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Θέμα του Office</vt:lpstr>
      <vt:lpstr> Η Μεταρρύθμιση 3ο Γυμνάσιο Κοζάνης Υπεύθυνη εκπαιδευτικός: Δέσποινα Νικολαΐδου</vt:lpstr>
      <vt:lpstr>Αίτια </vt:lpstr>
      <vt:lpstr>Αντιδράσεις</vt:lpstr>
      <vt:lpstr>Λούθηρος-πρωτεργάτης της Μεταρρύθμισης</vt:lpstr>
      <vt:lpstr>Ο Λούθηρος</vt:lpstr>
      <vt:lpstr>Πώληση συγχωροχαρτιών</vt:lpstr>
      <vt:lpstr>Αφορμή αντίδρασης του Λούθηρου</vt:lpstr>
      <vt:lpstr>    Οι 95 θέσεις του Λούθηρου</vt:lpstr>
      <vt:lpstr>Οι μεταρρυθμιστές Ζβίγκλιος και Καλβίνος</vt:lpstr>
      <vt:lpstr>Ο Ζβίγγλιος</vt:lpstr>
      <vt:lpstr>Ο   Καλβίνος</vt:lpstr>
      <vt:lpstr>Ο Καλβίνος</vt:lpstr>
      <vt:lpstr>Εξάπλωση του Λουθηρανισμού</vt:lpstr>
      <vt:lpstr>                Θρησκευτικοί πόλεμοι</vt:lpstr>
      <vt:lpstr>Συμπέρασμα</vt:lpstr>
      <vt:lpstr>Χωρισμός σε ομάδες</vt:lpstr>
      <vt:lpstr>Πρώτη Ομάδα </vt:lpstr>
      <vt:lpstr>Δεύτερη Ομάδα</vt:lpstr>
      <vt:lpstr>Τρίτη Ομάδα</vt:lpstr>
      <vt:lpstr>Τέταρτη Ομάδα</vt:lpstr>
      <vt:lpstr>Παρουσίαση του PowerPoint</vt:lpstr>
      <vt:lpstr>Κάνω το σταυρόλεξο</vt:lpstr>
      <vt:lpstr>Πηγή φωτογραφιών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Μεταρρύθμιση </dc:title>
  <dc:creator>Acer</dc:creator>
  <cp:lastModifiedBy>Acer</cp:lastModifiedBy>
  <cp:revision>60</cp:revision>
  <dcterms:created xsi:type="dcterms:W3CDTF">2023-02-11T20:34:36Z</dcterms:created>
  <dcterms:modified xsi:type="dcterms:W3CDTF">2023-02-12T16:18:21Z</dcterms:modified>
</cp:coreProperties>
</file>