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5" userDrawn="1">
          <p15:clr>
            <a:srgbClr val="A4A3A4"/>
          </p15:clr>
        </p15:guide>
        <p15:guide id="2" pos="76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4315"/>
        <p:guide pos="76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0D901B-17A6-492D-868A-EF35AE4BD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DD515F7-892B-4A9F-AD5D-F057CD01A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7C9E8B-9530-466A-B88C-18750989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0BC6A4-C134-4284-966D-F4EFD4E8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C00F75-4706-430E-96FD-F06984C1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8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68D67F-20D4-4EF7-9037-D33A20BD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CE8409F-D11F-4CB3-BFE4-014EBE930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EC92BA-4155-4D7B-8535-8EF96332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8C12-F606-4EDA-BF40-74D2709F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B5667C-6645-491E-B820-CCB6E417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11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0423E3-F0B2-45BE-AAAC-DC0610D8E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F7324EA-A770-4C6E-980B-4BF140A36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0792FEC-F0C0-4539-9395-6CCFABF4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5E64B7-1568-4E28-AED9-3EADAE14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4506EF-E277-4CCC-AB03-3D2FA35D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97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2D7045-F2BC-41BD-8103-D95274AA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E79569-E581-4BB5-BD67-43C69E7AF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3BB6B3-1A47-4918-BBA1-8F29759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B71A17-6AAC-4CA6-8A8A-5E703C5B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473079B-35A5-49E9-80C8-930D08AF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036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3F223A-DDFD-4054-92DF-950192DC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EBDCDB-64B2-431C-8C28-D89E71147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73CF8F-9732-47D7-B101-67E07072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E59466-5C5E-4637-83BC-36F24095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F00FE57-9892-40AF-AD18-C4466581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47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F7097F-BD6C-4F78-B63D-629AA0C4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298CFA-8BE1-4F49-8987-E1BE0CA33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D2909F-E1D3-41E2-8AC9-C99697229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241E89-EE70-4A85-9C8B-BC3A65E7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26D7920-C6E2-4D6A-8289-00550386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2D047AC-EB08-4C68-A6DB-6BD9A8F6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49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C1F55B-C1C0-4FEF-8C05-D3C81BB5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63BC1C3-0C13-4721-A12C-6DB91AE4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84A1A-D707-4468-BEA5-5F17F5F50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4BB2DB4-AC35-4DCD-B041-826EF92D7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831C0FD-9163-4368-A354-8AA571859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3C1ECDB-F6AE-4DA8-BF89-2CFE848D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65C45C9-4BF7-45F5-AEBE-A00FBD26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C37EA62-DC80-417D-9B94-8A0B3361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56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F6A143-93DA-4EDA-B544-A86B5F8E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01132F2-28F0-4112-B767-23FD6ECB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C419343-36B9-47FC-9880-0416B41B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A8F444F-2162-4290-9CE0-2B9BD57E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07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F70D984-8323-4BD7-8897-7AD7CD73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1F12831-DE32-4C92-A453-A99DC1AD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6DE6044-6C20-47AC-84A1-31CBB73C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31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8410A5-9B48-43BE-9546-3795F5A7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2303A9-F19B-4A8A-9A0F-140FC66C9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290F056-5A9E-40F4-ABFF-B984545D6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C976F22-9F03-4306-86A6-29F18284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58EEF9-2965-47A0-A80A-A8E97F43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80C266E-FE4C-46C6-A36C-62172744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25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D67A2B-55E1-4EDD-B281-ED2A6EE5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4217E43-81D7-4469-A68C-8C05EAD89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A187CA8-8931-49F1-B3A0-9EF100127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EFF01E6-C75A-4B31-BEEC-66192DAC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CF5D26A-499D-4EF8-B478-7D10338B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9DE059D-E67C-48B9-82C7-30FAC5F3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8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9F5C610-7FA3-4606-9C25-92AFF946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0B7709-AFC3-40CE-BD51-8A1EDF5B8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130120-975D-4F4C-88DB-25942A108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1AB0-94D7-4FD6-977A-CB97BB161D01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55AE62-2DFC-4BED-9577-344A75040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9B27D57-AF3D-4DFC-B701-C72592139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7BCB-BC6F-487E-BC3C-C2A9E7FFBC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52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35D612-83AF-42F3-81EC-F09C2CF61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Οι τρεις Ιεράρχες 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6B0B797-2588-49DD-950F-0FF6FCA90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Τρεις μεγάλοι άγιοι, φιλάνθρωποι και παιδαγωγοί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95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34">
        <p:split orient="vert"/>
      </p:transition>
    </mc:Choice>
    <mc:Fallback xmlns="">
      <p:transition spd="slow" advTm="5634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61FF63-712B-4A5D-8B2C-DCDB2A07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                         </a:t>
            </a:r>
            <a:r>
              <a:rPr lang="el-GR" sz="3200" b="1" dirty="0"/>
              <a:t>Τα τρία αστέρια της </a:t>
            </a:r>
            <a:r>
              <a:rPr lang="el-GR" sz="3200" b="1" dirty="0" err="1"/>
              <a:t>Τρισηλίου</a:t>
            </a:r>
            <a:r>
              <a:rPr lang="el-GR" sz="3200" b="1" dirty="0"/>
              <a:t> Θεότητας</a:t>
            </a:r>
          </a:p>
        </p:txBody>
      </p:sp>
      <p:pic>
        <p:nvPicPr>
          <p:cNvPr id="4" name="Θέση περιεχομένου 3" descr="Οι τρεις Ιεράρχες (για παιδιά) | Πεμπτουσία">
            <a:extLst>
              <a:ext uri="{FF2B5EF4-FFF2-40B4-BE49-F238E27FC236}">
                <a16:creationId xmlns:a16="http://schemas.microsoft.com/office/drawing/2014/main" id="{8E53C16B-29A7-4CAE-8336-533859AF7AA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024856"/>
            <a:ext cx="6877050" cy="395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6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64">
        <p:split orient="vert"/>
      </p:transition>
    </mc:Choice>
    <mc:Fallback xmlns="">
      <p:transition spd="slow" advTm="6264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479E1D-0137-46BC-8CFB-9FFE4B82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            </a:t>
            </a:r>
            <a:r>
              <a:rPr lang="el-GR" sz="3600" b="1" dirty="0"/>
              <a:t>Ο Μέγας Βασίλειος στηλιτεύοντας τον πλούτο</a:t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388D5C-88E1-418D-AB8F-F41B31671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4970463"/>
          </a:xfrm>
        </p:spPr>
        <p:txBody>
          <a:bodyPr>
            <a:normAutofit/>
          </a:bodyPr>
          <a:lstStyle/>
          <a:p>
            <a:r>
              <a:rPr lang="el-GR" dirty="0"/>
              <a:t>«Όσο πλεονάζουν τα πλούτη σου, τόσο σου λείπει η αγάπη»</a:t>
            </a:r>
          </a:p>
          <a:p>
            <a:r>
              <a:rPr lang="el-GR" dirty="0"/>
              <a:t>«Αρνείσαι να δώσεις, γιατί λες πως δεν θα έφτανε για όλους, όσους ζητούν»</a:t>
            </a:r>
          </a:p>
          <a:p>
            <a:pPr marL="0" indent="0">
              <a:buNone/>
            </a:pPr>
            <a:r>
              <a:rPr lang="el-GR" dirty="0"/>
              <a:t>   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</a:t>
            </a:r>
            <a:r>
              <a:rPr lang="el-GR" sz="1600" dirty="0"/>
              <a:t>«Προς </a:t>
            </a:r>
            <a:r>
              <a:rPr lang="el-GR" sz="1600" dirty="0" err="1"/>
              <a:t>Πλουτούντας</a:t>
            </a:r>
            <a:r>
              <a:rPr lang="el-GR" sz="1600" dirty="0"/>
              <a:t>»</a:t>
            </a:r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ABDBD847-A37E-4AD5-BFBC-1E6011023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431183"/>
              </p:ext>
            </p:extLst>
          </p:nvPr>
        </p:nvGraphicFramePr>
        <p:xfrm>
          <a:off x="5908675" y="2324100"/>
          <a:ext cx="3457575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76210" imgH="8265634" progId="Word.Document.12">
                  <p:embed/>
                </p:oleObj>
              </mc:Choice>
              <mc:Fallback>
                <p:oleObj name="Document" r:id="rId2" imgW="5276210" imgH="82656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8675" y="2324100"/>
                        <a:ext cx="3457575" cy="385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37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8">
        <p:split orient="vert"/>
      </p:transition>
    </mc:Choice>
    <mc:Fallback xmlns="">
      <p:transition spd="slow" advTm="15008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2A64A0-71CE-4584-977F-FEF829E4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813"/>
          </a:xfrm>
        </p:spPr>
        <p:txBody>
          <a:bodyPr>
            <a:normAutofit/>
          </a:bodyPr>
          <a:lstStyle/>
          <a:p>
            <a:r>
              <a:rPr lang="el-GR" sz="3200" b="1" dirty="0"/>
              <a:t>                         Μέγας </a:t>
            </a:r>
            <a:r>
              <a:rPr lang="el-GR" sz="3200" b="1" dirty="0" err="1"/>
              <a:t>βασίλειος</a:t>
            </a:r>
            <a:r>
              <a:rPr lang="el-GR" sz="3200" b="1" dirty="0"/>
              <a:t> : Η επιλεκτική γνώση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81C0F6-3D63-413D-8626-4B011F66F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8362"/>
            <a:ext cx="10515600" cy="5210737"/>
          </a:xfrm>
        </p:spPr>
        <p:txBody>
          <a:bodyPr>
            <a:normAutofit/>
          </a:bodyPr>
          <a:lstStyle/>
          <a:p>
            <a:r>
              <a:rPr lang="el-GR" dirty="0"/>
              <a:t>«Όταν οι αρχαίοι ποιητές σας παρουσιάζουν λόγους καλών ανθρώπων να τους δέχεστε»</a:t>
            </a:r>
          </a:p>
          <a:p>
            <a:r>
              <a:rPr lang="el-GR" dirty="0"/>
              <a:t>«Οι μέλισσες παίρνουν από τα κατάλληλα λουλούδια, ότι τις χρειάζεται. Και εσείς, από τα αρχαία κείμενα να συλλέγετε, ότι συγγενεύει με την αλήθεια και σας είναι χρήσιμο»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endParaRPr lang="el-GR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endParaRPr lang="el-GR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endParaRPr lang="el-GR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endParaRPr lang="el-GR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endParaRPr lang="el-GR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endParaRPr lang="el-GR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endParaRPr lang="el-GR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endParaRPr lang="el-GR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endParaRPr lang="el-GR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endParaRPr lang="el-GR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l-GR" sz="1600" dirty="0"/>
              <a:t>«Προς τους νέους, για το πως μπορούν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l-GR" sz="1600" dirty="0"/>
              <a:t>να ωφεληθούν από τους ελληνικούς λόγους»</a:t>
            </a:r>
          </a:p>
        </p:txBody>
      </p:sp>
      <p:pic>
        <p:nvPicPr>
          <p:cNvPr id="1026" name="Picture 2" descr="Η μέλισσα επικονιάζει τα λουλούδια της φράουλας Στοκ Εικόνα - εικόνα από  μέλισσα, λουλούδια: 104949871">
            <a:extLst>
              <a:ext uri="{FF2B5EF4-FFF2-40B4-BE49-F238E27FC236}">
                <a16:creationId xmlns:a16="http://schemas.microsoft.com/office/drawing/2014/main" id="{80EA80D6-5696-4714-8082-D46450EB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619500"/>
            <a:ext cx="37846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16">
        <p:split orient="vert"/>
      </p:transition>
    </mc:Choice>
    <mc:Fallback xmlns="">
      <p:transition spd="slow" advTm="14716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A39200-6F7D-4D76-BFA1-64087947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0874"/>
          </a:xfrm>
        </p:spPr>
        <p:txBody>
          <a:bodyPr>
            <a:normAutofit fontScale="90000"/>
          </a:bodyPr>
          <a:lstStyle/>
          <a:p>
            <a:r>
              <a:rPr lang="el-GR" dirty="0"/>
              <a:t>                        </a:t>
            </a:r>
            <a:r>
              <a:rPr lang="el-GR" sz="3600" b="1" dirty="0"/>
              <a:t>Ιωάννης Χρυσόστομος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99251F-143A-4986-88FC-25705FF2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099"/>
            <a:ext cx="10515600" cy="4533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                                                                         Οι γονείς: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-  Πρέπει να δίνουν σωστή αγωγή στα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παιδιά, που πρέπει να αρχίζει από μικρή              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ηλικία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- Δεν πρέπει να χρησιμοποιούν βίαιες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μεθόδους</a:t>
            </a:r>
          </a:p>
          <a:p>
            <a:pPr marL="0" indent="0">
              <a:buNone/>
            </a:pPr>
            <a:r>
              <a:rPr lang="el-GR" dirty="0"/>
              <a:t>       - Πρέπει να συμβάλλουν στη διαμόρφωση φιλάνθρωπου και      </a:t>
            </a:r>
          </a:p>
          <a:p>
            <a:pPr marL="0" indent="0">
              <a:buNone/>
            </a:pPr>
            <a:r>
              <a:rPr lang="el-GR" dirty="0"/>
              <a:t>         ανεκτικού χαρακτήρα των παιδιών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Σας αγαπώ! (αγίου Ιωάννου Χρυσοστόμου) - Ιερός Ναός Αγίου Σώστη Νέας Σμύρνης">
            <a:extLst>
              <a:ext uri="{FF2B5EF4-FFF2-40B4-BE49-F238E27FC236}">
                <a16:creationId xmlns:a16="http://schemas.microsoft.com/office/drawing/2014/main" id="{76CC71A2-366F-4A83-96B2-A090372ECD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549399"/>
            <a:ext cx="3983355" cy="2438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2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491">
        <p:split orient="vert"/>
      </p:transition>
    </mc:Choice>
    <mc:Fallback xmlns="">
      <p:transition spd="slow" advTm="16491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75DDD4-195B-4719-A77E-8E7D804B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                                                     </a:t>
            </a:r>
            <a:r>
              <a:rPr lang="el-GR" sz="3200" b="1" dirty="0"/>
              <a:t>Ιωάννης Χρυσόστομος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17FAC4-269B-40FF-A572-47FE150DF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200" dirty="0"/>
              <a:t>                                                </a:t>
            </a:r>
            <a:r>
              <a:rPr lang="el-GR" dirty="0"/>
              <a:t>Ο δάσκαλος πρέπει:</a:t>
            </a:r>
          </a:p>
          <a:p>
            <a:r>
              <a:rPr lang="el-GR" dirty="0"/>
              <a:t>Να χαλιναγωγεί τον θυμό των νέων</a:t>
            </a:r>
          </a:p>
          <a:p>
            <a:r>
              <a:rPr lang="el-GR" dirty="0"/>
              <a:t>Να έχει επιείκεια, χρηστότητα και </a:t>
            </a:r>
          </a:p>
          <a:p>
            <a:pPr marL="0" indent="0">
              <a:buNone/>
            </a:pPr>
            <a:r>
              <a:rPr lang="el-GR" dirty="0"/>
              <a:t>   ταπεινοφροσύνη</a:t>
            </a:r>
          </a:p>
          <a:p>
            <a:r>
              <a:rPr lang="el-GR" dirty="0"/>
              <a:t>Να  μην ελέγχει με οργή</a:t>
            </a:r>
          </a:p>
          <a:p>
            <a:r>
              <a:rPr lang="el-GR" dirty="0"/>
              <a:t>Να μην κάνει διακρίσεις</a:t>
            </a:r>
          </a:p>
          <a:p>
            <a:r>
              <a:rPr lang="el-GR" dirty="0"/>
              <a:t>Να ενδιαφέρεται για τους μαθητές του και να χαίρεται για την πρόοδό τους</a:t>
            </a:r>
          </a:p>
          <a:p>
            <a:r>
              <a:rPr lang="el-GR" dirty="0"/>
              <a:t>Να διδάσκει με το παράδειγμά του.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Σαφή σκίτσα των δασκάλων στην τάξη Διανυσματική απεικόνιση - εικονογραφία  από στην, των: 46042657">
            <a:extLst>
              <a:ext uri="{FF2B5EF4-FFF2-40B4-BE49-F238E27FC236}">
                <a16:creationId xmlns:a16="http://schemas.microsoft.com/office/drawing/2014/main" id="{EE206BA3-DFF2-4DBB-A90F-374B650986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999" y="1890670"/>
            <a:ext cx="2038740" cy="2236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8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337">
        <p:split orient="vert"/>
      </p:transition>
    </mc:Choice>
    <mc:Fallback xmlns="">
      <p:transition spd="slow" advTm="16337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BEC3A9-ED28-4A67-8184-E2D2918F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582"/>
          </a:xfrm>
        </p:spPr>
        <p:txBody>
          <a:bodyPr>
            <a:normAutofit/>
          </a:bodyPr>
          <a:lstStyle/>
          <a:p>
            <a:r>
              <a:rPr lang="el-GR" sz="3200" b="1" dirty="0"/>
              <a:t>                                       Γρηγόριος ο θεολόγος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98C723E5-D450-4D1B-9F88-A732DF1EE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9743"/>
            <a:ext cx="11090945" cy="4457220"/>
          </a:xfrm>
        </p:spPr>
        <p:txBody>
          <a:bodyPr>
            <a:normAutofit/>
          </a:bodyPr>
          <a:lstStyle/>
          <a:p>
            <a:r>
              <a:rPr lang="el-GR" dirty="0"/>
              <a:t>Η εκπαίδευση, είναι για αυτόν, «τέχνη τεχνών και επιστήμη επιστημών»</a:t>
            </a:r>
          </a:p>
          <a:p>
            <a:r>
              <a:rPr lang="el-GR" dirty="0"/>
              <a:t> Στόχος της εκπαίδευσης είναι να οδηγεί </a:t>
            </a:r>
          </a:p>
          <a:p>
            <a:pPr marL="0" indent="0">
              <a:buNone/>
            </a:pPr>
            <a:r>
              <a:rPr lang="el-GR" dirty="0"/>
              <a:t>    στην αρετή</a:t>
            </a:r>
          </a:p>
          <a:p>
            <a:r>
              <a:rPr lang="el-GR" dirty="0"/>
              <a:t>Είναι προτιμότερα τα έργα χωρίς λόγια,</a:t>
            </a:r>
          </a:p>
          <a:p>
            <a:pPr marL="0" indent="0">
              <a:buNone/>
            </a:pPr>
            <a:r>
              <a:rPr lang="el-GR" dirty="0"/>
              <a:t>    παρά τα λόγια χωρίς πράξεις</a:t>
            </a:r>
          </a:p>
          <a:p>
            <a:r>
              <a:rPr lang="el-GR" dirty="0"/>
              <a:t>Για να διαπαιδαγωγεί κάποιος πρέπει να έχει ο </a:t>
            </a:r>
          </a:p>
          <a:p>
            <a:pPr marL="0" indent="0">
              <a:buNone/>
            </a:pPr>
            <a:r>
              <a:rPr lang="el-GR" dirty="0"/>
              <a:t>   ίδιος  διαπαιδαγωγηθεί</a:t>
            </a:r>
          </a:p>
        </p:txBody>
      </p:sp>
      <p:pic>
        <p:nvPicPr>
          <p:cNvPr id="10" name="Εικόνα 9" descr="ΑΚΤΙΝΕΣ: Πρωτοπρ. Θεόδωρος Ζήσης – Ο θαυμάσιος λόγος του Αγίου Γρηγορίου  Θεολόγου για τα Χριστούγεννα.">
            <a:extLst>
              <a:ext uri="{FF2B5EF4-FFF2-40B4-BE49-F238E27FC236}">
                <a16:creationId xmlns:a16="http://schemas.microsoft.com/office/drawing/2014/main" id="{7B8ED54A-EC64-45C3-844D-1D9EEA08D7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13" y="2290245"/>
            <a:ext cx="3810000" cy="30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4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757">
        <p:split orient="vert"/>
      </p:transition>
    </mc:Choice>
    <mc:Fallback xmlns="">
      <p:transition spd="slow" advTm="16757">
        <p:split orient="vert"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285</Words>
  <Application>Microsoft Office PowerPoint</Application>
  <PresentationFormat>Ευρεία οθόνη</PresentationFormat>
  <Paragraphs>55</Paragraphs>
  <Slides>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Document</vt:lpstr>
      <vt:lpstr>Οι τρεις Ιεράρχες  </vt:lpstr>
      <vt:lpstr>                         Τα τρία αστέρια της Τρισηλίου Θεότητας</vt:lpstr>
      <vt:lpstr>             Ο Μέγας Βασίλειος στηλιτεύοντας τον πλούτο </vt:lpstr>
      <vt:lpstr>                         Μέγας βασίλειος : Η επιλεκτική γνώση</vt:lpstr>
      <vt:lpstr>                        Ιωάννης Χρυσόστομος</vt:lpstr>
      <vt:lpstr>                                                     Ιωάννης Χρυσόστομος</vt:lpstr>
      <vt:lpstr>                                       Γρηγόριος ο θεολόγος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τρεις Ιεράρχες</dc:title>
  <dc:creator>Despoina</dc:creator>
  <cp:lastModifiedBy>Despoina</cp:lastModifiedBy>
  <cp:revision>35</cp:revision>
  <dcterms:created xsi:type="dcterms:W3CDTF">2021-01-28T06:54:46Z</dcterms:created>
  <dcterms:modified xsi:type="dcterms:W3CDTF">2021-01-28T13:08:40Z</dcterms:modified>
</cp:coreProperties>
</file>