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Lst>
  <p:notesMasterIdLst>
    <p:notesMasterId r:id="rId21"/>
  </p:notesMasterIdLst>
  <p:sldIdLst>
    <p:sldId id="256" r:id="rId4"/>
    <p:sldId id="257" r:id="rId5"/>
    <p:sldId id="258" r:id="rId6"/>
    <p:sldId id="259" r:id="rId7"/>
    <p:sldId id="260" r:id="rId8"/>
    <p:sldId id="261" r:id="rId9"/>
    <p:sldId id="272" r:id="rId10"/>
    <p:sldId id="262" r:id="rId11"/>
    <p:sldId id="263" r:id="rId12"/>
    <p:sldId id="267" r:id="rId13"/>
    <p:sldId id="264" r:id="rId14"/>
    <p:sldId id="265" r:id="rId15"/>
    <p:sldId id="266" r:id="rId16"/>
    <p:sldId id="268" r:id="rId17"/>
    <p:sldId id="269" r:id="rId18"/>
    <p:sldId id="270" r:id="rId19"/>
    <p:sldId id="271"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onstantia" panose="02030602050306030303" pitchFamily="18"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Nc7HFRZ1URme12ECgcoKzps+d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0E5E80-D0B2-4726-BC75-51000057889B}">
  <a:tblStyle styleId="{820E5E80-D0B2-4726-BC75-51000057889B}"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85" d="100"/>
          <a:sy n="85" d="100"/>
        </p:scale>
        <p:origin x="7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Quattrocento Sans"/>
                <a:ea typeface="Quattrocento Sans"/>
                <a:cs typeface="Quattrocento Sans"/>
                <a:sym typeface="Quattrocento Sans"/>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16340d81a7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216340d81a7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15d3115dea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g215d3115dea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15d3115dea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g215d3115dea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15d3115dea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215d3115dea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15f5e0e1bb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g215f5e0e1bb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171827ad25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g2171827ad25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18aec61e0f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218aec61e0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16b8c0b0e6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216b8c0b0e6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2161823b8a8_1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 name="Google Shape;47;g2161823b8a8_1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215f5e0e1b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 name="Google Shape;55;g215f5e0e1b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1916ee5e62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g21916ee5e62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161823b8a8_1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g2161823b8a8_1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161823b8a8_1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 name="Google Shape;76;g2161823b8a8_1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161823b8a8_1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 name="Google Shape;76;g2161823b8a8_1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795508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15d3115dea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g215d3115dea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1524000" y="1333500"/>
            <a:ext cx="9144000" cy="1790700"/>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chemeClr val="lt1"/>
              </a:buClr>
              <a:buSzPts val="4800"/>
              <a:buFont typeface="Quattrocento Sans"/>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ubTitle" idx="1"/>
          </p:nvPr>
        </p:nvSpPr>
        <p:spPr>
          <a:xfrm>
            <a:off x="1524000" y="3128009"/>
            <a:ext cx="9144000" cy="128760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2400"/>
              <a:buNone/>
              <a:defRPr sz="2400">
                <a:solidFill>
                  <a:schemeClr val="lt1"/>
                </a:solidFill>
                <a:latin typeface="Quattrocento Sans"/>
                <a:ea typeface="Quattrocento Sans"/>
                <a:cs typeface="Quattrocento Sans"/>
                <a:sym typeface="Quattrocento Sans"/>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16"/>
          <p:cNvSpPr txBox="1">
            <a:spLocks noGrp="1"/>
          </p:cNvSpPr>
          <p:nvPr>
            <p:ph type="body" idx="1"/>
          </p:nvPr>
        </p:nvSpPr>
        <p:spPr>
          <a:xfrm>
            <a:off x="1090862" y="1507068"/>
            <a:ext cx="3192300" cy="4669800"/>
          </a:xfrm>
          <a:prstGeom prst="rect">
            <a:avLst/>
          </a:prstGeom>
          <a:noFill/>
          <a:ln>
            <a:noFill/>
          </a:ln>
        </p:spPr>
        <p:txBody>
          <a:bodyPr spcFirstLastPara="1" wrap="square" lIns="91425" tIns="45700" rIns="91425" bIns="45700" anchor="ctr" anchorCtr="0">
            <a:noAutofit/>
          </a:bodyPr>
          <a:lstStyle>
            <a:lvl1pPr marL="457200" lvl="0" indent="-247650" algn="l">
              <a:lnSpc>
                <a:spcPct val="150000"/>
              </a:lnSpc>
              <a:spcBef>
                <a:spcPts val="1000"/>
              </a:spcBef>
              <a:spcAft>
                <a:spcPts val="0"/>
              </a:spcAft>
              <a:buClr>
                <a:schemeClr val="dk1"/>
              </a:buClr>
              <a:buSzPts val="300"/>
              <a:buFont typeface="Quattrocento Sans"/>
              <a:buChar char=" "/>
              <a:defRPr sz="1200"/>
            </a:lvl1pPr>
            <a:lvl2pPr marL="914400" lvl="1" indent="-304800" algn="l">
              <a:lnSpc>
                <a:spcPct val="90000"/>
              </a:lnSpc>
              <a:spcBef>
                <a:spcPts val="1200"/>
              </a:spcBef>
              <a:spcAft>
                <a:spcPts val="0"/>
              </a:spcAft>
              <a:buClr>
                <a:schemeClr val="dk1"/>
              </a:buClr>
              <a:buSzPts val="1200"/>
              <a:buFont typeface="Quattrocento Sans"/>
              <a:buChar char=" "/>
              <a:defRPr sz="1200"/>
            </a:lvl2pPr>
            <a:lvl3pPr marL="1371600" lvl="2" indent="-355600" algn="l">
              <a:lnSpc>
                <a:spcPct val="90000"/>
              </a:lnSpc>
              <a:spcBef>
                <a:spcPts val="1200"/>
              </a:spcBef>
              <a:spcAft>
                <a:spcPts val="0"/>
              </a:spcAft>
              <a:buClr>
                <a:schemeClr val="dk1"/>
              </a:buClr>
              <a:buSzPts val="2000"/>
              <a:buFont typeface="Quattrocento Sans"/>
              <a:buChar char=" "/>
              <a:defRPr/>
            </a:lvl3pPr>
            <a:lvl4pPr marL="1828800" lvl="3" indent="-342900" algn="l">
              <a:lnSpc>
                <a:spcPct val="90000"/>
              </a:lnSpc>
              <a:spcBef>
                <a:spcPts val="500"/>
              </a:spcBef>
              <a:spcAft>
                <a:spcPts val="0"/>
              </a:spcAft>
              <a:buClr>
                <a:schemeClr val="dk1"/>
              </a:buClr>
              <a:buSzPts val="1800"/>
              <a:buFont typeface="Quattrocento Sans"/>
              <a:buChar char=" "/>
              <a:defRPr/>
            </a:lvl4pPr>
            <a:lvl5pPr marL="2286000" lvl="4" indent="-342900" algn="l">
              <a:lnSpc>
                <a:spcPct val="90000"/>
              </a:lnSpc>
              <a:spcBef>
                <a:spcPts val="500"/>
              </a:spcBef>
              <a:spcAft>
                <a:spcPts val="0"/>
              </a:spcAft>
              <a:buClr>
                <a:schemeClr val="dk1"/>
              </a:buClr>
              <a:buSzPts val="1800"/>
              <a:buFont typeface="Quattrocento Sans"/>
              <a:buChar char=" "/>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6"/>
          <p:cNvSpPr txBox="1">
            <a:spLocks noGrp="1"/>
          </p:cNvSpPr>
          <p:nvPr>
            <p:ph type="body" idx="2"/>
          </p:nvPr>
        </p:nvSpPr>
        <p:spPr>
          <a:xfrm>
            <a:off x="4395537" y="1507068"/>
            <a:ext cx="7143900" cy="4669800"/>
          </a:xfrm>
          <a:prstGeom prst="rect">
            <a:avLst/>
          </a:prstGeom>
          <a:noFill/>
          <a:ln>
            <a:noFill/>
          </a:ln>
        </p:spPr>
        <p:txBody>
          <a:bodyPr spcFirstLastPara="1" wrap="square" lIns="91425" tIns="45700" rIns="91425" bIns="45700" anchor="ctr" anchorCtr="0">
            <a:noAutofit/>
          </a:bodyPr>
          <a:lstStyle>
            <a:lvl1pPr marL="457200" lvl="0" indent="-247650" algn="l">
              <a:lnSpc>
                <a:spcPct val="90000"/>
              </a:lnSpc>
              <a:spcBef>
                <a:spcPts val="1000"/>
              </a:spcBef>
              <a:spcAft>
                <a:spcPts val="0"/>
              </a:spcAft>
              <a:buClr>
                <a:schemeClr val="dk1"/>
              </a:buClr>
              <a:buSzPts val="300"/>
              <a:buFont typeface="Quattrocento Sans"/>
              <a:buChar char=" "/>
              <a:defRPr sz="1200"/>
            </a:lvl1pPr>
            <a:lvl2pPr marL="914400" lvl="1" indent="-304800" algn="l">
              <a:lnSpc>
                <a:spcPct val="90000"/>
              </a:lnSpc>
              <a:spcBef>
                <a:spcPts val="1200"/>
              </a:spcBef>
              <a:spcAft>
                <a:spcPts val="0"/>
              </a:spcAft>
              <a:buClr>
                <a:schemeClr val="dk1"/>
              </a:buClr>
              <a:buSzPts val="1200"/>
              <a:buFont typeface="Quattrocento Sans"/>
              <a:buChar char=" "/>
              <a:defRPr sz="1200"/>
            </a:lvl2pPr>
            <a:lvl3pPr marL="1371600" lvl="2" indent="-355600" algn="l">
              <a:lnSpc>
                <a:spcPct val="90000"/>
              </a:lnSpc>
              <a:spcBef>
                <a:spcPts val="1200"/>
              </a:spcBef>
              <a:spcAft>
                <a:spcPts val="0"/>
              </a:spcAft>
              <a:buClr>
                <a:schemeClr val="dk1"/>
              </a:buClr>
              <a:buSzPts val="2000"/>
              <a:buFont typeface="Quattrocento Sans"/>
              <a:buChar char=" "/>
              <a:defRPr/>
            </a:lvl3pPr>
            <a:lvl4pPr marL="1828800" lvl="3" indent="-342900" algn="l">
              <a:lnSpc>
                <a:spcPct val="90000"/>
              </a:lnSpc>
              <a:spcBef>
                <a:spcPts val="500"/>
              </a:spcBef>
              <a:spcAft>
                <a:spcPts val="0"/>
              </a:spcAft>
              <a:buClr>
                <a:schemeClr val="dk1"/>
              </a:buClr>
              <a:buSzPts val="1800"/>
              <a:buFont typeface="Quattrocento Sans"/>
              <a:buChar char=" "/>
              <a:defRPr/>
            </a:lvl4pPr>
            <a:lvl5pPr marL="2286000" lvl="4" indent="-342900" algn="l">
              <a:lnSpc>
                <a:spcPct val="90000"/>
              </a:lnSpc>
              <a:spcBef>
                <a:spcPts val="500"/>
              </a:spcBef>
              <a:spcAft>
                <a:spcPts val="0"/>
              </a:spcAft>
              <a:buClr>
                <a:schemeClr val="dk1"/>
              </a:buClr>
              <a:buSzPts val="1800"/>
              <a:buFont typeface="Quattrocento Sans"/>
              <a:buChar char=" "/>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title"/>
          </p:nvPr>
        </p:nvSpPr>
        <p:spPr>
          <a:xfrm>
            <a:off x="604837" y="449262"/>
            <a:ext cx="109824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A383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
        <p:cNvGrpSpPr/>
        <p:nvPr/>
      </p:nvGrpSpPr>
      <p:grpSpPr>
        <a:xfrm>
          <a:off x="0" y="0"/>
          <a:ext cx="0" cy="0"/>
          <a:chOff x="0" y="0"/>
          <a:chExt cx="0" cy="0"/>
        </a:xfrm>
      </p:grpSpPr>
      <p:sp>
        <p:nvSpPr>
          <p:cNvPr id="34" name="Google Shape;34;p18"/>
          <p:cNvSpPr txBox="1">
            <a:spLocks noGrp="1"/>
          </p:cNvSpPr>
          <p:nvPr>
            <p:ph type="body" idx="1"/>
          </p:nvPr>
        </p:nvSpPr>
        <p:spPr>
          <a:xfrm>
            <a:off x="604433" y="1604211"/>
            <a:ext cx="10983000" cy="4572900"/>
          </a:xfrm>
          <a:prstGeom prst="rect">
            <a:avLst/>
          </a:prstGeom>
          <a:noFill/>
          <a:ln>
            <a:noFill/>
          </a:ln>
        </p:spPr>
        <p:txBody>
          <a:bodyPr spcFirstLastPara="1" wrap="square" lIns="91425" tIns="45700" rIns="91425" bIns="45700" anchor="t" anchorCtr="0">
            <a:noAutofit/>
          </a:bodyPr>
          <a:lstStyle>
            <a:lvl1pPr marL="457200" lvl="0" indent="-247650" algn="l">
              <a:lnSpc>
                <a:spcPct val="90000"/>
              </a:lnSpc>
              <a:spcBef>
                <a:spcPts val="1000"/>
              </a:spcBef>
              <a:spcAft>
                <a:spcPts val="0"/>
              </a:spcAft>
              <a:buClr>
                <a:schemeClr val="dk1"/>
              </a:buClr>
              <a:buSzPts val="300"/>
              <a:buFont typeface="Quattrocento Sans"/>
              <a:buChar char=" "/>
              <a:defRPr sz="1200"/>
            </a:lvl1pPr>
            <a:lvl2pPr marL="914400" lvl="1" indent="-304800" algn="l">
              <a:lnSpc>
                <a:spcPct val="90000"/>
              </a:lnSpc>
              <a:spcBef>
                <a:spcPts val="1200"/>
              </a:spcBef>
              <a:spcAft>
                <a:spcPts val="0"/>
              </a:spcAft>
              <a:buClr>
                <a:schemeClr val="dk1"/>
              </a:buClr>
              <a:buSzPts val="1200"/>
              <a:buFont typeface="Quattrocento Sans"/>
              <a:buChar char=" "/>
              <a:defRPr sz="1200"/>
            </a:lvl2pPr>
            <a:lvl3pPr marL="1371600" lvl="2" indent="-355600" algn="l">
              <a:lnSpc>
                <a:spcPct val="90000"/>
              </a:lnSpc>
              <a:spcBef>
                <a:spcPts val="1200"/>
              </a:spcBef>
              <a:spcAft>
                <a:spcPts val="0"/>
              </a:spcAft>
              <a:buClr>
                <a:schemeClr val="dk1"/>
              </a:buClr>
              <a:buSzPts val="2000"/>
              <a:buFont typeface="Quattrocento Sans"/>
              <a:buChar char=" "/>
              <a:defRPr/>
            </a:lvl3pPr>
            <a:lvl4pPr marL="1828800" lvl="3" indent="-342900" algn="l">
              <a:lnSpc>
                <a:spcPct val="90000"/>
              </a:lnSpc>
              <a:spcBef>
                <a:spcPts val="500"/>
              </a:spcBef>
              <a:spcAft>
                <a:spcPts val="0"/>
              </a:spcAft>
              <a:buClr>
                <a:schemeClr val="dk1"/>
              </a:buClr>
              <a:buSzPts val="1800"/>
              <a:buFont typeface="Quattrocento Sans"/>
              <a:buChar char=" "/>
              <a:defRPr/>
            </a:lvl4pPr>
            <a:lvl5pPr marL="2286000" lvl="4" indent="-342900" algn="l">
              <a:lnSpc>
                <a:spcPct val="90000"/>
              </a:lnSpc>
              <a:spcBef>
                <a:spcPts val="500"/>
              </a:spcBef>
              <a:spcAft>
                <a:spcPts val="0"/>
              </a:spcAft>
              <a:buClr>
                <a:schemeClr val="dk1"/>
              </a:buClr>
              <a:buSzPts val="1800"/>
              <a:buFont typeface="Quattrocento Sans"/>
              <a:buChar char=" "/>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8"/>
          <p:cNvSpPr txBox="1">
            <a:spLocks noGrp="1"/>
          </p:cNvSpPr>
          <p:nvPr>
            <p:ph type="title"/>
          </p:nvPr>
        </p:nvSpPr>
        <p:spPr>
          <a:xfrm>
            <a:off x="604837" y="449262"/>
            <a:ext cx="109824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A383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p:nvPr/>
        </p:nvSpPr>
        <p:spPr>
          <a:xfrm>
            <a:off x="255587" y="263525"/>
            <a:ext cx="11680800" cy="6330900"/>
          </a:xfrm>
          <a:prstGeom prst="rect">
            <a:avLst/>
          </a:prstGeom>
          <a:solidFill>
            <a:srgbClr val="D247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pic>
        <p:nvPicPr>
          <p:cNvPr id="11" name="Google Shape;11;p13"/>
          <p:cNvPicPr preferRelativeResize="0"/>
          <p:nvPr/>
        </p:nvPicPr>
        <p:blipFill rotWithShape="1">
          <a:blip r:embed="rId3">
            <a:alphaModFix/>
          </a:blip>
          <a:srcRect l="1645" r="13929" b="71478"/>
          <a:stretch/>
        </p:blipFill>
        <p:spPr>
          <a:xfrm>
            <a:off x="342900" y="4546600"/>
            <a:ext cx="11715749" cy="2025650"/>
          </a:xfrm>
          <a:prstGeom prst="rect">
            <a:avLst/>
          </a:prstGeom>
          <a:noFill/>
          <a:ln>
            <a:noFill/>
          </a:ln>
        </p:spPr>
      </p:pic>
      <p:sp>
        <p:nvSpPr>
          <p:cNvPr id="12" name="Google Shape;12;p13"/>
          <p:cNvSpPr txBox="1">
            <a:spLocks noGrp="1"/>
          </p:cNvSpPr>
          <p:nvPr>
            <p:ph type="title"/>
          </p:nvPr>
        </p:nvSpPr>
        <p:spPr>
          <a:xfrm>
            <a:off x="604837" y="449262"/>
            <a:ext cx="10982400" cy="747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3A3838"/>
              </a:buClr>
              <a:buSzPts val="2800"/>
              <a:buFont typeface="Quattrocento Sans"/>
              <a:buNone/>
              <a:defRPr sz="2800" b="0" i="0" u="none" strike="noStrike" cap="none">
                <a:solidFill>
                  <a:srgbClr val="3A3838"/>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15"/>
          <p:cNvSpPr txBox="1"/>
          <p:nvPr/>
        </p:nvSpPr>
        <p:spPr>
          <a:xfrm>
            <a:off x="255587" y="265112"/>
            <a:ext cx="11684100" cy="6332400"/>
          </a:xfrm>
          <a:prstGeom prst="rect">
            <a:avLst/>
          </a:prstGeom>
          <a:solidFill>
            <a:srgbClr val="F5F5F5"/>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cxnSp>
        <p:nvCxnSpPr>
          <p:cNvPr id="19" name="Google Shape;19;p15"/>
          <p:cNvCxnSpPr/>
          <p:nvPr/>
        </p:nvCxnSpPr>
        <p:spPr>
          <a:xfrm>
            <a:off x="604837" y="1196975"/>
            <a:ext cx="10982400" cy="0"/>
          </a:xfrm>
          <a:prstGeom prst="straightConnector1">
            <a:avLst/>
          </a:prstGeom>
          <a:noFill/>
          <a:ln w="25400" cap="flat" cmpd="sng">
            <a:solidFill>
              <a:srgbClr val="D24726"/>
            </a:solidFill>
            <a:prstDash val="solid"/>
            <a:miter lim="800000"/>
            <a:headEnd type="none" w="sm" len="sm"/>
            <a:tailEnd type="none" w="sm" len="sm"/>
          </a:ln>
        </p:spPr>
      </p:cxnSp>
      <p:pic>
        <p:nvPicPr>
          <p:cNvPr id="20" name="Google Shape;20;p15"/>
          <p:cNvPicPr preferRelativeResize="0"/>
          <p:nvPr/>
        </p:nvPicPr>
        <p:blipFill rotWithShape="1">
          <a:blip r:embed="rId3">
            <a:alphaModFix/>
          </a:blip>
          <a:srcRect/>
          <a:stretch/>
        </p:blipFill>
        <p:spPr>
          <a:xfrm>
            <a:off x="268287" y="4802187"/>
            <a:ext cx="11655427" cy="1785937"/>
          </a:xfrm>
          <a:prstGeom prst="rect">
            <a:avLst/>
          </a:prstGeom>
          <a:noFill/>
          <a:ln>
            <a:noFill/>
          </a:ln>
        </p:spPr>
      </p:pic>
      <p:sp>
        <p:nvSpPr>
          <p:cNvPr id="21" name="Google Shape;21;p15"/>
          <p:cNvSpPr txBox="1">
            <a:spLocks noGrp="1"/>
          </p:cNvSpPr>
          <p:nvPr>
            <p:ph type="title"/>
          </p:nvPr>
        </p:nvSpPr>
        <p:spPr>
          <a:xfrm>
            <a:off x="604837" y="449262"/>
            <a:ext cx="10982400" cy="747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3A3838"/>
              </a:buClr>
              <a:buSzPts val="2800"/>
              <a:buFont typeface="Quattrocento Sans"/>
              <a:buNone/>
              <a:defRPr sz="2800" b="0" i="0" u="none" strike="noStrike" cap="none">
                <a:solidFill>
                  <a:srgbClr val="3A3838"/>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17"/>
          <p:cNvSpPr txBox="1"/>
          <p:nvPr/>
        </p:nvSpPr>
        <p:spPr>
          <a:xfrm>
            <a:off x="255587" y="265112"/>
            <a:ext cx="11684100" cy="6332400"/>
          </a:xfrm>
          <a:prstGeom prst="rect">
            <a:avLst/>
          </a:prstGeom>
          <a:solidFill>
            <a:srgbClr val="F5F5F5"/>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cxnSp>
        <p:nvCxnSpPr>
          <p:cNvPr id="29" name="Google Shape;29;p17"/>
          <p:cNvCxnSpPr/>
          <p:nvPr/>
        </p:nvCxnSpPr>
        <p:spPr>
          <a:xfrm>
            <a:off x="604837" y="1196975"/>
            <a:ext cx="10982400" cy="0"/>
          </a:xfrm>
          <a:prstGeom prst="straightConnector1">
            <a:avLst/>
          </a:prstGeom>
          <a:noFill/>
          <a:ln w="25400" cap="flat" cmpd="sng">
            <a:solidFill>
              <a:srgbClr val="D24726"/>
            </a:solidFill>
            <a:prstDash val="solid"/>
            <a:miter lim="800000"/>
            <a:headEnd type="none" w="sm" len="sm"/>
            <a:tailEnd type="none" w="sm" len="sm"/>
          </a:ln>
        </p:spPr>
      </p:cxnSp>
      <p:pic>
        <p:nvPicPr>
          <p:cNvPr id="30" name="Google Shape;30;p17" descr="&quot;&quot;"/>
          <p:cNvPicPr preferRelativeResize="0"/>
          <p:nvPr/>
        </p:nvPicPr>
        <p:blipFill rotWithShape="1">
          <a:blip r:embed="rId3">
            <a:alphaModFix/>
          </a:blip>
          <a:srcRect/>
          <a:stretch/>
        </p:blipFill>
        <p:spPr>
          <a:xfrm>
            <a:off x="268287" y="4802187"/>
            <a:ext cx="11655427" cy="1785937"/>
          </a:xfrm>
          <a:prstGeom prst="rect">
            <a:avLst/>
          </a:prstGeom>
          <a:noFill/>
          <a:ln>
            <a:noFill/>
          </a:ln>
        </p:spPr>
      </p:pic>
      <p:sp>
        <p:nvSpPr>
          <p:cNvPr id="31" name="Google Shape;31;p17"/>
          <p:cNvSpPr txBox="1">
            <a:spLocks noGrp="1"/>
          </p:cNvSpPr>
          <p:nvPr>
            <p:ph type="title"/>
          </p:nvPr>
        </p:nvSpPr>
        <p:spPr>
          <a:xfrm>
            <a:off x="604837" y="449262"/>
            <a:ext cx="10982400" cy="747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3A3838"/>
              </a:buClr>
              <a:buSzPts val="2800"/>
              <a:buFont typeface="Quattrocento Sans"/>
              <a:buNone/>
              <a:defRPr sz="2800" b="0" i="0" u="none" strike="noStrike" cap="none">
                <a:solidFill>
                  <a:srgbClr val="3A3838"/>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 name="Google Shape;32;p1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cdoulig@unipi.gr" TargetMode="External"/><Relationship Id="rId10" Type="http://schemas.openxmlformats.org/officeDocument/2006/relationships/image" Target="../media/image8.png"/><Relationship Id="rId4" Type="http://schemas.openxmlformats.org/officeDocument/2006/relationships/hyperlink" Target="mailto:kotsifakos@unipi.gr" TargetMode="Externa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jp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jpg"/><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11.png"/><Relationship Id="rId5" Type="http://schemas.openxmlformats.org/officeDocument/2006/relationships/image" Target="../media/image17.png"/><Relationship Id="rId10" Type="http://schemas.openxmlformats.org/officeDocument/2006/relationships/image" Target="../media/image10.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504000" y="3833962"/>
            <a:ext cx="11184000" cy="1471500"/>
          </a:xfrm>
          <a:prstGeom prst="rect">
            <a:avLst/>
          </a:prstGeom>
          <a:noFill/>
          <a:ln>
            <a:noFill/>
          </a:ln>
        </p:spPr>
        <p:txBody>
          <a:bodyPr spcFirstLastPara="1" wrap="square" lIns="91425" tIns="0" rIns="91425" bIns="0" anchor="t" anchorCtr="0">
            <a:noAutofit/>
          </a:bodyPr>
          <a:lstStyle/>
          <a:p>
            <a:pPr marL="0" lvl="0" indent="0" algn="ctr" rtl="0">
              <a:lnSpc>
                <a:spcPct val="100000"/>
              </a:lnSpc>
              <a:spcBef>
                <a:spcPts val="0"/>
              </a:spcBef>
              <a:spcAft>
                <a:spcPts val="0"/>
              </a:spcAft>
              <a:buClr>
                <a:schemeClr val="lt1"/>
              </a:buClr>
              <a:buSzPts val="2800"/>
              <a:buFont typeface="Quattrocento Sans"/>
              <a:buNone/>
            </a:pPr>
            <a:r>
              <a:rPr lang="en-US" sz="3500" dirty="0" err="1">
                <a:latin typeface="Arial"/>
                <a:ea typeface="Arial"/>
                <a:cs typeface="Arial"/>
                <a:sym typeface="Arial"/>
              </a:rPr>
              <a:t>Δι</a:t>
            </a:r>
            <a:r>
              <a:rPr lang="en-US" sz="3500" dirty="0">
                <a:latin typeface="Arial"/>
                <a:ea typeface="Arial"/>
                <a:cs typeface="Arial"/>
                <a:sym typeface="Arial"/>
              </a:rPr>
              <a:t>αδικτυακοί Ανοικτοί Πόροι για διδακτική αξιοποίηση </a:t>
            </a:r>
            <a:endParaRPr sz="3500" dirty="0">
              <a:latin typeface="Arial"/>
              <a:ea typeface="Arial"/>
              <a:cs typeface="Arial"/>
              <a:sym typeface="Arial"/>
            </a:endParaRPr>
          </a:p>
          <a:p>
            <a:pPr marL="0" lvl="0" indent="0" algn="ctr" rtl="0">
              <a:lnSpc>
                <a:spcPct val="100000"/>
              </a:lnSpc>
              <a:spcBef>
                <a:spcPts val="0"/>
              </a:spcBef>
              <a:spcAft>
                <a:spcPts val="0"/>
              </a:spcAft>
              <a:buClr>
                <a:schemeClr val="lt1"/>
              </a:buClr>
              <a:buSzPts val="2800"/>
              <a:buFont typeface="Quattrocento Sans"/>
              <a:buNone/>
            </a:pPr>
            <a:r>
              <a:rPr lang="en-US" sz="3500" dirty="0">
                <a:latin typeface="Arial"/>
                <a:ea typeface="Arial"/>
                <a:cs typeface="Arial"/>
                <a:sym typeface="Arial"/>
              </a:rPr>
              <a:t> </a:t>
            </a:r>
            <a:r>
              <a:rPr lang="en-US" sz="3500" dirty="0" err="1">
                <a:latin typeface="Arial"/>
                <a:ea typeface="Arial"/>
                <a:cs typeface="Arial"/>
                <a:sym typeface="Arial"/>
              </a:rPr>
              <a:t>στ</a:t>
            </a:r>
            <a:r>
              <a:rPr lang="en-US" sz="3500" dirty="0">
                <a:latin typeface="Arial"/>
                <a:ea typeface="Arial"/>
                <a:cs typeface="Arial"/>
                <a:sym typeface="Arial"/>
              </a:rPr>
              <a:t>α πλαίσια της ηλεκτρονικής μάθησης</a:t>
            </a:r>
            <a:endParaRPr sz="5500" dirty="0">
              <a:latin typeface="Arial"/>
              <a:ea typeface="Arial"/>
              <a:cs typeface="Arial"/>
              <a:sym typeface="Arial"/>
            </a:endParaRPr>
          </a:p>
        </p:txBody>
      </p:sp>
      <p:graphicFrame>
        <p:nvGraphicFramePr>
          <p:cNvPr id="41" name="Google Shape;41;p1"/>
          <p:cNvGraphicFramePr/>
          <p:nvPr>
            <p:extLst>
              <p:ext uri="{D42A27DB-BD31-4B8C-83A1-F6EECF244321}">
                <p14:modId xmlns:p14="http://schemas.microsoft.com/office/powerpoint/2010/main" val="3137165870"/>
              </p:ext>
            </p:extLst>
          </p:nvPr>
        </p:nvGraphicFramePr>
        <p:xfrm>
          <a:off x="0" y="4891067"/>
          <a:ext cx="11870267" cy="1895200"/>
        </p:xfrm>
        <a:graphic>
          <a:graphicData uri="http://schemas.openxmlformats.org/drawingml/2006/table">
            <a:tbl>
              <a:tblPr>
                <a:noFill/>
                <a:tableStyleId>{820E5E80-D0B2-4726-BC75-51000057889B}</a:tableStyleId>
              </a:tblPr>
              <a:tblGrid>
                <a:gridCol w="2616929">
                  <a:extLst>
                    <a:ext uri="{9D8B030D-6E8A-4147-A177-3AD203B41FA5}">
                      <a16:colId xmlns:a16="http://schemas.microsoft.com/office/drawing/2014/main" val="20000"/>
                    </a:ext>
                  </a:extLst>
                </a:gridCol>
                <a:gridCol w="2810640">
                  <a:extLst>
                    <a:ext uri="{9D8B030D-6E8A-4147-A177-3AD203B41FA5}">
                      <a16:colId xmlns:a16="http://schemas.microsoft.com/office/drawing/2014/main" val="20001"/>
                    </a:ext>
                  </a:extLst>
                </a:gridCol>
                <a:gridCol w="3723311">
                  <a:extLst>
                    <a:ext uri="{9D8B030D-6E8A-4147-A177-3AD203B41FA5}">
                      <a16:colId xmlns:a16="http://schemas.microsoft.com/office/drawing/2014/main" val="20002"/>
                    </a:ext>
                  </a:extLst>
                </a:gridCol>
                <a:gridCol w="2719387">
                  <a:extLst>
                    <a:ext uri="{9D8B030D-6E8A-4147-A177-3AD203B41FA5}">
                      <a16:colId xmlns:a16="http://schemas.microsoft.com/office/drawing/2014/main" val="20003"/>
                    </a:ext>
                  </a:extLst>
                </a:gridCol>
              </a:tblGrid>
              <a:tr h="1327725">
                <a:tc>
                  <a:txBody>
                    <a:bodyPr/>
                    <a:lstStyle/>
                    <a:p>
                      <a:pPr marL="0" marR="0" lvl="0" indent="0" algn="ctr" rtl="0">
                        <a:lnSpc>
                          <a:spcPct val="100000"/>
                        </a:lnSpc>
                        <a:spcBef>
                          <a:spcPts val="0"/>
                        </a:spcBef>
                        <a:spcAft>
                          <a:spcPts val="0"/>
                        </a:spcAft>
                        <a:buClr>
                          <a:srgbClr val="D9D9D9"/>
                        </a:buClr>
                        <a:buSzPts val="1100"/>
                        <a:buFont typeface="Quattrocento Sans"/>
                        <a:buNone/>
                      </a:pPr>
                      <a:r>
                        <a:rPr lang="en-US" sz="1100" u="none" strike="noStrike" cap="none"/>
                        <a:t> </a:t>
                      </a:r>
                      <a:endParaRPr sz="1400" u="none" strike="noStrike" cap="none"/>
                    </a:p>
                  </a:txBody>
                  <a:tcPr marL="147500" marR="147500" marT="147500" marB="147500"/>
                </a:tc>
                <a:tc>
                  <a:txBody>
                    <a:bodyPr/>
                    <a:lstStyle/>
                    <a:p>
                      <a:pPr marL="0" marR="0" lvl="0" indent="0" algn="l" rtl="0">
                        <a:lnSpc>
                          <a:spcPct val="100000"/>
                        </a:lnSpc>
                        <a:spcBef>
                          <a:spcPts val="0"/>
                        </a:spcBef>
                        <a:spcAft>
                          <a:spcPts val="0"/>
                        </a:spcAft>
                        <a:buClr>
                          <a:srgbClr val="D9D9D9"/>
                        </a:buClr>
                        <a:buSzPts val="1100"/>
                        <a:buFont typeface="Quattrocento Sans"/>
                        <a:buNone/>
                      </a:pPr>
                      <a:r>
                        <a:rPr lang="en-US" sz="2000" u="none" strike="noStrike" cap="none" dirty="0">
                          <a:solidFill>
                            <a:schemeClr val="lt1"/>
                          </a:solidFill>
                        </a:rPr>
                        <a:t> </a:t>
                      </a:r>
                      <a:r>
                        <a:rPr lang="en-US" sz="2000" u="none" strike="noStrike" cap="none" dirty="0" err="1">
                          <a:solidFill>
                            <a:schemeClr val="lt1"/>
                          </a:solidFill>
                        </a:rPr>
                        <a:t>Δημήτριος</a:t>
                      </a:r>
                      <a:r>
                        <a:rPr lang="el-GR" sz="2000" u="none" strike="noStrike" cap="none" dirty="0">
                          <a:solidFill>
                            <a:schemeClr val="lt1"/>
                          </a:solidFill>
                        </a:rPr>
                        <a:t> </a:t>
                      </a:r>
                      <a:r>
                        <a:rPr lang="en-US" sz="2000" u="none" strike="noStrike" cap="none" dirty="0">
                          <a:solidFill>
                            <a:schemeClr val="lt1"/>
                          </a:solidFill>
                        </a:rPr>
                        <a:t>Μα</a:t>
                      </a:r>
                      <a:r>
                        <a:rPr lang="en-US" sz="2000" u="none" strike="noStrike" cap="none" dirty="0" err="1">
                          <a:solidFill>
                            <a:schemeClr val="lt1"/>
                          </a:solidFill>
                        </a:rPr>
                        <a:t>γέτος</a:t>
                      </a:r>
                      <a:endParaRPr lang="en-US" sz="2000" u="none" strike="noStrike" cap="none" dirty="0">
                        <a:solidFill>
                          <a:schemeClr val="lt1"/>
                        </a:solidFill>
                      </a:endParaRPr>
                    </a:p>
                    <a:p>
                      <a:pPr marL="0" marR="0" lvl="0" indent="0" algn="l" rtl="0">
                        <a:lnSpc>
                          <a:spcPct val="100000"/>
                        </a:lnSpc>
                        <a:spcBef>
                          <a:spcPts val="0"/>
                        </a:spcBef>
                        <a:spcAft>
                          <a:spcPts val="0"/>
                        </a:spcAft>
                        <a:buClr>
                          <a:srgbClr val="D9D9D9"/>
                        </a:buClr>
                        <a:buSzPts val="1100"/>
                        <a:buFont typeface="Quattrocento Sans"/>
                        <a:buNone/>
                      </a:pPr>
                      <a:r>
                        <a:rPr lang="en-US" sz="2000" u="none" strike="noStrike" cap="none" dirty="0">
                          <a:solidFill>
                            <a:schemeClr val="lt1"/>
                          </a:solidFill>
                        </a:rPr>
                        <a:t>    MSc, PhD(c)    </a:t>
                      </a:r>
                      <a:r>
                        <a:rPr lang="en-US" sz="2000" b="0" i="0" u="sng" strike="noStrike" cap="none" dirty="0">
                          <a:solidFill>
                            <a:schemeClr val="bg1"/>
                          </a:solidFill>
                          <a:latin typeface="Arial"/>
                          <a:ea typeface="Arial"/>
                          <a:cs typeface="Arial"/>
                          <a:sym typeface="Arial"/>
                        </a:rPr>
                        <a:t>dmagetos@unipi.gr</a:t>
                      </a:r>
                      <a:endParaRPr sz="2000" b="0" i="0" u="sng" strike="noStrike" cap="none" dirty="0">
                        <a:solidFill>
                          <a:schemeClr val="bg1"/>
                        </a:solidFill>
                        <a:latin typeface="Arial"/>
                        <a:ea typeface="Arial"/>
                        <a:cs typeface="Arial"/>
                        <a:sym typeface="Arial"/>
                      </a:endParaRPr>
                    </a:p>
                  </a:txBody>
                  <a:tcPr marL="147500" marR="147500" marT="147500" marB="147500"/>
                </a:tc>
                <a:tc>
                  <a:txBody>
                    <a:bodyPr/>
                    <a:lstStyle/>
                    <a:p>
                      <a:pPr marL="0" marR="0" lvl="0" indent="0" algn="ctr" rtl="0">
                        <a:lnSpc>
                          <a:spcPct val="100000"/>
                        </a:lnSpc>
                        <a:spcBef>
                          <a:spcPts val="0"/>
                        </a:spcBef>
                        <a:spcAft>
                          <a:spcPts val="0"/>
                        </a:spcAft>
                        <a:buClr>
                          <a:srgbClr val="D9D9D9"/>
                        </a:buClr>
                        <a:buSzPts val="1100"/>
                        <a:buFont typeface="Quattrocento Sans"/>
                        <a:buNone/>
                      </a:pPr>
                      <a:r>
                        <a:rPr lang="en-US" sz="2000" u="none" strike="noStrike" cap="none" dirty="0" err="1">
                          <a:solidFill>
                            <a:schemeClr val="lt1"/>
                          </a:solidFill>
                        </a:rPr>
                        <a:t>Δημήτριος</a:t>
                      </a:r>
                      <a:r>
                        <a:rPr lang="en-US" sz="2000" u="none" strike="noStrike" cap="none" dirty="0">
                          <a:solidFill>
                            <a:schemeClr val="lt1"/>
                          </a:solidFill>
                        </a:rPr>
                        <a:t> </a:t>
                      </a:r>
                      <a:r>
                        <a:rPr lang="en-US" sz="2000" u="none" strike="noStrike" cap="none" dirty="0" err="1">
                          <a:solidFill>
                            <a:schemeClr val="lt1"/>
                          </a:solidFill>
                        </a:rPr>
                        <a:t>Κοτσιφάκος</a:t>
                      </a:r>
                      <a:endParaRPr sz="2000" u="none" strike="noStrike" cap="none" dirty="0">
                        <a:solidFill>
                          <a:schemeClr val="lt1"/>
                        </a:solidFill>
                      </a:endParaRPr>
                    </a:p>
                    <a:p>
                      <a:pPr marL="0" marR="0" lvl="0" indent="0" algn="ctr" rtl="0">
                        <a:lnSpc>
                          <a:spcPct val="100000"/>
                        </a:lnSpc>
                        <a:spcBef>
                          <a:spcPts val="0"/>
                        </a:spcBef>
                        <a:spcAft>
                          <a:spcPts val="0"/>
                        </a:spcAft>
                        <a:buClr>
                          <a:srgbClr val="D9D9D9"/>
                        </a:buClr>
                        <a:buSzPts val="1100"/>
                        <a:buFont typeface="Quattrocento Sans"/>
                        <a:buNone/>
                      </a:pPr>
                      <a:r>
                        <a:rPr lang="en-US" sz="2000" u="none" strike="noStrike" cap="none" dirty="0">
                          <a:solidFill>
                            <a:schemeClr val="lt1"/>
                          </a:solidFill>
                        </a:rPr>
                        <a:t>MSc, PhD, Post - Doc</a:t>
                      </a:r>
                      <a:endParaRPr sz="2000" u="none" strike="noStrike" cap="none" dirty="0">
                        <a:solidFill>
                          <a:schemeClr val="lt1"/>
                        </a:solidFill>
                      </a:endParaRPr>
                    </a:p>
                    <a:p>
                      <a:pPr marL="0" marR="0" lvl="0" indent="0" algn="ctr" rtl="0">
                        <a:lnSpc>
                          <a:spcPct val="100000"/>
                        </a:lnSpc>
                        <a:spcBef>
                          <a:spcPts val="0"/>
                        </a:spcBef>
                        <a:spcAft>
                          <a:spcPts val="0"/>
                        </a:spcAft>
                        <a:buClr>
                          <a:srgbClr val="D9D9D9"/>
                        </a:buClr>
                        <a:buSzPts val="1100"/>
                        <a:buFont typeface="Quattrocento Sans"/>
                        <a:buNone/>
                      </a:pPr>
                      <a:r>
                        <a:rPr lang="en-US" sz="2000" b="0" i="0" u="sng" strike="noStrike" cap="none" dirty="0">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kotsifakos@unipi.gr </a:t>
                      </a:r>
                      <a:endParaRPr sz="2000" b="0" i="0" u="sng"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D9D9D9"/>
                        </a:buClr>
                        <a:buSzPts val="1100"/>
                        <a:buFont typeface="Quattrocento Sans"/>
                        <a:buNone/>
                      </a:pPr>
                      <a:endParaRPr sz="1500" u="none" strike="noStrike" cap="none" dirty="0">
                        <a:solidFill>
                          <a:schemeClr val="lt1"/>
                        </a:solidFill>
                      </a:endParaRPr>
                    </a:p>
                    <a:p>
                      <a:pPr marL="0" marR="0" lvl="0" indent="0" algn="l" rtl="0">
                        <a:lnSpc>
                          <a:spcPct val="100000"/>
                        </a:lnSpc>
                        <a:spcBef>
                          <a:spcPts val="0"/>
                        </a:spcBef>
                        <a:spcAft>
                          <a:spcPts val="0"/>
                        </a:spcAft>
                        <a:buClr>
                          <a:srgbClr val="D9D9D9"/>
                        </a:buClr>
                        <a:buSzPts val="1100"/>
                        <a:buFont typeface="Quattrocento Sans"/>
                        <a:buNone/>
                      </a:pPr>
                      <a:endParaRPr sz="1500" u="none" strike="noStrike" cap="none" dirty="0">
                        <a:solidFill>
                          <a:schemeClr val="lt1"/>
                        </a:solidFill>
                      </a:endParaRPr>
                    </a:p>
                    <a:p>
                      <a:pPr marL="0" marR="0" lvl="0" indent="0" algn="ctr" rtl="0">
                        <a:lnSpc>
                          <a:spcPct val="100000"/>
                        </a:lnSpc>
                        <a:spcBef>
                          <a:spcPts val="0"/>
                        </a:spcBef>
                        <a:spcAft>
                          <a:spcPts val="0"/>
                        </a:spcAft>
                        <a:buClr>
                          <a:srgbClr val="D9D9D9"/>
                        </a:buClr>
                        <a:buSzPts val="1100"/>
                        <a:buFont typeface="Quattrocento Sans"/>
                        <a:buNone/>
                      </a:pPr>
                      <a:endParaRPr sz="1500" b="1" u="none" strike="noStrike" cap="none" dirty="0">
                        <a:solidFill>
                          <a:schemeClr val="lt1"/>
                        </a:solidFill>
                      </a:endParaRPr>
                    </a:p>
                  </a:txBody>
                  <a:tcPr marL="147500" marR="147500" marT="147500" marB="147500"/>
                </a:tc>
                <a:tc>
                  <a:txBody>
                    <a:bodyPr/>
                    <a:lstStyle/>
                    <a:p>
                      <a:pPr marL="0" marR="0" lvl="0" indent="0" algn="ctr" rtl="0">
                        <a:lnSpc>
                          <a:spcPct val="100000"/>
                        </a:lnSpc>
                        <a:spcBef>
                          <a:spcPts val="0"/>
                        </a:spcBef>
                        <a:spcAft>
                          <a:spcPts val="0"/>
                        </a:spcAft>
                        <a:buClr>
                          <a:srgbClr val="D9D9D9"/>
                        </a:buClr>
                        <a:buSzPts val="1100"/>
                        <a:buFont typeface="Quattrocento Sans"/>
                        <a:buNone/>
                      </a:pPr>
                      <a:r>
                        <a:rPr lang="en-US" sz="2000" u="none" strike="noStrike" cap="none" dirty="0" err="1">
                          <a:solidFill>
                            <a:schemeClr val="lt1"/>
                          </a:solidFill>
                        </a:rPr>
                        <a:t>Χρήστος</a:t>
                      </a:r>
                      <a:r>
                        <a:rPr lang="en-US" sz="2000" u="none" strike="noStrike" cap="none" dirty="0">
                          <a:solidFill>
                            <a:schemeClr val="lt1"/>
                          </a:solidFill>
                        </a:rPr>
                        <a:t> </a:t>
                      </a:r>
                      <a:r>
                        <a:rPr lang="en-US" sz="2000" u="none" strike="noStrike" cap="none" dirty="0" err="1">
                          <a:solidFill>
                            <a:schemeClr val="lt1"/>
                          </a:solidFill>
                        </a:rPr>
                        <a:t>Δουληγέρης</a:t>
                      </a:r>
                      <a:endParaRPr sz="2000" u="none" strike="noStrike" cap="none" dirty="0">
                        <a:solidFill>
                          <a:schemeClr val="lt1"/>
                        </a:solidFill>
                      </a:endParaRPr>
                    </a:p>
                    <a:p>
                      <a:pPr marL="0" marR="0" lvl="0" indent="0" algn="ctr" rtl="0">
                        <a:lnSpc>
                          <a:spcPct val="100000"/>
                        </a:lnSpc>
                        <a:spcBef>
                          <a:spcPts val="0"/>
                        </a:spcBef>
                        <a:spcAft>
                          <a:spcPts val="0"/>
                        </a:spcAft>
                        <a:buClr>
                          <a:srgbClr val="D9D9D9"/>
                        </a:buClr>
                        <a:buSzPts val="1100"/>
                        <a:buFont typeface="Quattrocento Sans"/>
                        <a:buNone/>
                      </a:pPr>
                      <a:r>
                        <a:rPr lang="en-US" sz="2000" u="none" strike="noStrike" cap="none" dirty="0">
                          <a:solidFill>
                            <a:schemeClr val="lt1"/>
                          </a:solidFill>
                        </a:rPr>
                        <a:t>Κα</a:t>
                      </a:r>
                      <a:r>
                        <a:rPr lang="en-US" sz="2000" u="none" strike="noStrike" cap="none" dirty="0" err="1">
                          <a:solidFill>
                            <a:schemeClr val="lt1"/>
                          </a:solidFill>
                        </a:rPr>
                        <a:t>θηγητής</a:t>
                      </a:r>
                      <a:endParaRPr sz="2000" u="none" strike="noStrike" cap="none" dirty="0">
                        <a:solidFill>
                          <a:schemeClr val="lt1"/>
                        </a:solidFill>
                      </a:endParaRPr>
                    </a:p>
                    <a:p>
                      <a:pPr marL="0" marR="0" lvl="0" indent="0" algn="ctr" rtl="0">
                        <a:lnSpc>
                          <a:spcPct val="100000"/>
                        </a:lnSpc>
                        <a:spcBef>
                          <a:spcPts val="0"/>
                        </a:spcBef>
                        <a:spcAft>
                          <a:spcPts val="0"/>
                        </a:spcAft>
                        <a:buClr>
                          <a:srgbClr val="D9D9D9"/>
                        </a:buClr>
                        <a:buSzPts val="1100"/>
                        <a:buFont typeface="Quattrocento Sans"/>
                        <a:buNone/>
                      </a:pPr>
                      <a:r>
                        <a:rPr lang="en-US" sz="2000" u="sng" strike="noStrike" cap="none" dirty="0">
                          <a:solidFill>
                            <a:schemeClr val="lt1"/>
                          </a:solidFill>
                          <a:hlinkClick r:id="rId5">
                            <a:extLst>
                              <a:ext uri="{A12FA001-AC4F-418D-AE19-62706E023703}">
                                <ahyp:hlinkClr xmlns:ahyp="http://schemas.microsoft.com/office/drawing/2018/hyperlinkcolor" val="tx"/>
                              </a:ext>
                            </a:extLst>
                          </a:hlinkClick>
                        </a:rPr>
                        <a:t>cdoulig@unipi.gr</a:t>
                      </a:r>
                      <a:endParaRPr sz="2000" u="none" strike="noStrike" cap="none" dirty="0">
                        <a:solidFill>
                          <a:schemeClr val="lt1"/>
                        </a:solidFill>
                      </a:endParaRPr>
                    </a:p>
                    <a:p>
                      <a:pPr marL="0" marR="0" lvl="0" indent="0" algn="ctr" rtl="0">
                        <a:lnSpc>
                          <a:spcPct val="100000"/>
                        </a:lnSpc>
                        <a:spcBef>
                          <a:spcPts val="0"/>
                        </a:spcBef>
                        <a:spcAft>
                          <a:spcPts val="0"/>
                        </a:spcAft>
                        <a:buClr>
                          <a:srgbClr val="D9D9D9"/>
                        </a:buClr>
                        <a:buSzPts val="1100"/>
                        <a:buFont typeface="Quattrocento Sans"/>
                        <a:buNone/>
                      </a:pPr>
                      <a:endParaRPr sz="2000" u="none" strike="noStrike" cap="none" dirty="0">
                        <a:solidFill>
                          <a:schemeClr val="lt1"/>
                        </a:solidFill>
                      </a:endParaRPr>
                    </a:p>
                    <a:p>
                      <a:pPr marL="0" marR="0" lvl="0" indent="0" algn="ctr" rtl="0">
                        <a:lnSpc>
                          <a:spcPct val="100000"/>
                        </a:lnSpc>
                        <a:spcBef>
                          <a:spcPts val="0"/>
                        </a:spcBef>
                        <a:spcAft>
                          <a:spcPts val="0"/>
                        </a:spcAft>
                        <a:buClr>
                          <a:srgbClr val="D9D9D9"/>
                        </a:buClr>
                        <a:buSzPts val="1100"/>
                        <a:buFont typeface="Quattrocento Sans"/>
                        <a:buNone/>
                      </a:pPr>
                      <a:endParaRPr sz="1400" u="none" strike="noStrike" cap="none" dirty="0">
                        <a:solidFill>
                          <a:schemeClr val="lt1"/>
                        </a:solidFill>
                      </a:endParaRPr>
                    </a:p>
                    <a:p>
                      <a:pPr marL="0" marR="0" lvl="0" indent="0" algn="ctr" rtl="0">
                        <a:lnSpc>
                          <a:spcPct val="100000"/>
                        </a:lnSpc>
                        <a:spcBef>
                          <a:spcPts val="0"/>
                        </a:spcBef>
                        <a:spcAft>
                          <a:spcPts val="0"/>
                        </a:spcAft>
                        <a:buClr>
                          <a:srgbClr val="D9D9D9"/>
                        </a:buClr>
                        <a:buSzPts val="1100"/>
                        <a:buFont typeface="Quattrocento Sans"/>
                        <a:buNone/>
                      </a:pPr>
                      <a:r>
                        <a:rPr lang="en-US" sz="1100" u="none" strike="noStrike" cap="none" dirty="0">
                          <a:solidFill>
                            <a:schemeClr val="lt1"/>
                          </a:solidFill>
                        </a:rPr>
                        <a:t> </a:t>
                      </a:r>
                      <a:endParaRPr sz="1400" b="1" u="none" strike="noStrike" cap="none" dirty="0">
                        <a:solidFill>
                          <a:schemeClr val="lt1"/>
                        </a:solidFill>
                      </a:endParaRPr>
                    </a:p>
                  </a:txBody>
                  <a:tcPr marL="147500" marR="147500" marT="147500" marB="147500"/>
                </a:tc>
                <a:extLst>
                  <a:ext uri="{0D108BD9-81ED-4DB2-BD59-A6C34878D82A}">
                    <a16:rowId xmlns:a16="http://schemas.microsoft.com/office/drawing/2014/main" val="10000"/>
                  </a:ext>
                </a:extLst>
              </a:tr>
            </a:tbl>
          </a:graphicData>
        </a:graphic>
      </p:graphicFrame>
      <p:pic>
        <p:nvPicPr>
          <p:cNvPr id="43" name="Google Shape;43;p1"/>
          <p:cNvPicPr preferRelativeResize="0"/>
          <p:nvPr/>
        </p:nvPicPr>
        <p:blipFill rotWithShape="1">
          <a:blip r:embed="rId6">
            <a:alphaModFix/>
          </a:blip>
          <a:srcRect/>
          <a:stretch/>
        </p:blipFill>
        <p:spPr>
          <a:xfrm>
            <a:off x="488280" y="4967943"/>
            <a:ext cx="1500187" cy="1619250"/>
          </a:xfrm>
          <a:prstGeom prst="rect">
            <a:avLst/>
          </a:prstGeom>
          <a:noFill/>
          <a:ln>
            <a:noFill/>
          </a:ln>
        </p:spPr>
      </p:pic>
      <p:sp>
        <p:nvSpPr>
          <p:cNvPr id="44" name="Google Shape;44;p1"/>
          <p:cNvSpPr txBox="1"/>
          <p:nvPr/>
        </p:nvSpPr>
        <p:spPr>
          <a:xfrm>
            <a:off x="4060225" y="6079650"/>
            <a:ext cx="49596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D9D9D9"/>
              </a:buClr>
              <a:buSzPts val="1100"/>
              <a:buFont typeface="Quattrocento Sans"/>
              <a:buNone/>
            </a:pPr>
            <a:r>
              <a:rPr lang="en-US" sz="1600" b="0" i="0" u="none" strike="noStrike" cap="none" dirty="0" err="1">
                <a:solidFill>
                  <a:srgbClr val="D9D9D9"/>
                </a:solidFill>
                <a:latin typeface="Arial"/>
                <a:ea typeface="Arial"/>
                <a:cs typeface="Arial"/>
                <a:sym typeface="Arial"/>
              </a:rPr>
              <a:t>Τμήμ</a:t>
            </a:r>
            <a:r>
              <a:rPr lang="en-US" sz="1600" b="0" i="0" u="none" strike="noStrike" cap="none" dirty="0">
                <a:solidFill>
                  <a:srgbClr val="D9D9D9"/>
                </a:solidFill>
                <a:latin typeface="Arial"/>
                <a:ea typeface="Arial"/>
                <a:cs typeface="Arial"/>
                <a:sym typeface="Arial"/>
              </a:rPr>
              <a:t>α Πληροφορικής, Πανεπιστήμιο </a:t>
            </a:r>
            <a:r>
              <a:rPr lang="el-GR" sz="1600" b="0" i="0" u="none" strike="noStrike" cap="none" dirty="0">
                <a:solidFill>
                  <a:srgbClr val="D9D9D9"/>
                </a:solidFill>
                <a:latin typeface="Arial"/>
                <a:ea typeface="Arial"/>
                <a:cs typeface="Arial"/>
                <a:sym typeface="Arial"/>
              </a:rPr>
              <a:t> Πειραιώς</a:t>
            </a:r>
            <a:endParaRPr sz="1500" b="0" i="0" u="none" strike="noStrike" cap="none" dirty="0">
              <a:solidFill>
                <a:srgbClr val="000000"/>
              </a:solidFill>
              <a:latin typeface="Quattrocento Sans"/>
              <a:ea typeface="Quattrocento Sans"/>
              <a:cs typeface="Quattrocento Sans"/>
              <a:sym typeface="Quattrocento Sans"/>
            </a:endParaRPr>
          </a:p>
        </p:txBody>
      </p:sp>
      <p:pic>
        <p:nvPicPr>
          <p:cNvPr id="3" name="Εικόνα 2">
            <a:extLst>
              <a:ext uri="{FF2B5EF4-FFF2-40B4-BE49-F238E27FC236}">
                <a16:creationId xmlns:a16="http://schemas.microsoft.com/office/drawing/2014/main" id="{43A19E79-97A8-3603-F57D-5C73E683A15D}"/>
              </a:ext>
            </a:extLst>
          </p:cNvPr>
          <p:cNvPicPr>
            <a:picLocks noChangeAspect="1"/>
          </p:cNvPicPr>
          <p:nvPr/>
        </p:nvPicPr>
        <p:blipFill>
          <a:blip r:embed="rId7"/>
          <a:stretch>
            <a:fillRect/>
          </a:stretch>
        </p:blipFill>
        <p:spPr>
          <a:xfrm>
            <a:off x="4334933" y="292326"/>
            <a:ext cx="7570903" cy="3428433"/>
          </a:xfrm>
          <a:prstGeom prst="rect">
            <a:avLst/>
          </a:prstGeom>
        </p:spPr>
      </p:pic>
      <p:pic>
        <p:nvPicPr>
          <p:cNvPr id="7" name="Εικόνα 6">
            <a:extLst>
              <a:ext uri="{FF2B5EF4-FFF2-40B4-BE49-F238E27FC236}">
                <a16:creationId xmlns:a16="http://schemas.microsoft.com/office/drawing/2014/main" id="{35A1B1D0-6733-16CD-C5F2-A71EF423D1FB}"/>
              </a:ext>
            </a:extLst>
          </p:cNvPr>
          <p:cNvPicPr>
            <a:picLocks noChangeAspect="1"/>
          </p:cNvPicPr>
          <p:nvPr/>
        </p:nvPicPr>
        <p:blipFill>
          <a:blip r:embed="rId8"/>
          <a:stretch>
            <a:fillRect/>
          </a:stretch>
        </p:blipFill>
        <p:spPr>
          <a:xfrm>
            <a:off x="286164" y="307663"/>
            <a:ext cx="4199367" cy="1442115"/>
          </a:xfrm>
          <a:prstGeom prst="rect">
            <a:avLst/>
          </a:prstGeom>
        </p:spPr>
      </p:pic>
      <p:pic>
        <p:nvPicPr>
          <p:cNvPr id="9" name="Εικόνα 8">
            <a:extLst>
              <a:ext uri="{FF2B5EF4-FFF2-40B4-BE49-F238E27FC236}">
                <a16:creationId xmlns:a16="http://schemas.microsoft.com/office/drawing/2014/main" id="{7E5FCB6F-9BE0-B53E-7A5E-E11DB5D55E47}"/>
              </a:ext>
            </a:extLst>
          </p:cNvPr>
          <p:cNvPicPr>
            <a:picLocks noChangeAspect="1"/>
          </p:cNvPicPr>
          <p:nvPr/>
        </p:nvPicPr>
        <p:blipFill>
          <a:blip r:embed="rId9"/>
          <a:stretch>
            <a:fillRect/>
          </a:stretch>
        </p:blipFill>
        <p:spPr>
          <a:xfrm>
            <a:off x="287867" y="1751835"/>
            <a:ext cx="4047066" cy="945077"/>
          </a:xfrm>
          <a:prstGeom prst="rect">
            <a:avLst/>
          </a:prstGeom>
        </p:spPr>
      </p:pic>
      <p:pic>
        <p:nvPicPr>
          <p:cNvPr id="11" name="Εικόνα 10">
            <a:extLst>
              <a:ext uri="{FF2B5EF4-FFF2-40B4-BE49-F238E27FC236}">
                <a16:creationId xmlns:a16="http://schemas.microsoft.com/office/drawing/2014/main" id="{9A2EAD05-25DF-CCF2-5AA6-B525F092D314}"/>
              </a:ext>
            </a:extLst>
          </p:cNvPr>
          <p:cNvPicPr>
            <a:picLocks noChangeAspect="1"/>
          </p:cNvPicPr>
          <p:nvPr/>
        </p:nvPicPr>
        <p:blipFill>
          <a:blip r:embed="rId10"/>
          <a:stretch>
            <a:fillRect/>
          </a:stretch>
        </p:blipFill>
        <p:spPr>
          <a:xfrm>
            <a:off x="1915583" y="2697533"/>
            <a:ext cx="2427111" cy="10223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g216340d81a7_0_13"/>
          <p:cNvSpPr txBox="1">
            <a:spLocks noGrp="1"/>
          </p:cNvSpPr>
          <p:nvPr>
            <p:ph type="title"/>
          </p:nvPr>
        </p:nvSpPr>
        <p:spPr>
          <a:xfrm>
            <a:off x="604837" y="449262"/>
            <a:ext cx="10982400" cy="74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B3838"/>
              </a:buClr>
              <a:buSzPts val="2800"/>
              <a:buFont typeface="Quattrocento Sans"/>
              <a:buNone/>
            </a:pPr>
            <a:r>
              <a:rPr lang="en-US" dirty="0" err="1">
                <a:solidFill>
                  <a:srgbClr val="04617B"/>
                </a:solidFill>
                <a:latin typeface="Arial"/>
                <a:ea typeface="Arial"/>
                <a:cs typeface="Arial"/>
                <a:sym typeface="Arial"/>
              </a:rPr>
              <a:t>Λειτουργικά</a:t>
            </a:r>
            <a:r>
              <a:rPr lang="en-US" dirty="0">
                <a:solidFill>
                  <a:srgbClr val="04617B"/>
                </a:solidFill>
                <a:latin typeface="Arial"/>
                <a:ea typeface="Arial"/>
                <a:cs typeface="Arial"/>
                <a:sym typeface="Arial"/>
              </a:rPr>
              <a:t> </a:t>
            </a:r>
            <a:r>
              <a:rPr lang="en-US" dirty="0" err="1">
                <a:solidFill>
                  <a:srgbClr val="04617B"/>
                </a:solidFill>
                <a:latin typeface="Arial"/>
                <a:ea typeface="Arial"/>
                <a:cs typeface="Arial"/>
                <a:sym typeface="Arial"/>
              </a:rPr>
              <a:t>συστήμ</a:t>
            </a:r>
            <a:r>
              <a:rPr lang="en-US" dirty="0">
                <a:solidFill>
                  <a:srgbClr val="04617B"/>
                </a:solidFill>
                <a:latin typeface="Arial"/>
                <a:ea typeface="Arial"/>
                <a:cs typeface="Arial"/>
                <a:sym typeface="Arial"/>
              </a:rPr>
              <a:t>ατα, onworks.net</a:t>
            </a:r>
            <a:endParaRPr dirty="0">
              <a:solidFill>
                <a:srgbClr val="04617B"/>
              </a:solidFill>
              <a:latin typeface="Arial"/>
              <a:ea typeface="Arial"/>
              <a:cs typeface="Arial"/>
              <a:sym typeface="Arial"/>
            </a:endParaRPr>
          </a:p>
        </p:txBody>
      </p:sp>
      <p:pic>
        <p:nvPicPr>
          <p:cNvPr id="2" name="Εικόνα 1">
            <a:extLst>
              <a:ext uri="{FF2B5EF4-FFF2-40B4-BE49-F238E27FC236}">
                <a16:creationId xmlns:a16="http://schemas.microsoft.com/office/drawing/2014/main" id="{2521460C-2B2E-2892-C8BF-A9245388043E}"/>
              </a:ext>
            </a:extLst>
          </p:cNvPr>
          <p:cNvPicPr>
            <a:picLocks noChangeAspect="1"/>
          </p:cNvPicPr>
          <p:nvPr/>
        </p:nvPicPr>
        <p:blipFill>
          <a:blip r:embed="rId4"/>
          <a:stretch>
            <a:fillRect/>
          </a:stretch>
        </p:blipFill>
        <p:spPr>
          <a:xfrm>
            <a:off x="7506389" y="6071635"/>
            <a:ext cx="4438650" cy="533400"/>
          </a:xfrm>
          <a:prstGeom prst="rect">
            <a:avLst/>
          </a:prstGeom>
        </p:spPr>
      </p:pic>
      <p:sp>
        <p:nvSpPr>
          <p:cNvPr id="5" name="Google Shape;91;g215d3115dea_0_26"/>
          <p:cNvSpPr txBox="1">
            <a:spLocks/>
          </p:cNvSpPr>
          <p:nvPr/>
        </p:nvSpPr>
        <p:spPr>
          <a:xfrm>
            <a:off x="427037" y="2195942"/>
            <a:ext cx="3408363" cy="2317340"/>
          </a:xfrm>
          <a:prstGeom prst="rect">
            <a:avLst/>
          </a:prstGeom>
          <a:noFill/>
          <a:ln>
            <a:noFill/>
          </a:ln>
        </p:spPr>
        <p:txBody>
          <a:bodyPr spcFirstLastPara="1" wrap="square" lIns="91425" tIns="45700" rIns="91425" bIns="45700" anchor="t" anchorCtr="0">
            <a:normAutofit fontScale="25000" lnSpcReduction="20000"/>
          </a:bodyPr>
          <a:lstStyle>
            <a:defPPr marR="0" lvl="0" algn="l" rtl="0">
              <a:lnSpc>
                <a:spcPct val="100000"/>
              </a:lnSpc>
              <a:spcBef>
                <a:spcPts val="0"/>
              </a:spcBef>
              <a:spcAft>
                <a:spcPts val="0"/>
              </a:spcAft>
            </a:defPPr>
            <a:lvl1pPr marL="457200" marR="0" lvl="0" indent="-247650" algn="l" rtl="0">
              <a:lnSpc>
                <a:spcPct val="90000"/>
              </a:lnSpc>
              <a:spcBef>
                <a:spcPts val="1000"/>
              </a:spcBef>
              <a:spcAft>
                <a:spcPts val="0"/>
              </a:spcAft>
              <a:buClr>
                <a:schemeClr val="dk1"/>
              </a:buClr>
              <a:buSzPts val="300"/>
              <a:buFont typeface="Quattrocento Sans"/>
              <a:buChar char=" "/>
              <a:defRPr sz="1200" b="0" i="0" u="none" strike="noStrike" cap="none">
                <a:solidFill>
                  <a:schemeClr val="dk1"/>
                </a:solidFill>
                <a:latin typeface="Quattrocento Sans"/>
                <a:ea typeface="Quattrocento Sans"/>
                <a:cs typeface="Quattrocento Sans"/>
                <a:sym typeface="Quattrocento Sans"/>
              </a:defRPr>
            </a:lvl1pPr>
            <a:lvl2pPr marL="914400" marR="0" lvl="1" indent="-304800" algn="l" rtl="0">
              <a:lnSpc>
                <a:spcPct val="90000"/>
              </a:lnSpc>
              <a:spcBef>
                <a:spcPts val="1200"/>
              </a:spcBef>
              <a:spcAft>
                <a:spcPts val="0"/>
              </a:spcAft>
              <a:buClr>
                <a:schemeClr val="dk1"/>
              </a:buClr>
              <a:buSzPts val="1200"/>
              <a:buFont typeface="Quattrocento Sans"/>
              <a:buChar char=" "/>
              <a:defRPr sz="12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1200"/>
              </a:spcBef>
              <a:spcAft>
                <a:spcPts val="0"/>
              </a:spcAft>
              <a:buClr>
                <a:schemeClr val="dk1"/>
              </a:buClr>
              <a:buSzPts val="2000"/>
              <a:buFont typeface="Quattrocento Sans"/>
              <a:buChar char=" "/>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Quattrocento Sans"/>
              <a:buChar char=" "/>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Quattrocento Sans"/>
              <a:buChar char=" "/>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457200" lvl="1" indent="0">
              <a:lnSpc>
                <a:spcPct val="150000"/>
              </a:lnSpc>
              <a:spcBef>
                <a:spcPts val="0"/>
              </a:spcBef>
              <a:buFont typeface="Quattrocento Sans"/>
              <a:buNone/>
            </a:pPr>
            <a:endParaRPr lang="el-GR" dirty="0"/>
          </a:p>
          <a:p>
            <a:pPr marL="457200" lvl="1" indent="-47625">
              <a:lnSpc>
                <a:spcPct val="150000"/>
              </a:lnSpc>
              <a:spcBef>
                <a:spcPts val="1800"/>
              </a:spcBef>
              <a:buFont typeface="Arial"/>
              <a:buNone/>
            </a:pPr>
            <a:r>
              <a:rPr lang="en-US" sz="6400" dirty="0">
                <a:solidFill>
                  <a:srgbClr val="000000"/>
                </a:solidFill>
                <a:latin typeface="Arial"/>
                <a:ea typeface="Arial"/>
                <a:cs typeface="Arial"/>
              </a:rPr>
              <a:t> </a:t>
            </a:r>
            <a:r>
              <a:rPr lang="el-GR" sz="6400" dirty="0">
                <a:solidFill>
                  <a:srgbClr val="000000"/>
                </a:solidFill>
                <a:latin typeface="Arial"/>
                <a:ea typeface="Arial"/>
                <a:cs typeface="Arial"/>
              </a:rPr>
              <a:t>Το διαδικτυακό λογισμικό </a:t>
            </a:r>
            <a:r>
              <a:rPr lang="en-US" sz="6400" dirty="0">
                <a:solidFill>
                  <a:srgbClr val="000000"/>
                </a:solidFill>
                <a:latin typeface="Arial"/>
                <a:ea typeface="Arial"/>
                <a:cs typeface="Arial"/>
              </a:rPr>
              <a:t>onworks.net, </a:t>
            </a:r>
            <a:r>
              <a:rPr lang="el-GR" sz="6400" dirty="0">
                <a:solidFill>
                  <a:srgbClr val="000000"/>
                </a:solidFill>
                <a:latin typeface="Arial"/>
                <a:ea typeface="Arial"/>
                <a:cs typeface="Arial"/>
              </a:rPr>
              <a:t>αξιοποιήθηκε σε μαθήματα</a:t>
            </a:r>
            <a:r>
              <a:rPr lang="en-US" sz="6400" dirty="0">
                <a:solidFill>
                  <a:srgbClr val="000000"/>
                </a:solidFill>
                <a:latin typeface="Arial"/>
                <a:ea typeface="Arial"/>
                <a:cs typeface="Arial"/>
              </a:rPr>
              <a:t> </a:t>
            </a:r>
            <a:r>
              <a:rPr lang="el-GR" sz="6400" dirty="0">
                <a:solidFill>
                  <a:srgbClr val="000000"/>
                </a:solidFill>
                <a:latin typeface="Arial"/>
                <a:ea typeface="Arial"/>
                <a:cs typeface="Arial"/>
              </a:rPr>
              <a:t>λειτουργικών συστημάτων </a:t>
            </a:r>
            <a:r>
              <a:rPr lang="en-US" sz="6400" dirty="0">
                <a:solidFill>
                  <a:srgbClr val="000000"/>
                </a:solidFill>
                <a:latin typeface="Arial"/>
                <a:ea typeface="Arial"/>
                <a:cs typeface="Arial"/>
              </a:rPr>
              <a:t>UNIX,</a:t>
            </a:r>
            <a:r>
              <a:rPr lang="el-GR" sz="6400" dirty="0">
                <a:solidFill>
                  <a:srgbClr val="000000"/>
                </a:solidFill>
                <a:latin typeface="Arial"/>
                <a:ea typeface="Arial"/>
                <a:cs typeface="Arial"/>
              </a:rPr>
              <a:t> σε εκπαιδευόμενους στην επαγγελματική εκπαίδευση και κατάρτιση.</a:t>
            </a:r>
          </a:p>
        </p:txBody>
      </p:sp>
      <p:pic>
        <p:nvPicPr>
          <p:cNvPr id="6" name="Εικόνα 2">
            <a:extLst>
              <a:ext uri="{FF2B5EF4-FFF2-40B4-BE49-F238E27FC236}">
                <a16:creationId xmlns:a16="http://schemas.microsoft.com/office/drawing/2014/main" id="{EE562DF1-74FC-B051-E555-E7874DA0C682}"/>
              </a:ext>
            </a:extLst>
          </p:cNvPr>
          <p:cNvPicPr>
            <a:picLocks noChangeAspect="1"/>
          </p:cNvPicPr>
          <p:nvPr/>
        </p:nvPicPr>
        <p:blipFill>
          <a:blip r:embed="rId5"/>
          <a:stretch>
            <a:fillRect/>
          </a:stretch>
        </p:blipFill>
        <p:spPr>
          <a:xfrm>
            <a:off x="22275" y="6257925"/>
            <a:ext cx="3048000" cy="600075"/>
          </a:xfrm>
          <a:prstGeom prst="rect">
            <a:avLst/>
          </a:prstGeom>
        </p:spPr>
      </p:pic>
      <p:pic>
        <p:nvPicPr>
          <p:cNvPr id="3" name="Picture 2"/>
          <p:cNvPicPr>
            <a:picLocks noChangeAspect="1"/>
          </p:cNvPicPr>
          <p:nvPr/>
        </p:nvPicPr>
        <p:blipFill>
          <a:blip r:embed="rId6"/>
          <a:stretch>
            <a:fillRect/>
          </a:stretch>
        </p:blipFill>
        <p:spPr>
          <a:xfrm>
            <a:off x="4211632" y="1613243"/>
            <a:ext cx="7544297" cy="40420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g215d3115dea_0_62"/>
          <p:cNvSpPr txBox="1">
            <a:spLocks noGrp="1"/>
          </p:cNvSpPr>
          <p:nvPr>
            <p:ph type="title"/>
          </p:nvPr>
        </p:nvSpPr>
        <p:spPr>
          <a:xfrm>
            <a:off x="604837" y="449262"/>
            <a:ext cx="10982400" cy="74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B3838"/>
              </a:buClr>
              <a:buSzPts val="2800"/>
              <a:buFont typeface="Quattrocento Sans"/>
              <a:buNone/>
            </a:pPr>
            <a:r>
              <a:rPr lang="en-US">
                <a:solidFill>
                  <a:srgbClr val="04617B"/>
                </a:solidFill>
                <a:latin typeface="Arial"/>
                <a:ea typeface="Arial"/>
                <a:cs typeface="Arial"/>
                <a:sym typeface="Arial"/>
              </a:rPr>
              <a:t>Γλώσσες Προγραμματισμού, JDoodle </a:t>
            </a:r>
            <a:endParaRPr>
              <a:solidFill>
                <a:srgbClr val="04617B"/>
              </a:solidFill>
              <a:latin typeface="Arial"/>
              <a:ea typeface="Arial"/>
              <a:cs typeface="Arial"/>
              <a:sym typeface="Arial"/>
            </a:endParaRPr>
          </a:p>
        </p:txBody>
      </p:sp>
      <p:sp>
        <p:nvSpPr>
          <p:cNvPr id="104" name="Google Shape;104;g215d3115dea_0_62"/>
          <p:cNvSpPr txBox="1">
            <a:spLocks noGrp="1"/>
          </p:cNvSpPr>
          <p:nvPr>
            <p:ph type="body" idx="1"/>
          </p:nvPr>
        </p:nvSpPr>
        <p:spPr>
          <a:xfrm>
            <a:off x="604837" y="2023533"/>
            <a:ext cx="4711800" cy="3344334"/>
          </a:xfrm>
          <a:prstGeom prst="rect">
            <a:avLst/>
          </a:prstGeom>
          <a:noFill/>
          <a:ln>
            <a:noFill/>
          </a:ln>
        </p:spPr>
        <p:txBody>
          <a:bodyPr spcFirstLastPara="1" wrap="square" lIns="91425" tIns="45700" rIns="91425" bIns="45700" anchor="t" anchorCtr="0">
            <a:normAutofit/>
          </a:bodyPr>
          <a:lstStyle/>
          <a:p>
            <a:pPr marL="457200" marR="0" lvl="1" indent="0" algn="l" rtl="0">
              <a:lnSpc>
                <a:spcPct val="150000"/>
              </a:lnSpc>
              <a:spcBef>
                <a:spcPts val="0"/>
              </a:spcBef>
              <a:spcAft>
                <a:spcPts val="0"/>
              </a:spcAft>
              <a:buClr>
                <a:schemeClr val="dk1"/>
              </a:buClr>
              <a:buSzPts val="1200"/>
              <a:buFont typeface="Quattrocento Sans"/>
              <a:buNone/>
            </a:pPr>
            <a:endParaRPr sz="1200" b="0" i="0" u="none" strike="noStrike" cap="none" dirty="0">
              <a:solidFill>
                <a:schemeClr val="dk1"/>
              </a:solidFill>
              <a:latin typeface="Quattrocento Sans"/>
              <a:ea typeface="Quattrocento Sans"/>
              <a:cs typeface="Quattrocento Sans"/>
              <a:sym typeface="Quattrocento Sans"/>
            </a:endParaRPr>
          </a:p>
          <a:p>
            <a:pPr marL="457200" marR="0" lvl="1" indent="-47625" algn="l" rtl="0">
              <a:lnSpc>
                <a:spcPct val="150000"/>
              </a:lnSpc>
              <a:spcBef>
                <a:spcPts val="1800"/>
              </a:spcBef>
              <a:spcAft>
                <a:spcPts val="0"/>
              </a:spcAft>
              <a:buClr>
                <a:schemeClr val="dk1"/>
              </a:buClr>
              <a:buSzPts val="1200"/>
              <a:buFont typeface="Arial"/>
              <a:buNone/>
            </a:pPr>
            <a:endParaRPr dirty="0"/>
          </a:p>
        </p:txBody>
      </p:sp>
      <p:pic>
        <p:nvPicPr>
          <p:cNvPr id="105" name="Google Shape;105;g215d3115dea_0_62"/>
          <p:cNvPicPr preferRelativeResize="0"/>
          <p:nvPr/>
        </p:nvPicPr>
        <p:blipFill rotWithShape="1">
          <a:blip r:embed="rId4">
            <a:alphaModFix/>
          </a:blip>
          <a:srcRect/>
          <a:stretch/>
        </p:blipFill>
        <p:spPr>
          <a:xfrm>
            <a:off x="5149660" y="1477741"/>
            <a:ext cx="5719773" cy="2830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Google Shape;91;g215d3115dea_0_26"/>
          <p:cNvSpPr txBox="1">
            <a:spLocks/>
          </p:cNvSpPr>
          <p:nvPr/>
        </p:nvSpPr>
        <p:spPr>
          <a:xfrm>
            <a:off x="266286" y="2213048"/>
            <a:ext cx="4438650" cy="2317340"/>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247650" algn="l" rtl="0">
              <a:lnSpc>
                <a:spcPct val="90000"/>
              </a:lnSpc>
              <a:spcBef>
                <a:spcPts val="1000"/>
              </a:spcBef>
              <a:spcAft>
                <a:spcPts val="0"/>
              </a:spcAft>
              <a:buClr>
                <a:schemeClr val="dk1"/>
              </a:buClr>
              <a:buSzPts val="300"/>
              <a:buFont typeface="Quattrocento Sans"/>
              <a:buChar char=" "/>
              <a:defRPr sz="1200" b="0" i="0" u="none" strike="noStrike" cap="none">
                <a:solidFill>
                  <a:schemeClr val="dk1"/>
                </a:solidFill>
                <a:latin typeface="Quattrocento Sans"/>
                <a:ea typeface="Quattrocento Sans"/>
                <a:cs typeface="Quattrocento Sans"/>
                <a:sym typeface="Quattrocento Sans"/>
              </a:defRPr>
            </a:lvl1pPr>
            <a:lvl2pPr marL="914400" marR="0" lvl="1" indent="-304800" algn="l" rtl="0">
              <a:lnSpc>
                <a:spcPct val="90000"/>
              </a:lnSpc>
              <a:spcBef>
                <a:spcPts val="1200"/>
              </a:spcBef>
              <a:spcAft>
                <a:spcPts val="0"/>
              </a:spcAft>
              <a:buClr>
                <a:schemeClr val="dk1"/>
              </a:buClr>
              <a:buSzPts val="1200"/>
              <a:buFont typeface="Quattrocento Sans"/>
              <a:buChar char=" "/>
              <a:defRPr sz="12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1200"/>
              </a:spcBef>
              <a:spcAft>
                <a:spcPts val="0"/>
              </a:spcAft>
              <a:buClr>
                <a:schemeClr val="dk1"/>
              </a:buClr>
              <a:buSzPts val="2000"/>
              <a:buFont typeface="Quattrocento Sans"/>
              <a:buChar char=" "/>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Quattrocento Sans"/>
              <a:buChar char=" "/>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Quattrocento Sans"/>
              <a:buChar char=" "/>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457200" lvl="1" indent="0">
              <a:lnSpc>
                <a:spcPct val="150000"/>
              </a:lnSpc>
              <a:spcBef>
                <a:spcPts val="0"/>
              </a:spcBef>
              <a:buFont typeface="Quattrocento Sans"/>
              <a:buNone/>
            </a:pPr>
            <a:endParaRPr lang="el-GR" dirty="0"/>
          </a:p>
          <a:p>
            <a:pPr marL="457200" lvl="1" indent="-47625">
              <a:lnSpc>
                <a:spcPct val="150000"/>
              </a:lnSpc>
              <a:spcBef>
                <a:spcPts val="1800"/>
              </a:spcBef>
              <a:buNone/>
            </a:pPr>
            <a:r>
              <a:rPr lang="el-GR" sz="1600" dirty="0">
                <a:solidFill>
                  <a:srgbClr val="000000"/>
                </a:solidFill>
                <a:latin typeface="Arial"/>
                <a:ea typeface="Arial"/>
                <a:cs typeface="Arial"/>
              </a:rPr>
              <a:t>Η διαδικτυακή πλατφόρμα </a:t>
            </a:r>
            <a:r>
              <a:rPr lang="en-US" sz="1600" dirty="0" err="1">
                <a:solidFill>
                  <a:srgbClr val="000000"/>
                </a:solidFill>
                <a:latin typeface="Arial"/>
                <a:ea typeface="Arial"/>
                <a:cs typeface="Arial"/>
              </a:rPr>
              <a:t>Jdoodle</a:t>
            </a:r>
            <a:r>
              <a:rPr lang="en-US" sz="1600" dirty="0">
                <a:solidFill>
                  <a:srgbClr val="000000"/>
                </a:solidFill>
                <a:latin typeface="Arial"/>
                <a:ea typeface="Arial"/>
                <a:cs typeface="Arial"/>
              </a:rPr>
              <a:t> </a:t>
            </a:r>
            <a:r>
              <a:rPr lang="el-GR" sz="1600" dirty="0">
                <a:solidFill>
                  <a:srgbClr val="000000"/>
                </a:solidFill>
                <a:latin typeface="Arial"/>
                <a:ea typeface="Arial"/>
                <a:cs typeface="Arial"/>
              </a:rPr>
              <a:t>αξιοποιήθηκε σε μαθήματα</a:t>
            </a:r>
            <a:r>
              <a:rPr lang="en-US" sz="1600" dirty="0">
                <a:solidFill>
                  <a:srgbClr val="000000"/>
                </a:solidFill>
                <a:latin typeface="Arial"/>
                <a:ea typeface="Arial"/>
                <a:cs typeface="Arial"/>
              </a:rPr>
              <a:t> </a:t>
            </a:r>
            <a:r>
              <a:rPr lang="el-GR" sz="1600" dirty="0">
                <a:solidFill>
                  <a:srgbClr val="000000"/>
                </a:solidFill>
                <a:latin typeface="Arial"/>
                <a:ea typeface="Arial"/>
                <a:cs typeface="Arial"/>
              </a:rPr>
              <a:t>διδασκαλίας γλωσσών προγραμματισμού, σε εκπαιδευόμενους στην επαγγελματική εκπαίδευση και κατάρτιση.</a:t>
            </a:r>
          </a:p>
        </p:txBody>
      </p:sp>
      <p:pic>
        <p:nvPicPr>
          <p:cNvPr id="4" name="Picture 3"/>
          <p:cNvPicPr>
            <a:picLocks noChangeAspect="1"/>
          </p:cNvPicPr>
          <p:nvPr/>
        </p:nvPicPr>
        <p:blipFill>
          <a:blip r:embed="rId5"/>
          <a:stretch>
            <a:fillRect/>
          </a:stretch>
        </p:blipFill>
        <p:spPr>
          <a:xfrm>
            <a:off x="5942714" y="4429099"/>
            <a:ext cx="4304545" cy="1593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Εικόνα 1">
            <a:extLst>
              <a:ext uri="{FF2B5EF4-FFF2-40B4-BE49-F238E27FC236}">
                <a16:creationId xmlns:a16="http://schemas.microsoft.com/office/drawing/2014/main" id="{2521460C-2B2E-2892-C8BF-A9245388043E}"/>
              </a:ext>
            </a:extLst>
          </p:cNvPr>
          <p:cNvPicPr>
            <a:picLocks noChangeAspect="1"/>
          </p:cNvPicPr>
          <p:nvPr/>
        </p:nvPicPr>
        <p:blipFill>
          <a:blip r:embed="rId6"/>
          <a:stretch>
            <a:fillRect/>
          </a:stretch>
        </p:blipFill>
        <p:spPr>
          <a:xfrm>
            <a:off x="7489455" y="6071635"/>
            <a:ext cx="4438650" cy="533400"/>
          </a:xfrm>
          <a:prstGeom prst="rect">
            <a:avLst/>
          </a:prstGeom>
        </p:spPr>
      </p:pic>
      <p:pic>
        <p:nvPicPr>
          <p:cNvPr id="10" name="Εικόνα 2">
            <a:extLst>
              <a:ext uri="{FF2B5EF4-FFF2-40B4-BE49-F238E27FC236}">
                <a16:creationId xmlns:a16="http://schemas.microsoft.com/office/drawing/2014/main" id="{EE562DF1-74FC-B051-E555-E7874DA0C682}"/>
              </a:ext>
            </a:extLst>
          </p:cNvPr>
          <p:cNvPicPr>
            <a:picLocks noChangeAspect="1"/>
          </p:cNvPicPr>
          <p:nvPr/>
        </p:nvPicPr>
        <p:blipFill>
          <a:blip r:embed="rId7"/>
          <a:stretch>
            <a:fillRect/>
          </a:stretch>
        </p:blipFill>
        <p:spPr>
          <a:xfrm>
            <a:off x="22275" y="6257925"/>
            <a:ext cx="3048000" cy="6000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g215d3115dea_0_85"/>
          <p:cNvSpPr txBox="1">
            <a:spLocks noGrp="1"/>
          </p:cNvSpPr>
          <p:nvPr>
            <p:ph type="title"/>
          </p:nvPr>
        </p:nvSpPr>
        <p:spPr>
          <a:xfrm>
            <a:off x="604837" y="449262"/>
            <a:ext cx="10982400" cy="74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B3838"/>
              </a:buClr>
              <a:buSzPts val="2800"/>
              <a:buFont typeface="Quattrocento Sans"/>
              <a:buNone/>
            </a:pPr>
            <a:r>
              <a:rPr lang="en-US">
                <a:solidFill>
                  <a:srgbClr val="3B3838"/>
                </a:solidFill>
                <a:latin typeface="Arial"/>
                <a:ea typeface="Arial"/>
                <a:cs typeface="Arial"/>
                <a:sym typeface="Arial"/>
              </a:rPr>
              <a:t> </a:t>
            </a:r>
            <a:r>
              <a:rPr lang="en-US">
                <a:solidFill>
                  <a:srgbClr val="04617B"/>
                </a:solidFill>
                <a:latin typeface="Arial"/>
                <a:ea typeface="Arial"/>
                <a:cs typeface="Arial"/>
                <a:sym typeface="Arial"/>
              </a:rPr>
              <a:t>Βάσεις Δεδομένων, SQL</a:t>
            </a:r>
            <a:endParaRPr>
              <a:solidFill>
                <a:srgbClr val="04617B"/>
              </a:solidFill>
              <a:latin typeface="Arial"/>
              <a:ea typeface="Arial"/>
              <a:cs typeface="Arial"/>
              <a:sym typeface="Arial"/>
            </a:endParaRPr>
          </a:p>
        </p:txBody>
      </p:sp>
      <p:sp>
        <p:nvSpPr>
          <p:cNvPr id="111" name="Google Shape;111;g215d3115dea_0_85"/>
          <p:cNvSpPr txBox="1">
            <a:spLocks noGrp="1"/>
          </p:cNvSpPr>
          <p:nvPr>
            <p:ph type="body" idx="1"/>
          </p:nvPr>
        </p:nvSpPr>
        <p:spPr>
          <a:xfrm>
            <a:off x="604837" y="1604962"/>
            <a:ext cx="4711800" cy="4803900"/>
          </a:xfrm>
          <a:prstGeom prst="rect">
            <a:avLst/>
          </a:prstGeom>
          <a:noFill/>
          <a:ln>
            <a:noFill/>
          </a:ln>
        </p:spPr>
        <p:txBody>
          <a:bodyPr spcFirstLastPara="1" wrap="square" lIns="91425" tIns="45700" rIns="91425" bIns="45700" anchor="t" anchorCtr="0">
            <a:normAutofit/>
          </a:bodyPr>
          <a:lstStyle/>
          <a:p>
            <a:pPr marL="457200" marR="0" lvl="1" indent="0" algn="l" rtl="0">
              <a:lnSpc>
                <a:spcPct val="150000"/>
              </a:lnSpc>
              <a:spcBef>
                <a:spcPts val="0"/>
              </a:spcBef>
              <a:spcAft>
                <a:spcPts val="0"/>
              </a:spcAft>
              <a:buClr>
                <a:schemeClr val="dk1"/>
              </a:buClr>
              <a:buSzPts val="1200"/>
              <a:buFont typeface="Quattrocento Sans"/>
              <a:buNone/>
            </a:pPr>
            <a:endParaRPr sz="1200" b="0" i="0" u="none" strike="noStrike" cap="none">
              <a:solidFill>
                <a:schemeClr val="dk1"/>
              </a:solidFill>
              <a:latin typeface="Quattrocento Sans"/>
              <a:ea typeface="Quattrocento Sans"/>
              <a:cs typeface="Quattrocento Sans"/>
              <a:sym typeface="Quattrocento Sans"/>
            </a:endParaRPr>
          </a:p>
          <a:p>
            <a:pPr marL="457200" marR="0" lvl="1" indent="-47625" algn="l" rtl="0">
              <a:lnSpc>
                <a:spcPct val="150000"/>
              </a:lnSpc>
              <a:spcBef>
                <a:spcPts val="1800"/>
              </a:spcBef>
              <a:spcAft>
                <a:spcPts val="0"/>
              </a:spcAft>
              <a:buClr>
                <a:schemeClr val="dk1"/>
              </a:buClr>
              <a:buSzPts val="1200"/>
              <a:buFont typeface="Arial"/>
              <a:buNone/>
            </a:pPr>
            <a:endParaRPr/>
          </a:p>
        </p:txBody>
      </p:sp>
      <p:pic>
        <p:nvPicPr>
          <p:cNvPr id="112" name="Google Shape;112;g215d3115dea_0_85"/>
          <p:cNvPicPr preferRelativeResize="0"/>
          <p:nvPr/>
        </p:nvPicPr>
        <p:blipFill rotWithShape="1">
          <a:blip r:embed="rId4">
            <a:alphaModFix/>
          </a:blip>
          <a:srcRect/>
          <a:stretch/>
        </p:blipFill>
        <p:spPr>
          <a:xfrm>
            <a:off x="6273579" y="1501675"/>
            <a:ext cx="5395170" cy="2239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Εικόνα 1">
            <a:extLst>
              <a:ext uri="{FF2B5EF4-FFF2-40B4-BE49-F238E27FC236}">
                <a16:creationId xmlns:a16="http://schemas.microsoft.com/office/drawing/2014/main" id="{9E8E1E66-A9F4-E60A-A1E8-3850E1D2A276}"/>
              </a:ext>
            </a:extLst>
          </p:cNvPr>
          <p:cNvPicPr>
            <a:picLocks noChangeAspect="1"/>
          </p:cNvPicPr>
          <p:nvPr/>
        </p:nvPicPr>
        <p:blipFill>
          <a:blip r:embed="rId5"/>
          <a:stretch>
            <a:fillRect/>
          </a:stretch>
        </p:blipFill>
        <p:spPr>
          <a:xfrm>
            <a:off x="7531790" y="6071635"/>
            <a:ext cx="4438650" cy="533400"/>
          </a:xfrm>
          <a:prstGeom prst="rect">
            <a:avLst/>
          </a:prstGeom>
        </p:spPr>
      </p:pic>
      <p:pic>
        <p:nvPicPr>
          <p:cNvPr id="3" name="Εικόνα 2">
            <a:extLst>
              <a:ext uri="{FF2B5EF4-FFF2-40B4-BE49-F238E27FC236}">
                <a16:creationId xmlns:a16="http://schemas.microsoft.com/office/drawing/2014/main" id="{AA5CC587-0DA9-3BC7-C002-E4E5F3AEE6DF}"/>
              </a:ext>
            </a:extLst>
          </p:cNvPr>
          <p:cNvPicPr>
            <a:picLocks noChangeAspect="1"/>
          </p:cNvPicPr>
          <p:nvPr/>
        </p:nvPicPr>
        <p:blipFill>
          <a:blip r:embed="rId6"/>
          <a:stretch>
            <a:fillRect/>
          </a:stretch>
        </p:blipFill>
        <p:spPr>
          <a:xfrm>
            <a:off x="22275" y="6257925"/>
            <a:ext cx="3048000" cy="600075"/>
          </a:xfrm>
          <a:prstGeom prst="rect">
            <a:avLst/>
          </a:prstGeom>
        </p:spPr>
      </p:pic>
      <p:sp>
        <p:nvSpPr>
          <p:cNvPr id="7" name="Google Shape;91;g215d3115dea_0_26"/>
          <p:cNvSpPr txBox="1">
            <a:spLocks/>
          </p:cNvSpPr>
          <p:nvPr/>
        </p:nvSpPr>
        <p:spPr>
          <a:xfrm>
            <a:off x="944612" y="1216870"/>
            <a:ext cx="4438650" cy="2317340"/>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247650" algn="l" rtl="0">
              <a:lnSpc>
                <a:spcPct val="90000"/>
              </a:lnSpc>
              <a:spcBef>
                <a:spcPts val="1000"/>
              </a:spcBef>
              <a:spcAft>
                <a:spcPts val="0"/>
              </a:spcAft>
              <a:buClr>
                <a:schemeClr val="dk1"/>
              </a:buClr>
              <a:buSzPts val="300"/>
              <a:buFont typeface="Quattrocento Sans"/>
              <a:buChar char=" "/>
              <a:defRPr sz="1200" b="0" i="0" u="none" strike="noStrike" cap="none">
                <a:solidFill>
                  <a:schemeClr val="dk1"/>
                </a:solidFill>
                <a:latin typeface="Quattrocento Sans"/>
                <a:ea typeface="Quattrocento Sans"/>
                <a:cs typeface="Quattrocento Sans"/>
                <a:sym typeface="Quattrocento Sans"/>
              </a:defRPr>
            </a:lvl1pPr>
            <a:lvl2pPr marL="914400" marR="0" lvl="1" indent="-304800" algn="l" rtl="0">
              <a:lnSpc>
                <a:spcPct val="90000"/>
              </a:lnSpc>
              <a:spcBef>
                <a:spcPts val="1200"/>
              </a:spcBef>
              <a:spcAft>
                <a:spcPts val="0"/>
              </a:spcAft>
              <a:buClr>
                <a:schemeClr val="dk1"/>
              </a:buClr>
              <a:buSzPts val="1200"/>
              <a:buFont typeface="Quattrocento Sans"/>
              <a:buChar char=" "/>
              <a:defRPr sz="12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1200"/>
              </a:spcBef>
              <a:spcAft>
                <a:spcPts val="0"/>
              </a:spcAft>
              <a:buClr>
                <a:schemeClr val="dk1"/>
              </a:buClr>
              <a:buSzPts val="2000"/>
              <a:buFont typeface="Quattrocento Sans"/>
              <a:buChar char=" "/>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Quattrocento Sans"/>
              <a:buChar char=" "/>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Quattrocento Sans"/>
              <a:buChar char=" "/>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457200" lvl="1" indent="0">
              <a:lnSpc>
                <a:spcPct val="150000"/>
              </a:lnSpc>
              <a:spcBef>
                <a:spcPts val="0"/>
              </a:spcBef>
              <a:buFont typeface="Quattrocento Sans"/>
              <a:buNone/>
            </a:pPr>
            <a:endParaRPr lang="el-GR" dirty="0"/>
          </a:p>
          <a:p>
            <a:pPr marL="457200" lvl="1" indent="-47625">
              <a:lnSpc>
                <a:spcPct val="150000"/>
              </a:lnSpc>
              <a:spcBef>
                <a:spcPts val="1800"/>
              </a:spcBef>
              <a:buFont typeface="Arial"/>
              <a:buNone/>
            </a:pPr>
            <a:r>
              <a:rPr lang="el-GR" sz="1600" dirty="0">
                <a:solidFill>
                  <a:srgbClr val="000000"/>
                </a:solidFill>
                <a:latin typeface="Arial"/>
                <a:ea typeface="Arial"/>
                <a:cs typeface="Arial"/>
              </a:rPr>
              <a:t>Η διαδικτυακή πλατφόρμα </a:t>
            </a:r>
            <a:r>
              <a:rPr lang="en-US" sz="1600" dirty="0" err="1">
                <a:solidFill>
                  <a:srgbClr val="000000"/>
                </a:solidFill>
                <a:latin typeface="Arial"/>
                <a:ea typeface="Arial"/>
                <a:cs typeface="Arial"/>
              </a:rPr>
              <a:t>Onecompiler</a:t>
            </a:r>
            <a:r>
              <a:rPr lang="en-US" sz="1600" dirty="0">
                <a:solidFill>
                  <a:srgbClr val="000000"/>
                </a:solidFill>
                <a:latin typeface="Arial"/>
                <a:ea typeface="Arial"/>
                <a:cs typeface="Arial"/>
              </a:rPr>
              <a:t> </a:t>
            </a:r>
            <a:r>
              <a:rPr lang="el-GR" sz="1600" dirty="0">
                <a:solidFill>
                  <a:srgbClr val="000000"/>
                </a:solidFill>
                <a:latin typeface="Arial"/>
                <a:ea typeface="Arial"/>
                <a:cs typeface="Arial"/>
              </a:rPr>
              <a:t>αξιοποιήθηκε σε μαθήματα</a:t>
            </a:r>
            <a:r>
              <a:rPr lang="en-US" sz="1600" dirty="0">
                <a:solidFill>
                  <a:srgbClr val="000000"/>
                </a:solidFill>
                <a:latin typeface="Arial"/>
                <a:ea typeface="Arial"/>
                <a:cs typeface="Arial"/>
              </a:rPr>
              <a:t> </a:t>
            </a:r>
            <a:r>
              <a:rPr lang="el-GR" sz="1600" dirty="0">
                <a:solidFill>
                  <a:srgbClr val="000000"/>
                </a:solidFill>
                <a:latin typeface="Arial"/>
                <a:ea typeface="Arial"/>
                <a:cs typeface="Arial"/>
              </a:rPr>
              <a:t>διδασκαλίας βάσεων δεδομένων, σε εκπαιδευόμενους στην επαγγελματική εκπαίδευση και κατάρτιση.</a:t>
            </a:r>
          </a:p>
        </p:txBody>
      </p:sp>
      <p:pic>
        <p:nvPicPr>
          <p:cNvPr id="4" name="Picture 3"/>
          <p:cNvPicPr>
            <a:picLocks noChangeAspect="1"/>
          </p:cNvPicPr>
          <p:nvPr/>
        </p:nvPicPr>
        <p:blipFill>
          <a:blip r:embed="rId7"/>
          <a:stretch>
            <a:fillRect/>
          </a:stretch>
        </p:blipFill>
        <p:spPr>
          <a:xfrm>
            <a:off x="1032020" y="3854530"/>
            <a:ext cx="5241559" cy="2403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g215d3115dea_0_99"/>
          <p:cNvSpPr txBox="1">
            <a:spLocks noGrp="1"/>
          </p:cNvSpPr>
          <p:nvPr>
            <p:ph type="title"/>
          </p:nvPr>
        </p:nvSpPr>
        <p:spPr>
          <a:xfrm>
            <a:off x="452425" y="449250"/>
            <a:ext cx="11134800" cy="74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B3838"/>
              </a:buClr>
              <a:buSzPts val="2800"/>
              <a:buFont typeface="Quattrocento Sans"/>
              <a:buNone/>
            </a:pPr>
            <a:r>
              <a:rPr lang="en-US">
                <a:solidFill>
                  <a:srgbClr val="04617B"/>
                </a:solidFill>
                <a:latin typeface="Arial"/>
                <a:ea typeface="Arial"/>
                <a:cs typeface="Arial"/>
                <a:sym typeface="Arial"/>
              </a:rPr>
              <a:t>Τεχνολογίες Διαδικτύου, jsfiddle</a:t>
            </a:r>
            <a:endParaRPr>
              <a:solidFill>
                <a:srgbClr val="04617B"/>
              </a:solidFill>
              <a:latin typeface="Arial"/>
              <a:ea typeface="Arial"/>
              <a:cs typeface="Arial"/>
              <a:sym typeface="Arial"/>
            </a:endParaRPr>
          </a:p>
        </p:txBody>
      </p:sp>
      <p:sp>
        <p:nvSpPr>
          <p:cNvPr id="118" name="Google Shape;118;g215d3115dea_0_99"/>
          <p:cNvSpPr txBox="1">
            <a:spLocks noGrp="1"/>
          </p:cNvSpPr>
          <p:nvPr>
            <p:ph type="body" idx="1"/>
          </p:nvPr>
        </p:nvSpPr>
        <p:spPr>
          <a:xfrm>
            <a:off x="604837" y="1604962"/>
            <a:ext cx="4133730" cy="4101571"/>
          </a:xfrm>
          <a:prstGeom prst="rect">
            <a:avLst/>
          </a:prstGeom>
          <a:noFill/>
          <a:ln>
            <a:noFill/>
          </a:ln>
        </p:spPr>
        <p:txBody>
          <a:bodyPr spcFirstLastPara="1" wrap="square" lIns="91425" tIns="45700" rIns="91425" bIns="45700" anchor="t" anchorCtr="0">
            <a:normAutofit/>
          </a:bodyPr>
          <a:lstStyle/>
          <a:p>
            <a:pPr marL="457200" marR="0" lvl="1" indent="0" algn="l" rtl="0">
              <a:lnSpc>
                <a:spcPct val="150000"/>
              </a:lnSpc>
              <a:spcBef>
                <a:spcPts val="0"/>
              </a:spcBef>
              <a:spcAft>
                <a:spcPts val="0"/>
              </a:spcAft>
              <a:buClr>
                <a:schemeClr val="dk1"/>
              </a:buClr>
              <a:buSzPts val="1200"/>
              <a:buFont typeface="Quattrocento Sans"/>
              <a:buNone/>
            </a:pPr>
            <a:endParaRPr sz="1200" b="0" i="0" u="none" strike="noStrike" cap="none" dirty="0">
              <a:solidFill>
                <a:schemeClr val="dk1"/>
              </a:solidFill>
              <a:latin typeface="Quattrocento Sans"/>
              <a:ea typeface="Quattrocento Sans"/>
              <a:cs typeface="Quattrocento Sans"/>
              <a:sym typeface="Quattrocento Sans"/>
            </a:endParaRPr>
          </a:p>
          <a:p>
            <a:pPr marL="457200" marR="0" lvl="1" indent="-47625" algn="l" rtl="0">
              <a:lnSpc>
                <a:spcPct val="150000"/>
              </a:lnSpc>
              <a:spcBef>
                <a:spcPts val="1800"/>
              </a:spcBef>
              <a:spcAft>
                <a:spcPts val="0"/>
              </a:spcAft>
              <a:buClr>
                <a:schemeClr val="dk1"/>
              </a:buClr>
              <a:buSzPts val="1200"/>
              <a:buFont typeface="Arial"/>
              <a:buNone/>
            </a:pPr>
            <a:endParaRPr dirty="0"/>
          </a:p>
        </p:txBody>
      </p:sp>
      <p:pic>
        <p:nvPicPr>
          <p:cNvPr id="123" name="Google Shape;123;g215d3115dea_0_99"/>
          <p:cNvPicPr preferRelativeResize="0"/>
          <p:nvPr/>
        </p:nvPicPr>
        <p:blipFill rotWithShape="1">
          <a:blip r:embed="rId4">
            <a:alphaModFix/>
          </a:blip>
          <a:srcRect/>
          <a:stretch/>
        </p:blipFill>
        <p:spPr>
          <a:xfrm>
            <a:off x="4995334" y="1604961"/>
            <a:ext cx="6591891" cy="4101571"/>
          </a:xfrm>
          <a:prstGeom prst="rect">
            <a:avLst/>
          </a:prstGeom>
          <a:ln w="88900" cap="sq" cmpd="thickThin">
            <a:solidFill>
              <a:srgbClr val="000000"/>
            </a:solidFill>
            <a:prstDash val="solid"/>
            <a:miter lim="800000"/>
          </a:ln>
          <a:effectLst>
            <a:innerShdw blurRad="76200">
              <a:srgbClr val="000000"/>
            </a:innerShdw>
          </a:effectLst>
        </p:spPr>
      </p:pic>
      <p:pic>
        <p:nvPicPr>
          <p:cNvPr id="124" name="Google Shape;124;g215d3115dea_0_99"/>
          <p:cNvPicPr preferRelativeResize="0"/>
          <p:nvPr/>
        </p:nvPicPr>
        <p:blipFill rotWithShape="1">
          <a:blip r:embed="rId5">
            <a:alphaModFix/>
          </a:blip>
          <a:srcRect/>
          <a:stretch/>
        </p:blipFill>
        <p:spPr>
          <a:xfrm>
            <a:off x="5667982" y="4483000"/>
            <a:ext cx="2353395" cy="1223533"/>
          </a:xfrm>
          <a:prstGeom prst="rect">
            <a:avLst/>
          </a:prstGeom>
          <a:noFill/>
          <a:ln>
            <a:noFill/>
          </a:ln>
        </p:spPr>
      </p:pic>
      <p:sp>
        <p:nvSpPr>
          <p:cNvPr id="125" name="Google Shape;125;g215d3115dea_0_99"/>
          <p:cNvSpPr txBox="1"/>
          <p:nvPr/>
        </p:nvSpPr>
        <p:spPr>
          <a:xfrm>
            <a:off x="5292783" y="4083569"/>
            <a:ext cx="3103794" cy="461635"/>
          </a:xfrm>
          <a:prstGeom prst="rect">
            <a:avLst/>
          </a:prstGeom>
          <a:solidFill>
            <a:srgbClr val="FFFF00"/>
          </a:solid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Quattrocento Sans"/>
                <a:ea typeface="Quattrocento Sans"/>
                <a:cs typeface="Quattrocento Sans"/>
                <a:sym typeface="Quattrocento Sans"/>
              </a:rPr>
              <a:t>Συνεργατική Αξιοποίηση</a:t>
            </a:r>
            <a:endParaRPr sz="1800" b="0" i="0" u="none" strike="noStrike" cap="none">
              <a:solidFill>
                <a:srgbClr val="FF0000"/>
              </a:solidFill>
              <a:latin typeface="Quattrocento Sans"/>
              <a:ea typeface="Quattrocento Sans"/>
              <a:cs typeface="Quattrocento Sans"/>
              <a:sym typeface="Quattrocento Sans"/>
            </a:endParaRPr>
          </a:p>
        </p:txBody>
      </p:sp>
      <p:pic>
        <p:nvPicPr>
          <p:cNvPr id="2" name="Εικόνα 1">
            <a:extLst>
              <a:ext uri="{FF2B5EF4-FFF2-40B4-BE49-F238E27FC236}">
                <a16:creationId xmlns:a16="http://schemas.microsoft.com/office/drawing/2014/main" id="{731A05F3-2233-C698-1363-DCE3E7B4EB6A}"/>
              </a:ext>
            </a:extLst>
          </p:cNvPr>
          <p:cNvPicPr>
            <a:picLocks noChangeAspect="1"/>
          </p:cNvPicPr>
          <p:nvPr/>
        </p:nvPicPr>
        <p:blipFill>
          <a:blip r:embed="rId6"/>
          <a:stretch>
            <a:fillRect/>
          </a:stretch>
        </p:blipFill>
        <p:spPr>
          <a:xfrm>
            <a:off x="7880628" y="6119659"/>
            <a:ext cx="4039014" cy="485375"/>
          </a:xfrm>
          <a:prstGeom prst="rect">
            <a:avLst/>
          </a:prstGeom>
        </p:spPr>
      </p:pic>
      <p:pic>
        <p:nvPicPr>
          <p:cNvPr id="3" name="Εικόνα 2">
            <a:extLst>
              <a:ext uri="{FF2B5EF4-FFF2-40B4-BE49-F238E27FC236}">
                <a16:creationId xmlns:a16="http://schemas.microsoft.com/office/drawing/2014/main" id="{EE562DF1-74FC-B051-E555-E7874DA0C682}"/>
              </a:ext>
            </a:extLst>
          </p:cNvPr>
          <p:cNvPicPr>
            <a:picLocks noChangeAspect="1"/>
          </p:cNvPicPr>
          <p:nvPr/>
        </p:nvPicPr>
        <p:blipFill>
          <a:blip r:embed="rId7"/>
          <a:stretch>
            <a:fillRect/>
          </a:stretch>
        </p:blipFill>
        <p:spPr>
          <a:xfrm>
            <a:off x="22275" y="6257925"/>
            <a:ext cx="3048000" cy="600075"/>
          </a:xfrm>
          <a:prstGeom prst="rect">
            <a:avLst/>
          </a:prstGeom>
        </p:spPr>
      </p:pic>
      <p:sp>
        <p:nvSpPr>
          <p:cNvPr id="14" name="Google Shape;91;g215d3115dea_0_26"/>
          <p:cNvSpPr txBox="1">
            <a:spLocks/>
          </p:cNvSpPr>
          <p:nvPr/>
        </p:nvSpPr>
        <p:spPr>
          <a:xfrm>
            <a:off x="265402" y="1997702"/>
            <a:ext cx="4438650" cy="231734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47650" algn="l" rtl="0">
              <a:lnSpc>
                <a:spcPct val="90000"/>
              </a:lnSpc>
              <a:spcBef>
                <a:spcPts val="1000"/>
              </a:spcBef>
              <a:spcAft>
                <a:spcPts val="0"/>
              </a:spcAft>
              <a:buClr>
                <a:schemeClr val="dk1"/>
              </a:buClr>
              <a:buSzPts val="300"/>
              <a:buFont typeface="Quattrocento Sans"/>
              <a:buChar char=" "/>
              <a:defRPr sz="1200" b="0" i="0" u="none" strike="noStrike" cap="none">
                <a:solidFill>
                  <a:schemeClr val="dk1"/>
                </a:solidFill>
                <a:latin typeface="Quattrocento Sans"/>
                <a:ea typeface="Quattrocento Sans"/>
                <a:cs typeface="Quattrocento Sans"/>
                <a:sym typeface="Quattrocento Sans"/>
              </a:defRPr>
            </a:lvl1pPr>
            <a:lvl2pPr marL="914400" marR="0" lvl="1" indent="-304800" algn="l" rtl="0">
              <a:lnSpc>
                <a:spcPct val="90000"/>
              </a:lnSpc>
              <a:spcBef>
                <a:spcPts val="1200"/>
              </a:spcBef>
              <a:spcAft>
                <a:spcPts val="0"/>
              </a:spcAft>
              <a:buClr>
                <a:schemeClr val="dk1"/>
              </a:buClr>
              <a:buSzPts val="1200"/>
              <a:buFont typeface="Quattrocento Sans"/>
              <a:buChar char=" "/>
              <a:defRPr sz="12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1200"/>
              </a:spcBef>
              <a:spcAft>
                <a:spcPts val="0"/>
              </a:spcAft>
              <a:buClr>
                <a:schemeClr val="dk1"/>
              </a:buClr>
              <a:buSzPts val="2000"/>
              <a:buFont typeface="Quattrocento Sans"/>
              <a:buChar char=" "/>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Quattrocento Sans"/>
              <a:buChar char=" "/>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Quattrocento Sans"/>
              <a:buChar char=" "/>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457200" lvl="1" indent="0">
              <a:lnSpc>
                <a:spcPct val="150000"/>
              </a:lnSpc>
              <a:spcBef>
                <a:spcPts val="0"/>
              </a:spcBef>
              <a:buFont typeface="Quattrocento Sans"/>
              <a:buNone/>
            </a:pPr>
            <a:endParaRPr lang="el-GR" dirty="0"/>
          </a:p>
          <a:p>
            <a:pPr marL="457200" lvl="1" indent="-47625">
              <a:lnSpc>
                <a:spcPct val="150000"/>
              </a:lnSpc>
              <a:spcBef>
                <a:spcPts val="1800"/>
              </a:spcBef>
              <a:buFont typeface="Arial"/>
              <a:buNone/>
            </a:pPr>
            <a:r>
              <a:rPr lang="el-GR" sz="1600" dirty="0">
                <a:solidFill>
                  <a:srgbClr val="000000"/>
                </a:solidFill>
                <a:latin typeface="Arial"/>
                <a:ea typeface="Arial"/>
                <a:cs typeface="Arial"/>
              </a:rPr>
              <a:t>Η διαδικτυακή πλατφόρμα </a:t>
            </a:r>
            <a:r>
              <a:rPr lang="en-US" sz="1600" dirty="0" err="1">
                <a:solidFill>
                  <a:srgbClr val="000000"/>
                </a:solidFill>
                <a:latin typeface="Arial"/>
                <a:ea typeface="Arial"/>
                <a:cs typeface="Arial"/>
              </a:rPr>
              <a:t>Jsfiddle</a:t>
            </a:r>
            <a:r>
              <a:rPr lang="en-US" sz="1600" dirty="0">
                <a:solidFill>
                  <a:srgbClr val="000000"/>
                </a:solidFill>
                <a:latin typeface="Arial"/>
                <a:ea typeface="Arial"/>
                <a:cs typeface="Arial"/>
              </a:rPr>
              <a:t>, </a:t>
            </a:r>
            <a:r>
              <a:rPr lang="el-GR" sz="1600" dirty="0">
                <a:solidFill>
                  <a:srgbClr val="000000"/>
                </a:solidFill>
                <a:latin typeface="Arial"/>
                <a:ea typeface="Arial"/>
                <a:cs typeface="Arial"/>
              </a:rPr>
              <a:t>αξιοποιήθηκε σε μαθήματα</a:t>
            </a:r>
            <a:r>
              <a:rPr lang="en-US" sz="1600" dirty="0">
                <a:solidFill>
                  <a:srgbClr val="000000"/>
                </a:solidFill>
                <a:latin typeface="Arial"/>
                <a:ea typeface="Arial"/>
                <a:cs typeface="Arial"/>
              </a:rPr>
              <a:t> </a:t>
            </a:r>
            <a:r>
              <a:rPr lang="el-GR" sz="1600" dirty="0">
                <a:solidFill>
                  <a:srgbClr val="000000"/>
                </a:solidFill>
                <a:latin typeface="Arial"/>
                <a:ea typeface="Arial"/>
                <a:cs typeface="Arial"/>
              </a:rPr>
              <a:t>τεχνολογίας διαδικτύου, σε εκπαιδευόμενους στην επαγγελματική εκπαίδευση και κατάρτιση.</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215f5e0e1bb_0_7"/>
          <p:cNvSpPr txBox="1">
            <a:spLocks noGrp="1"/>
          </p:cNvSpPr>
          <p:nvPr>
            <p:ph type="title"/>
          </p:nvPr>
        </p:nvSpPr>
        <p:spPr>
          <a:xfrm>
            <a:off x="604837" y="449262"/>
            <a:ext cx="10982400" cy="74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B3838"/>
              </a:buClr>
              <a:buSzPts val="2800"/>
              <a:buFont typeface="Quattrocento Sans"/>
              <a:buNone/>
            </a:pPr>
            <a:r>
              <a:rPr lang="en-US">
                <a:solidFill>
                  <a:srgbClr val="04617B"/>
                </a:solidFill>
                <a:latin typeface="Arial"/>
                <a:ea typeface="Arial"/>
                <a:cs typeface="Arial"/>
                <a:sym typeface="Arial"/>
              </a:rPr>
              <a:t>Ανάπτυξη mobile εφαρμογών, Τhunkable</a:t>
            </a:r>
            <a:endParaRPr>
              <a:solidFill>
                <a:srgbClr val="04617B"/>
              </a:solidFill>
              <a:latin typeface="Arial"/>
              <a:ea typeface="Arial"/>
              <a:cs typeface="Arial"/>
              <a:sym typeface="Arial"/>
            </a:endParaRPr>
          </a:p>
        </p:txBody>
      </p:sp>
      <p:pic>
        <p:nvPicPr>
          <p:cNvPr id="137" name="Google Shape;137;g215f5e0e1bb_0_7"/>
          <p:cNvPicPr preferRelativeResize="0"/>
          <p:nvPr/>
        </p:nvPicPr>
        <p:blipFill rotWithShape="1">
          <a:blip r:embed="rId4">
            <a:alphaModFix/>
          </a:blip>
          <a:srcRect/>
          <a:stretch/>
        </p:blipFill>
        <p:spPr>
          <a:xfrm>
            <a:off x="4526994" y="1752697"/>
            <a:ext cx="6923751" cy="3767569"/>
          </a:xfrm>
          <a:prstGeom prst="rect">
            <a:avLst/>
          </a:prstGeom>
          <a:noFill/>
          <a:ln w="38100" cap="flat" cmpd="sng">
            <a:solidFill>
              <a:schemeClr val="dk2"/>
            </a:solidFill>
            <a:prstDash val="solid"/>
            <a:round/>
            <a:headEnd type="none" w="sm" len="sm"/>
            <a:tailEnd type="none" w="sm" len="sm"/>
          </a:ln>
        </p:spPr>
      </p:pic>
      <p:pic>
        <p:nvPicPr>
          <p:cNvPr id="2" name="Εικόνα 1">
            <a:extLst>
              <a:ext uri="{FF2B5EF4-FFF2-40B4-BE49-F238E27FC236}">
                <a16:creationId xmlns:a16="http://schemas.microsoft.com/office/drawing/2014/main" id="{25DE1C1D-8A04-31A3-D048-0B4F599E2F25}"/>
              </a:ext>
            </a:extLst>
          </p:cNvPr>
          <p:cNvPicPr>
            <a:picLocks noChangeAspect="1"/>
          </p:cNvPicPr>
          <p:nvPr/>
        </p:nvPicPr>
        <p:blipFill>
          <a:blip r:embed="rId5"/>
          <a:stretch>
            <a:fillRect/>
          </a:stretch>
        </p:blipFill>
        <p:spPr>
          <a:xfrm>
            <a:off x="7489455" y="6071635"/>
            <a:ext cx="4438650" cy="533400"/>
          </a:xfrm>
          <a:prstGeom prst="rect">
            <a:avLst/>
          </a:prstGeom>
        </p:spPr>
      </p:pic>
      <p:pic>
        <p:nvPicPr>
          <p:cNvPr id="3" name="Εικόνα 2">
            <a:extLst>
              <a:ext uri="{FF2B5EF4-FFF2-40B4-BE49-F238E27FC236}">
                <a16:creationId xmlns:a16="http://schemas.microsoft.com/office/drawing/2014/main" id="{A9BDD4B8-3851-B807-D0B3-BFE1DB8A13EC}"/>
              </a:ext>
            </a:extLst>
          </p:cNvPr>
          <p:cNvPicPr>
            <a:picLocks noChangeAspect="1"/>
          </p:cNvPicPr>
          <p:nvPr/>
        </p:nvPicPr>
        <p:blipFill>
          <a:blip r:embed="rId6"/>
          <a:stretch>
            <a:fillRect/>
          </a:stretch>
        </p:blipFill>
        <p:spPr>
          <a:xfrm>
            <a:off x="22275" y="6257925"/>
            <a:ext cx="3048000" cy="600075"/>
          </a:xfrm>
          <a:prstGeom prst="rect">
            <a:avLst/>
          </a:prstGeom>
        </p:spPr>
      </p:pic>
      <p:sp>
        <p:nvSpPr>
          <p:cNvPr id="7" name="Google Shape;91;g215d3115dea_0_26"/>
          <p:cNvSpPr txBox="1">
            <a:spLocks/>
          </p:cNvSpPr>
          <p:nvPr/>
        </p:nvSpPr>
        <p:spPr>
          <a:xfrm>
            <a:off x="457200" y="2001206"/>
            <a:ext cx="3835399" cy="301105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47650" algn="l" rtl="0">
              <a:lnSpc>
                <a:spcPct val="90000"/>
              </a:lnSpc>
              <a:spcBef>
                <a:spcPts val="1000"/>
              </a:spcBef>
              <a:spcAft>
                <a:spcPts val="0"/>
              </a:spcAft>
              <a:buClr>
                <a:schemeClr val="dk1"/>
              </a:buClr>
              <a:buSzPts val="300"/>
              <a:buFont typeface="Quattrocento Sans"/>
              <a:buChar char=" "/>
              <a:defRPr sz="1200" b="0" i="0" u="none" strike="noStrike" cap="none">
                <a:solidFill>
                  <a:schemeClr val="dk1"/>
                </a:solidFill>
                <a:latin typeface="Quattrocento Sans"/>
                <a:ea typeface="Quattrocento Sans"/>
                <a:cs typeface="Quattrocento Sans"/>
                <a:sym typeface="Quattrocento Sans"/>
              </a:defRPr>
            </a:lvl1pPr>
            <a:lvl2pPr marL="914400" marR="0" lvl="1" indent="-304800" algn="l" rtl="0">
              <a:lnSpc>
                <a:spcPct val="90000"/>
              </a:lnSpc>
              <a:spcBef>
                <a:spcPts val="1200"/>
              </a:spcBef>
              <a:spcAft>
                <a:spcPts val="0"/>
              </a:spcAft>
              <a:buClr>
                <a:schemeClr val="dk1"/>
              </a:buClr>
              <a:buSzPts val="1200"/>
              <a:buFont typeface="Quattrocento Sans"/>
              <a:buChar char=" "/>
              <a:defRPr sz="12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1200"/>
              </a:spcBef>
              <a:spcAft>
                <a:spcPts val="0"/>
              </a:spcAft>
              <a:buClr>
                <a:schemeClr val="dk1"/>
              </a:buClr>
              <a:buSzPts val="2000"/>
              <a:buFont typeface="Quattrocento Sans"/>
              <a:buChar char=" "/>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Quattrocento Sans"/>
              <a:buChar char=" "/>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Quattrocento Sans"/>
              <a:buChar char=" "/>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457200" lvl="1" indent="0">
              <a:lnSpc>
                <a:spcPct val="150000"/>
              </a:lnSpc>
              <a:spcBef>
                <a:spcPts val="0"/>
              </a:spcBef>
              <a:buFont typeface="Quattrocento Sans"/>
              <a:buNone/>
            </a:pPr>
            <a:endParaRPr lang="el-GR" dirty="0"/>
          </a:p>
          <a:p>
            <a:pPr marL="457200" lvl="1" indent="-47625">
              <a:lnSpc>
                <a:spcPct val="150000"/>
              </a:lnSpc>
              <a:spcBef>
                <a:spcPts val="1800"/>
              </a:spcBef>
              <a:buFont typeface="Arial"/>
              <a:buNone/>
            </a:pPr>
            <a:r>
              <a:rPr lang="el-GR" sz="1700" dirty="0">
                <a:solidFill>
                  <a:srgbClr val="000000"/>
                </a:solidFill>
                <a:latin typeface="Arial"/>
                <a:ea typeface="Arial"/>
                <a:cs typeface="Arial"/>
              </a:rPr>
              <a:t>Η διαδικτυακή πλατφόρμα </a:t>
            </a:r>
            <a:r>
              <a:rPr lang="en-US" sz="1700" dirty="0">
                <a:solidFill>
                  <a:srgbClr val="000000"/>
                </a:solidFill>
                <a:latin typeface="Arial"/>
                <a:ea typeface="Arial"/>
                <a:cs typeface="Arial"/>
              </a:rPr>
              <a:t>thunkable.com  </a:t>
            </a:r>
            <a:r>
              <a:rPr lang="el-GR" sz="1700" dirty="0">
                <a:solidFill>
                  <a:srgbClr val="000000"/>
                </a:solidFill>
                <a:latin typeface="Arial"/>
                <a:ea typeface="Arial"/>
                <a:cs typeface="Arial"/>
              </a:rPr>
              <a:t>αξιοποιήθηκε σε μαθήματα</a:t>
            </a:r>
            <a:r>
              <a:rPr lang="en-US" sz="1700" dirty="0">
                <a:solidFill>
                  <a:srgbClr val="000000"/>
                </a:solidFill>
                <a:latin typeface="Arial"/>
                <a:ea typeface="Arial"/>
                <a:cs typeface="Arial"/>
              </a:rPr>
              <a:t> </a:t>
            </a:r>
            <a:r>
              <a:rPr lang="el-GR" sz="1700" dirty="0">
                <a:solidFill>
                  <a:srgbClr val="000000"/>
                </a:solidFill>
                <a:latin typeface="Arial"/>
                <a:ea typeface="Arial"/>
                <a:cs typeface="Arial"/>
              </a:rPr>
              <a:t>ανάπτυξης </a:t>
            </a:r>
            <a:r>
              <a:rPr lang="en-US" sz="1700" dirty="0">
                <a:solidFill>
                  <a:srgbClr val="000000"/>
                </a:solidFill>
                <a:latin typeface="Arial"/>
                <a:ea typeface="Arial"/>
                <a:cs typeface="Arial"/>
              </a:rPr>
              <a:t>mobile </a:t>
            </a:r>
            <a:r>
              <a:rPr lang="el-GR" sz="1700" dirty="0">
                <a:solidFill>
                  <a:srgbClr val="000000"/>
                </a:solidFill>
                <a:latin typeface="Arial"/>
                <a:ea typeface="Arial"/>
                <a:cs typeface="Arial"/>
              </a:rPr>
              <a:t>εφαρμογών</a:t>
            </a:r>
            <a:r>
              <a:rPr lang="en-US" sz="1700" dirty="0">
                <a:solidFill>
                  <a:srgbClr val="000000"/>
                </a:solidFill>
                <a:latin typeface="Arial"/>
                <a:ea typeface="Arial"/>
                <a:cs typeface="Arial"/>
              </a:rPr>
              <a:t>,</a:t>
            </a:r>
            <a:r>
              <a:rPr lang="el-GR" sz="1700" dirty="0">
                <a:solidFill>
                  <a:srgbClr val="000000"/>
                </a:solidFill>
                <a:latin typeface="Arial"/>
                <a:ea typeface="Arial"/>
                <a:cs typeface="Arial"/>
              </a:rPr>
              <a:t> στην</a:t>
            </a:r>
            <a:r>
              <a:rPr lang="en-US" sz="1700" dirty="0">
                <a:solidFill>
                  <a:srgbClr val="000000"/>
                </a:solidFill>
                <a:latin typeface="Arial"/>
                <a:ea typeface="Arial"/>
                <a:cs typeface="Arial"/>
              </a:rPr>
              <a:t> </a:t>
            </a:r>
            <a:r>
              <a:rPr lang="el-GR" sz="1700" dirty="0">
                <a:solidFill>
                  <a:srgbClr val="000000"/>
                </a:solidFill>
                <a:latin typeface="Arial"/>
                <a:ea typeface="Arial"/>
                <a:cs typeface="Arial"/>
              </a:rPr>
              <a:t>επαγγελματική εκπαίδευση και κατάρτιση.</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g2171827ad25_0_1"/>
          <p:cNvSpPr txBox="1">
            <a:spLocks noGrp="1"/>
          </p:cNvSpPr>
          <p:nvPr>
            <p:ph type="title"/>
          </p:nvPr>
        </p:nvSpPr>
        <p:spPr>
          <a:xfrm>
            <a:off x="604837" y="449262"/>
            <a:ext cx="10982400" cy="747600"/>
          </a:xfrm>
          <a:prstGeom prst="rect">
            <a:avLst/>
          </a:prstGeom>
          <a:noFill/>
          <a:ln>
            <a:noFill/>
          </a:ln>
        </p:spPr>
        <p:txBody>
          <a:bodyPr spcFirstLastPara="1" wrap="square" lIns="91425" tIns="45700" rIns="91425" bIns="45700" anchor="ctr" anchorCtr="0">
            <a:noAutofit/>
          </a:bodyPr>
          <a:lstStyle/>
          <a:p>
            <a:pPr marL="215900" lvl="0" indent="-215900" algn="ctr" rtl="0">
              <a:lnSpc>
                <a:spcPct val="100000"/>
              </a:lnSpc>
              <a:spcBef>
                <a:spcPts val="0"/>
              </a:spcBef>
              <a:spcAft>
                <a:spcPts val="0"/>
              </a:spcAft>
              <a:buClr>
                <a:schemeClr val="dk1"/>
              </a:buClr>
              <a:buSzPts val="3200"/>
              <a:buFont typeface="Constantia"/>
              <a:buNone/>
            </a:pPr>
            <a:r>
              <a:rPr lang="en-US">
                <a:solidFill>
                  <a:srgbClr val="04617B"/>
                </a:solidFill>
                <a:latin typeface="Arial"/>
                <a:ea typeface="Arial"/>
                <a:cs typeface="Arial"/>
                <a:sym typeface="Arial"/>
              </a:rPr>
              <a:t>Συμπεράσματα</a:t>
            </a:r>
            <a:endParaRPr>
              <a:solidFill>
                <a:srgbClr val="04617B"/>
              </a:solidFill>
              <a:latin typeface="Arial"/>
              <a:ea typeface="Arial"/>
              <a:cs typeface="Arial"/>
              <a:sym typeface="Arial"/>
            </a:endParaRPr>
          </a:p>
        </p:txBody>
      </p:sp>
      <p:sp>
        <p:nvSpPr>
          <p:cNvPr id="143" name="Google Shape;143;g2171827ad25_0_1"/>
          <p:cNvSpPr txBox="1"/>
          <p:nvPr/>
        </p:nvSpPr>
        <p:spPr>
          <a:xfrm>
            <a:off x="525324" y="1969331"/>
            <a:ext cx="5788012" cy="3139291"/>
          </a:xfrm>
          <a:prstGeom prst="rect">
            <a:avLst/>
          </a:prstGeom>
          <a:noFill/>
          <a:ln>
            <a:noFill/>
          </a:ln>
        </p:spPr>
        <p:txBody>
          <a:bodyPr spcFirstLastPara="1" wrap="square" lIns="91425" tIns="91425" rIns="91425" bIns="91425" anchor="t" anchorCtr="0">
            <a:spAutoFit/>
          </a:bodyPr>
          <a:lstStyle/>
          <a:p>
            <a:pPr marL="457200" marR="0" lvl="0" indent="-317500" algn="just" rtl="0">
              <a:lnSpc>
                <a:spcPct val="150000"/>
              </a:lnSpc>
              <a:spcBef>
                <a:spcPts val="0"/>
              </a:spcBef>
              <a:spcAft>
                <a:spcPts val="0"/>
              </a:spcAft>
              <a:buClr>
                <a:srgbClr val="000000"/>
              </a:buClr>
              <a:buSzPts val="1400"/>
              <a:buFont typeface="Arial"/>
              <a:buChar char="●"/>
            </a:pPr>
            <a:r>
              <a:rPr lang="en-US" sz="1600" b="0" i="0" u="none" strike="noStrike" cap="none" dirty="0" err="1">
                <a:solidFill>
                  <a:srgbClr val="000000"/>
                </a:solidFill>
                <a:sym typeface="Arial"/>
              </a:rPr>
              <a:t>Το</a:t>
            </a:r>
            <a:r>
              <a:rPr lang="en-US" sz="1600" b="0" i="0" u="none" strike="noStrike" cap="none" dirty="0">
                <a:solidFill>
                  <a:srgbClr val="000000"/>
                </a:solidFill>
                <a:sym typeface="Arial"/>
              </a:rPr>
              <a:t> </a:t>
            </a:r>
            <a:r>
              <a:rPr lang="en-US" sz="1600" dirty="0" err="1"/>
              <a:t>δι</a:t>
            </a:r>
            <a:r>
              <a:rPr lang="en-US" sz="1600" dirty="0"/>
              <a:t>αδίκτυο </a:t>
            </a:r>
            <a:r>
              <a:rPr lang="en-US" sz="1600" b="0" i="0" u="none" strike="noStrike" cap="none" dirty="0">
                <a:solidFill>
                  <a:srgbClr val="000000"/>
                </a:solidFill>
                <a:sym typeface="Arial"/>
              </a:rPr>
              <a:t>παρέχει</a:t>
            </a:r>
            <a:r>
              <a:rPr lang="el-GR" sz="1600" b="0" i="0" u="none" strike="noStrike" cap="none" dirty="0">
                <a:solidFill>
                  <a:srgbClr val="000000"/>
                </a:solidFill>
                <a:sym typeface="Arial"/>
              </a:rPr>
              <a:t> μια  μεγάλη</a:t>
            </a:r>
            <a:r>
              <a:rPr lang="en-US" sz="1600" b="0" i="0" u="none" strike="noStrike" cap="none" dirty="0">
                <a:solidFill>
                  <a:srgbClr val="000000"/>
                </a:solidFill>
                <a:sym typeface="Arial"/>
              </a:rPr>
              <a:t> π</a:t>
            </a:r>
            <a:r>
              <a:rPr lang="en-US" sz="1600" b="0" i="0" u="none" strike="noStrike" cap="none" dirty="0" err="1">
                <a:solidFill>
                  <a:srgbClr val="000000"/>
                </a:solidFill>
                <a:sym typeface="Arial"/>
              </a:rPr>
              <a:t>οικιλί</a:t>
            </a:r>
            <a:r>
              <a:rPr lang="en-US" sz="1600" b="0" i="0" u="none" strike="noStrike" cap="none" dirty="0">
                <a:solidFill>
                  <a:srgbClr val="000000"/>
                </a:solidFill>
                <a:sym typeface="Arial"/>
              </a:rPr>
              <a:t>α ανοικτών πόρων</a:t>
            </a:r>
            <a:r>
              <a:rPr lang="en-US" sz="1600" dirty="0"/>
              <a:t>.</a:t>
            </a:r>
            <a:endParaRPr sz="1600" dirty="0"/>
          </a:p>
          <a:p>
            <a:pPr marL="457200" marR="0" lvl="0" indent="-317500" algn="just" rtl="0">
              <a:lnSpc>
                <a:spcPct val="150000"/>
              </a:lnSpc>
              <a:spcBef>
                <a:spcPts val="0"/>
              </a:spcBef>
              <a:spcAft>
                <a:spcPts val="0"/>
              </a:spcAft>
              <a:buClr>
                <a:srgbClr val="000000"/>
              </a:buClr>
              <a:buSzPts val="1400"/>
              <a:buFont typeface="Arial"/>
              <a:buChar char="●"/>
            </a:pPr>
            <a:r>
              <a:rPr lang="en-US" sz="1600" b="0" i="0" u="none" strike="noStrike" cap="none" dirty="0" err="1">
                <a:solidFill>
                  <a:srgbClr val="000000"/>
                </a:solidFill>
                <a:sym typeface="Arial"/>
              </a:rPr>
              <a:t>Αυτ</a:t>
            </a:r>
            <a:r>
              <a:rPr lang="en-US" sz="1600" dirty="0" err="1"/>
              <a:t>οί</a:t>
            </a:r>
            <a:r>
              <a:rPr lang="en-US" sz="1600" dirty="0"/>
              <a:t> </a:t>
            </a:r>
            <a:r>
              <a:rPr lang="en-US" sz="1600" dirty="0" err="1"/>
              <a:t>οι</a:t>
            </a:r>
            <a:r>
              <a:rPr lang="en-US" sz="1600" dirty="0"/>
              <a:t> π</a:t>
            </a:r>
            <a:r>
              <a:rPr lang="en-US" sz="1600" dirty="0" err="1"/>
              <a:t>όροι</a:t>
            </a:r>
            <a:r>
              <a:rPr lang="en-US" sz="1600" b="0" i="0" u="none" strike="noStrike" cap="none" dirty="0">
                <a:solidFill>
                  <a:srgbClr val="000000"/>
                </a:solidFill>
                <a:sym typeface="Arial"/>
              </a:rPr>
              <a:t> </a:t>
            </a:r>
            <a:r>
              <a:rPr lang="en-US" sz="1600" b="0" i="0" u="none" strike="noStrike" cap="none" dirty="0" err="1">
                <a:solidFill>
                  <a:srgbClr val="000000"/>
                </a:solidFill>
                <a:sym typeface="Arial"/>
              </a:rPr>
              <a:t>είν</a:t>
            </a:r>
            <a:r>
              <a:rPr lang="en-US" sz="1600" b="0" i="0" u="none" strike="noStrike" cap="none" dirty="0">
                <a:solidFill>
                  <a:srgbClr val="000000"/>
                </a:solidFill>
                <a:sym typeface="Arial"/>
              </a:rPr>
              <a:t>αι προσβάσιμ</a:t>
            </a:r>
            <a:r>
              <a:rPr lang="en-US" sz="1600" dirty="0"/>
              <a:t>οι </a:t>
            </a:r>
            <a:r>
              <a:rPr lang="en-US" sz="1600" b="0" i="0" u="none" strike="noStrike" cap="none" dirty="0">
                <a:solidFill>
                  <a:srgbClr val="000000"/>
                </a:solidFill>
                <a:sym typeface="Arial"/>
              </a:rPr>
              <a:t>οπουδήποτε, οποτεδήποτε</a:t>
            </a:r>
            <a:r>
              <a:rPr lang="en-US" sz="1600" dirty="0"/>
              <a:t>.</a:t>
            </a:r>
            <a:endParaRPr lang="el-GR" sz="1600" dirty="0"/>
          </a:p>
          <a:p>
            <a:pPr marL="457200" lvl="0" indent="-317500" algn="just">
              <a:lnSpc>
                <a:spcPct val="150000"/>
              </a:lnSpc>
              <a:buSzPts val="1400"/>
              <a:buFont typeface="Arial"/>
              <a:buChar char="●"/>
            </a:pPr>
            <a:r>
              <a:rPr lang="el-GR" sz="1600" dirty="0"/>
              <a:t>Οι πόροι μπορούν να αξιοποιηθούν, είτε εντός της τάξης είτε εκτός αυτής.</a:t>
            </a:r>
          </a:p>
          <a:p>
            <a:pPr marL="457200" lvl="0" indent="-317500" algn="just">
              <a:lnSpc>
                <a:spcPct val="150000"/>
              </a:lnSpc>
              <a:buSzPts val="1400"/>
              <a:buFont typeface="Arial"/>
              <a:buChar char="●"/>
            </a:pPr>
            <a:r>
              <a:rPr lang="el-GR" sz="1600" dirty="0"/>
              <a:t>Δεν είναι απαραίτητη η εγκατάστασή τους σε σχολικά εργαστήρια ή στις συσκευές των μαθητών.</a:t>
            </a:r>
          </a:p>
        </p:txBody>
      </p:sp>
      <p:pic>
        <p:nvPicPr>
          <p:cNvPr id="144" name="Google Shape;144;g2171827ad25_0_1"/>
          <p:cNvPicPr preferRelativeResize="0"/>
          <p:nvPr/>
        </p:nvPicPr>
        <p:blipFill>
          <a:blip r:embed="rId4">
            <a:alphaModFix/>
          </a:blip>
          <a:stretch>
            <a:fillRect/>
          </a:stretch>
        </p:blipFill>
        <p:spPr>
          <a:xfrm>
            <a:off x="6675291" y="1594795"/>
            <a:ext cx="4661576" cy="3888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Εικόνα 1">
            <a:extLst>
              <a:ext uri="{FF2B5EF4-FFF2-40B4-BE49-F238E27FC236}">
                <a16:creationId xmlns:a16="http://schemas.microsoft.com/office/drawing/2014/main" id="{378EF29A-089F-AE54-DCE6-41310E48245E}"/>
              </a:ext>
            </a:extLst>
          </p:cNvPr>
          <p:cNvPicPr>
            <a:picLocks noChangeAspect="1"/>
          </p:cNvPicPr>
          <p:nvPr/>
        </p:nvPicPr>
        <p:blipFill>
          <a:blip r:embed="rId5"/>
          <a:stretch>
            <a:fillRect/>
          </a:stretch>
        </p:blipFill>
        <p:spPr>
          <a:xfrm>
            <a:off x="7497922" y="6071635"/>
            <a:ext cx="4438650" cy="533400"/>
          </a:xfrm>
          <a:prstGeom prst="rect">
            <a:avLst/>
          </a:prstGeom>
        </p:spPr>
      </p:pic>
      <p:pic>
        <p:nvPicPr>
          <p:cNvPr id="3" name="Εικόνα 2">
            <a:extLst>
              <a:ext uri="{FF2B5EF4-FFF2-40B4-BE49-F238E27FC236}">
                <a16:creationId xmlns:a16="http://schemas.microsoft.com/office/drawing/2014/main" id="{59A44EF3-0B62-38F3-FAD7-5E921B8F7CDC}"/>
              </a:ext>
            </a:extLst>
          </p:cNvPr>
          <p:cNvPicPr>
            <a:picLocks noChangeAspect="1"/>
          </p:cNvPicPr>
          <p:nvPr/>
        </p:nvPicPr>
        <p:blipFill>
          <a:blip r:embed="rId6"/>
          <a:stretch>
            <a:fillRect/>
          </a:stretch>
        </p:blipFill>
        <p:spPr>
          <a:xfrm>
            <a:off x="22275" y="6257925"/>
            <a:ext cx="3048000" cy="6000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g218aec61e0f_0_12"/>
          <p:cNvSpPr txBox="1">
            <a:spLocks noGrp="1"/>
          </p:cNvSpPr>
          <p:nvPr>
            <p:ph type="title"/>
          </p:nvPr>
        </p:nvSpPr>
        <p:spPr>
          <a:xfrm>
            <a:off x="604837" y="449262"/>
            <a:ext cx="10982400" cy="747600"/>
          </a:xfrm>
          <a:prstGeom prst="rect">
            <a:avLst/>
          </a:prstGeom>
          <a:noFill/>
          <a:ln>
            <a:noFill/>
          </a:ln>
        </p:spPr>
        <p:txBody>
          <a:bodyPr spcFirstLastPara="1" wrap="square" lIns="91425" tIns="45700" rIns="91425" bIns="45700" anchor="ctr" anchorCtr="0">
            <a:noAutofit/>
          </a:bodyPr>
          <a:lstStyle/>
          <a:p>
            <a:pPr marL="215900" lvl="0" indent="-215900" algn="ctr" rtl="0">
              <a:lnSpc>
                <a:spcPct val="100000"/>
              </a:lnSpc>
              <a:spcBef>
                <a:spcPts val="0"/>
              </a:spcBef>
              <a:spcAft>
                <a:spcPts val="0"/>
              </a:spcAft>
              <a:buClr>
                <a:schemeClr val="dk1"/>
              </a:buClr>
              <a:buSzPts val="3200"/>
              <a:buFont typeface="Constantia"/>
              <a:buNone/>
            </a:pPr>
            <a:r>
              <a:rPr lang="en-US" dirty="0" err="1">
                <a:solidFill>
                  <a:srgbClr val="04617B"/>
                </a:solidFill>
                <a:latin typeface="Arial"/>
                <a:ea typeface="Arial"/>
                <a:cs typeface="Arial"/>
                <a:sym typeface="Arial"/>
              </a:rPr>
              <a:t>Μελλοντική</a:t>
            </a:r>
            <a:r>
              <a:rPr lang="en-US" dirty="0">
                <a:solidFill>
                  <a:srgbClr val="04617B"/>
                </a:solidFill>
                <a:latin typeface="Arial"/>
                <a:ea typeface="Arial"/>
                <a:cs typeface="Arial"/>
                <a:sym typeface="Arial"/>
              </a:rPr>
              <a:t> </a:t>
            </a:r>
            <a:r>
              <a:rPr lang="en-US" dirty="0" err="1">
                <a:solidFill>
                  <a:srgbClr val="04617B"/>
                </a:solidFill>
                <a:latin typeface="Arial"/>
                <a:ea typeface="Arial"/>
                <a:cs typeface="Arial"/>
                <a:sym typeface="Arial"/>
              </a:rPr>
              <a:t>έρευν</a:t>
            </a:r>
            <a:r>
              <a:rPr lang="en-US" dirty="0">
                <a:solidFill>
                  <a:srgbClr val="04617B"/>
                </a:solidFill>
                <a:latin typeface="Arial"/>
                <a:ea typeface="Arial"/>
                <a:cs typeface="Arial"/>
                <a:sym typeface="Arial"/>
              </a:rPr>
              <a:t>α</a:t>
            </a:r>
            <a:endParaRPr dirty="0">
              <a:latin typeface="Arial"/>
              <a:ea typeface="Arial"/>
              <a:cs typeface="Arial"/>
              <a:sym typeface="Arial"/>
            </a:endParaRPr>
          </a:p>
        </p:txBody>
      </p:sp>
      <p:sp>
        <p:nvSpPr>
          <p:cNvPr id="151" name="Google Shape;151;g218aec61e0f_0_12"/>
          <p:cNvSpPr txBox="1"/>
          <p:nvPr/>
        </p:nvSpPr>
        <p:spPr>
          <a:xfrm>
            <a:off x="399505" y="1334446"/>
            <a:ext cx="5889980" cy="4785895"/>
          </a:xfrm>
          <a:prstGeom prst="rect">
            <a:avLst/>
          </a:prstGeom>
          <a:noFill/>
          <a:ln>
            <a:noFill/>
          </a:ln>
        </p:spPr>
        <p:txBody>
          <a:bodyPr spcFirstLastPara="1" wrap="square" lIns="91425" tIns="91425" rIns="91425" bIns="91425" anchor="t" anchorCtr="0">
            <a:spAutoFit/>
          </a:bodyPr>
          <a:lstStyle/>
          <a:p>
            <a:pPr marL="139700" lvl="0" algn="just">
              <a:buSzPts val="1400"/>
            </a:pPr>
            <a:r>
              <a:rPr lang="en-US" sz="1600" dirty="0">
                <a:solidFill>
                  <a:schemeClr val="dk1"/>
                </a:solidFill>
              </a:rPr>
              <a:t>H </a:t>
            </a:r>
            <a:r>
              <a:rPr lang="el-GR" sz="1600" dirty="0">
                <a:solidFill>
                  <a:schemeClr val="dk1"/>
                </a:solidFill>
              </a:rPr>
              <a:t>αξιολόγηση των πόρων αυτών θα γίνει με βάση το μοντέλο </a:t>
            </a:r>
          </a:p>
          <a:p>
            <a:pPr marL="139700" lvl="0" algn="just">
              <a:buSzPts val="1400"/>
            </a:pPr>
            <a:r>
              <a:rPr lang="el-GR" sz="1600" dirty="0">
                <a:solidFill>
                  <a:schemeClr val="dk1"/>
                </a:solidFill>
              </a:rPr>
              <a:t>Learning Object Evaluation Metric (LOEM).</a:t>
            </a:r>
          </a:p>
          <a:p>
            <a:pPr marL="139700" lvl="0" algn="just">
              <a:buSzPts val="1400"/>
            </a:pPr>
            <a:r>
              <a:rPr lang="el-GR" sz="1600" dirty="0">
                <a:solidFill>
                  <a:schemeClr val="dk1"/>
                </a:solidFill>
              </a:rPr>
              <a:t>Για την εφαρμογή του μοντέλου θα εστιάσουμε στα  πέντε (5) βασικά κριτήρια: </a:t>
            </a:r>
          </a:p>
          <a:p>
            <a:pPr marL="457200" lvl="1" indent="-317500" algn="just">
              <a:buSzPts val="1400"/>
              <a:buFont typeface="Arial"/>
              <a:buChar char="●"/>
            </a:pPr>
            <a:r>
              <a:rPr lang="el-GR" sz="1600" dirty="0">
                <a:solidFill>
                  <a:schemeClr val="dk1"/>
                </a:solidFill>
              </a:rPr>
              <a:t>Διαδραστικότητα</a:t>
            </a:r>
          </a:p>
          <a:p>
            <a:pPr marL="457200" lvl="1" indent="-317500" algn="just">
              <a:buSzPts val="1400"/>
              <a:buFont typeface="Arial"/>
              <a:buChar char="●"/>
            </a:pPr>
            <a:r>
              <a:rPr lang="el-GR" sz="1600" dirty="0">
                <a:solidFill>
                  <a:schemeClr val="dk1"/>
                </a:solidFill>
              </a:rPr>
              <a:t>Σχεδιασμός</a:t>
            </a:r>
          </a:p>
          <a:p>
            <a:pPr marL="457200" lvl="1" indent="-317500" algn="just">
              <a:buSzPts val="1400"/>
              <a:buFont typeface="Arial"/>
              <a:buChar char="●"/>
            </a:pPr>
            <a:r>
              <a:rPr lang="el-GR" sz="1600" dirty="0">
                <a:solidFill>
                  <a:schemeClr val="dk1"/>
                </a:solidFill>
              </a:rPr>
              <a:t>Συνδεσιμότητα με τον χρήστη ως προς τα αντικείμενα μάθησης</a:t>
            </a:r>
          </a:p>
          <a:p>
            <a:pPr marL="457200" lvl="1" indent="-317500" algn="just">
              <a:buSzPts val="1400"/>
              <a:buFont typeface="Arial"/>
              <a:buChar char="●"/>
            </a:pPr>
            <a:r>
              <a:rPr lang="el-GR" sz="1600" dirty="0">
                <a:solidFill>
                  <a:schemeClr val="dk1"/>
                </a:solidFill>
              </a:rPr>
              <a:t>Χρηστικότητα</a:t>
            </a:r>
          </a:p>
          <a:p>
            <a:pPr marL="457200" lvl="1" indent="-317500" algn="just">
              <a:buSzPts val="1400"/>
              <a:buFont typeface="Arial"/>
              <a:buChar char="●"/>
            </a:pPr>
            <a:r>
              <a:rPr lang="el-GR" sz="1600" dirty="0">
                <a:solidFill>
                  <a:schemeClr val="dk1"/>
                </a:solidFill>
              </a:rPr>
              <a:t>Περιεχόμενο </a:t>
            </a: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l-GR" sz="1600" dirty="0">
                <a:solidFill>
                  <a:schemeClr val="dk1"/>
                </a:solidFill>
              </a:rPr>
              <a:t>Επίσης θα αξιολογήσουμε και τον βαθμό ανοιχτότητας των πόρων</a:t>
            </a:r>
            <a:r>
              <a:rPr lang="en-US" sz="1600" dirty="0">
                <a:solidFill>
                  <a:schemeClr val="dk1"/>
                </a:solidFill>
              </a:rPr>
              <a:t>: </a:t>
            </a:r>
            <a:endParaRPr sz="1600" dirty="0">
              <a:solidFill>
                <a:schemeClr val="dk1"/>
              </a:solidFill>
            </a:endParaRPr>
          </a:p>
          <a:p>
            <a:pPr marL="457200" lvl="0" indent="-317500" algn="l" rtl="0">
              <a:spcBef>
                <a:spcPts val="0"/>
              </a:spcBef>
              <a:spcAft>
                <a:spcPts val="0"/>
              </a:spcAft>
              <a:buClr>
                <a:schemeClr val="dk1"/>
              </a:buClr>
              <a:buSzPts val="1400"/>
              <a:buChar char="●"/>
            </a:pPr>
            <a:r>
              <a:rPr lang="en-US" sz="1600" dirty="0" err="1">
                <a:solidFill>
                  <a:schemeClr val="dk1"/>
                </a:solidFill>
              </a:rPr>
              <a:t>ως</a:t>
            </a:r>
            <a:r>
              <a:rPr lang="en-US" sz="1600" dirty="0">
                <a:solidFill>
                  <a:schemeClr val="dk1"/>
                </a:solidFill>
              </a:rPr>
              <a:t> π</a:t>
            </a:r>
            <a:r>
              <a:rPr lang="en-US" sz="1600" dirty="0" err="1">
                <a:solidFill>
                  <a:schemeClr val="dk1"/>
                </a:solidFill>
              </a:rPr>
              <a:t>ρος</a:t>
            </a:r>
            <a:r>
              <a:rPr lang="en-US" sz="1600" dirty="0">
                <a:solidFill>
                  <a:schemeClr val="dk1"/>
                </a:solidFill>
              </a:rPr>
              <a:t> </a:t>
            </a:r>
            <a:r>
              <a:rPr lang="en-US" sz="1600" dirty="0" err="1">
                <a:solidFill>
                  <a:schemeClr val="dk1"/>
                </a:solidFill>
              </a:rPr>
              <a:t>το</a:t>
            </a:r>
            <a:r>
              <a:rPr lang="en-US" sz="1600" dirty="0">
                <a:solidFill>
                  <a:schemeClr val="dk1"/>
                </a:solidFill>
              </a:rPr>
              <a:t> </a:t>
            </a:r>
            <a:r>
              <a:rPr lang="en-US" sz="1600" dirty="0" err="1">
                <a:solidFill>
                  <a:schemeClr val="dk1"/>
                </a:solidFill>
              </a:rPr>
              <a:t>κόστος</a:t>
            </a:r>
            <a:r>
              <a:rPr lang="en-US" sz="1600" dirty="0">
                <a:solidFill>
                  <a:schemeClr val="dk1"/>
                </a:solidFill>
              </a:rPr>
              <a:t> </a:t>
            </a:r>
            <a:r>
              <a:rPr lang="en-US" sz="1600" dirty="0" err="1">
                <a:solidFill>
                  <a:schemeClr val="dk1"/>
                </a:solidFill>
              </a:rPr>
              <a:t>των</a:t>
            </a:r>
            <a:r>
              <a:rPr lang="en-US" sz="1600" dirty="0">
                <a:solidFill>
                  <a:schemeClr val="dk1"/>
                </a:solidFill>
              </a:rPr>
              <a:t> </a:t>
            </a:r>
            <a:r>
              <a:rPr lang="en-US" sz="1600" dirty="0" err="1">
                <a:solidFill>
                  <a:schemeClr val="dk1"/>
                </a:solidFill>
              </a:rPr>
              <a:t>εργ</a:t>
            </a:r>
            <a:r>
              <a:rPr lang="en-US" sz="1600" dirty="0">
                <a:solidFill>
                  <a:schemeClr val="dk1"/>
                </a:solidFill>
              </a:rPr>
              <a:t>αλείων ανάπτυξης</a:t>
            </a:r>
            <a:r>
              <a:rPr lang="el-GR" sz="1600" dirty="0">
                <a:solidFill>
                  <a:schemeClr val="dk1"/>
                </a:solidFill>
              </a:rPr>
              <a:t>,</a:t>
            </a:r>
            <a:r>
              <a:rPr lang="en-US" sz="1600" dirty="0">
                <a:solidFill>
                  <a:schemeClr val="dk1"/>
                </a:solidFill>
              </a:rPr>
              <a:t> </a:t>
            </a:r>
            <a:endParaRPr sz="1600" dirty="0">
              <a:solidFill>
                <a:schemeClr val="dk1"/>
              </a:solidFill>
            </a:endParaRPr>
          </a:p>
          <a:p>
            <a:pPr marL="457200" lvl="0" indent="-317500" algn="l" rtl="0">
              <a:spcBef>
                <a:spcPts val="0"/>
              </a:spcBef>
              <a:spcAft>
                <a:spcPts val="0"/>
              </a:spcAft>
              <a:buClr>
                <a:schemeClr val="dk1"/>
              </a:buClr>
              <a:buSzPts val="1400"/>
              <a:buChar char="●"/>
            </a:pPr>
            <a:r>
              <a:rPr lang="en-US" sz="1600" dirty="0" err="1">
                <a:solidFill>
                  <a:schemeClr val="dk1"/>
                </a:solidFill>
              </a:rPr>
              <a:t>ως</a:t>
            </a:r>
            <a:r>
              <a:rPr lang="en-US" sz="1600" dirty="0">
                <a:solidFill>
                  <a:schemeClr val="dk1"/>
                </a:solidFill>
              </a:rPr>
              <a:t> π</a:t>
            </a:r>
            <a:r>
              <a:rPr lang="en-US" sz="1600" dirty="0" err="1">
                <a:solidFill>
                  <a:schemeClr val="dk1"/>
                </a:solidFill>
              </a:rPr>
              <a:t>ρος</a:t>
            </a:r>
            <a:r>
              <a:rPr lang="en-US" sz="1600" dirty="0">
                <a:solidFill>
                  <a:schemeClr val="dk1"/>
                </a:solidFill>
              </a:rPr>
              <a:t> </a:t>
            </a:r>
            <a:r>
              <a:rPr lang="en-US" sz="1600" dirty="0" err="1">
                <a:solidFill>
                  <a:schemeClr val="dk1"/>
                </a:solidFill>
              </a:rPr>
              <a:t>τη</a:t>
            </a:r>
            <a:r>
              <a:rPr lang="el-GR" sz="1600" dirty="0">
                <a:solidFill>
                  <a:schemeClr val="dk1"/>
                </a:solidFill>
              </a:rPr>
              <a:t> </a:t>
            </a:r>
            <a:r>
              <a:rPr lang="en-US" sz="1600" dirty="0" err="1">
                <a:solidFill>
                  <a:schemeClr val="dk1"/>
                </a:solidFill>
              </a:rPr>
              <a:t>δυν</a:t>
            </a:r>
            <a:r>
              <a:rPr lang="en-US" sz="1600" dirty="0">
                <a:solidFill>
                  <a:schemeClr val="dk1"/>
                </a:solidFill>
              </a:rPr>
              <a:t>ατότητα παρέμβασης στον πηγαίο κώδικα</a:t>
            </a:r>
            <a:r>
              <a:rPr lang="el-GR" sz="1600" dirty="0">
                <a:solidFill>
                  <a:schemeClr val="dk1"/>
                </a:solidFill>
              </a:rPr>
              <a:t>,</a:t>
            </a:r>
            <a:r>
              <a:rPr lang="en-US" sz="1600" dirty="0">
                <a:solidFill>
                  <a:schemeClr val="dk1"/>
                </a:solidFill>
              </a:rPr>
              <a:t> </a:t>
            </a:r>
            <a:endParaRPr sz="1600" dirty="0">
              <a:solidFill>
                <a:schemeClr val="dk1"/>
              </a:solidFill>
            </a:endParaRPr>
          </a:p>
          <a:p>
            <a:pPr marL="457200" lvl="0" indent="-317500" algn="l" rtl="0">
              <a:spcBef>
                <a:spcPts val="0"/>
              </a:spcBef>
              <a:spcAft>
                <a:spcPts val="0"/>
              </a:spcAft>
              <a:buClr>
                <a:schemeClr val="dk1"/>
              </a:buClr>
              <a:buSzPts val="1400"/>
              <a:buChar char="●"/>
            </a:pPr>
            <a:r>
              <a:rPr lang="en-US" sz="1600" dirty="0" err="1">
                <a:solidFill>
                  <a:schemeClr val="dk1"/>
                </a:solidFill>
              </a:rPr>
              <a:t>ως</a:t>
            </a:r>
            <a:r>
              <a:rPr lang="en-US" sz="1600" dirty="0">
                <a:solidFill>
                  <a:schemeClr val="dk1"/>
                </a:solidFill>
              </a:rPr>
              <a:t> π</a:t>
            </a:r>
            <a:r>
              <a:rPr lang="en-US" sz="1600" dirty="0" err="1">
                <a:solidFill>
                  <a:schemeClr val="dk1"/>
                </a:solidFill>
              </a:rPr>
              <a:t>ρος</a:t>
            </a:r>
            <a:r>
              <a:rPr lang="en-US" sz="1600" dirty="0">
                <a:solidFill>
                  <a:schemeClr val="dk1"/>
                </a:solidFill>
              </a:rPr>
              <a:t> </a:t>
            </a:r>
            <a:r>
              <a:rPr lang="en-US" sz="1600" dirty="0" err="1">
                <a:solidFill>
                  <a:schemeClr val="dk1"/>
                </a:solidFill>
              </a:rPr>
              <a:t>το</a:t>
            </a:r>
            <a:r>
              <a:rPr lang="en-US" sz="1600" dirty="0">
                <a:solidFill>
                  <a:schemeClr val="dk1"/>
                </a:solidFill>
              </a:rPr>
              <a:t> επίπ</a:t>
            </a:r>
            <a:r>
              <a:rPr lang="en-US" sz="1600" dirty="0" err="1">
                <a:solidFill>
                  <a:schemeClr val="dk1"/>
                </a:solidFill>
              </a:rPr>
              <a:t>εδο</a:t>
            </a:r>
            <a:r>
              <a:rPr lang="en-US" sz="1600" dirty="0">
                <a:solidFill>
                  <a:schemeClr val="dk1"/>
                </a:solidFill>
              </a:rPr>
              <a:t> </a:t>
            </a:r>
            <a:r>
              <a:rPr lang="en-US" sz="1600" dirty="0" err="1">
                <a:solidFill>
                  <a:schemeClr val="dk1"/>
                </a:solidFill>
              </a:rPr>
              <a:t>τεχνογνωσί</a:t>
            </a:r>
            <a:r>
              <a:rPr lang="en-US" sz="1600" dirty="0">
                <a:solidFill>
                  <a:schemeClr val="dk1"/>
                </a:solidFill>
              </a:rPr>
              <a:t>ας που απαιτείται για ενδεχόμενες τροποποιήσεις</a:t>
            </a:r>
            <a:r>
              <a:rPr lang="el-GR" sz="1600" dirty="0">
                <a:solidFill>
                  <a:schemeClr val="dk1"/>
                </a:solidFill>
              </a:rPr>
              <a:t>,</a:t>
            </a:r>
            <a:r>
              <a:rPr lang="en-US" sz="1600" dirty="0">
                <a:solidFill>
                  <a:schemeClr val="dk1"/>
                </a:solidFill>
              </a:rPr>
              <a:t> </a:t>
            </a:r>
            <a:endParaRPr sz="1600" dirty="0">
              <a:solidFill>
                <a:schemeClr val="dk1"/>
              </a:solidFill>
            </a:endParaRPr>
          </a:p>
          <a:p>
            <a:pPr marL="457200" lvl="0" indent="-317500" algn="l" rtl="0">
              <a:spcBef>
                <a:spcPts val="0"/>
              </a:spcBef>
              <a:spcAft>
                <a:spcPts val="0"/>
              </a:spcAft>
              <a:buClr>
                <a:schemeClr val="dk1"/>
              </a:buClr>
              <a:buSzPts val="1400"/>
              <a:buChar char="●"/>
            </a:pPr>
            <a:r>
              <a:rPr lang="en-US" sz="1600" dirty="0" err="1">
                <a:solidFill>
                  <a:schemeClr val="dk1"/>
                </a:solidFill>
              </a:rPr>
              <a:t>ως</a:t>
            </a:r>
            <a:r>
              <a:rPr lang="en-US" sz="1600" dirty="0">
                <a:solidFill>
                  <a:schemeClr val="dk1"/>
                </a:solidFill>
              </a:rPr>
              <a:t> π</a:t>
            </a:r>
            <a:r>
              <a:rPr lang="en-US" sz="1600" dirty="0" err="1">
                <a:solidFill>
                  <a:schemeClr val="dk1"/>
                </a:solidFill>
              </a:rPr>
              <a:t>ρος</a:t>
            </a:r>
            <a:r>
              <a:rPr lang="en-US" sz="1600" dirty="0">
                <a:solidFill>
                  <a:schemeClr val="dk1"/>
                </a:solidFill>
              </a:rPr>
              <a:t> </a:t>
            </a:r>
            <a:r>
              <a:rPr lang="en-US" sz="1600" dirty="0" err="1">
                <a:solidFill>
                  <a:schemeClr val="dk1"/>
                </a:solidFill>
              </a:rPr>
              <a:t>τη</a:t>
            </a:r>
            <a:r>
              <a:rPr lang="en-US" sz="1600" dirty="0">
                <a:solidFill>
                  <a:schemeClr val="dk1"/>
                </a:solidFill>
              </a:rPr>
              <a:t> </a:t>
            </a:r>
            <a:r>
              <a:rPr lang="en-US" sz="1600" dirty="0" err="1">
                <a:solidFill>
                  <a:schemeClr val="dk1"/>
                </a:solidFill>
              </a:rPr>
              <a:t>δυν</a:t>
            </a:r>
            <a:r>
              <a:rPr lang="en-US" sz="1600" dirty="0">
                <a:solidFill>
                  <a:schemeClr val="dk1"/>
                </a:solidFill>
              </a:rPr>
              <a:t>ατότητα προσαρμογής τους σε νέα περιβάλλοντα μάθησης.</a:t>
            </a:r>
            <a:endParaRPr sz="1600" dirty="0">
              <a:solidFill>
                <a:schemeClr val="dk1"/>
              </a:solidFill>
            </a:endParaRPr>
          </a:p>
        </p:txBody>
      </p:sp>
      <p:pic>
        <p:nvPicPr>
          <p:cNvPr id="2" name="Εικόνα 1">
            <a:extLst>
              <a:ext uri="{FF2B5EF4-FFF2-40B4-BE49-F238E27FC236}">
                <a16:creationId xmlns:a16="http://schemas.microsoft.com/office/drawing/2014/main" id="{522A88A2-3859-14E8-8C69-4D9AB5ECC695}"/>
              </a:ext>
            </a:extLst>
          </p:cNvPr>
          <p:cNvPicPr>
            <a:picLocks noChangeAspect="1"/>
          </p:cNvPicPr>
          <p:nvPr/>
        </p:nvPicPr>
        <p:blipFill>
          <a:blip r:embed="rId4"/>
          <a:stretch>
            <a:fillRect/>
          </a:stretch>
        </p:blipFill>
        <p:spPr>
          <a:xfrm>
            <a:off x="7489455" y="6071635"/>
            <a:ext cx="4438650" cy="533400"/>
          </a:xfrm>
          <a:prstGeom prst="rect">
            <a:avLst/>
          </a:prstGeom>
        </p:spPr>
      </p:pic>
      <p:pic>
        <p:nvPicPr>
          <p:cNvPr id="7" name="Εικόνα 2">
            <a:extLst>
              <a:ext uri="{FF2B5EF4-FFF2-40B4-BE49-F238E27FC236}">
                <a16:creationId xmlns:a16="http://schemas.microsoft.com/office/drawing/2014/main" id="{59A44EF3-0B62-38F3-FAD7-5E921B8F7CDC}"/>
              </a:ext>
            </a:extLst>
          </p:cNvPr>
          <p:cNvPicPr>
            <a:picLocks noChangeAspect="1"/>
          </p:cNvPicPr>
          <p:nvPr/>
        </p:nvPicPr>
        <p:blipFill>
          <a:blip r:embed="rId5"/>
          <a:stretch>
            <a:fillRect/>
          </a:stretch>
        </p:blipFill>
        <p:spPr>
          <a:xfrm>
            <a:off x="22275" y="6257925"/>
            <a:ext cx="3048000" cy="600075"/>
          </a:xfrm>
          <a:prstGeom prst="rect">
            <a:avLst/>
          </a:prstGeom>
        </p:spPr>
      </p:pic>
      <p:pic>
        <p:nvPicPr>
          <p:cNvPr id="8" name="Εικόνα 12">
            <a:extLst>
              <a:ext uri="{FF2B5EF4-FFF2-40B4-BE49-F238E27FC236}">
                <a16:creationId xmlns:a16="http://schemas.microsoft.com/office/drawing/2014/main" id="{FE7A2D1A-F7F4-0FDB-60D5-78B0C3695F6D}"/>
              </a:ext>
            </a:extLst>
          </p:cNvPr>
          <p:cNvPicPr>
            <a:picLocks noChangeAspect="1"/>
          </p:cNvPicPr>
          <p:nvPr/>
        </p:nvPicPr>
        <p:blipFill>
          <a:blip r:embed="rId6"/>
          <a:stretch>
            <a:fillRect/>
          </a:stretch>
        </p:blipFill>
        <p:spPr>
          <a:xfrm>
            <a:off x="6583679" y="1918926"/>
            <a:ext cx="4818491" cy="3726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pic>
        <p:nvPicPr>
          <p:cNvPr id="4" name="Εικόνα 3">
            <a:extLst>
              <a:ext uri="{FF2B5EF4-FFF2-40B4-BE49-F238E27FC236}">
                <a16:creationId xmlns:a16="http://schemas.microsoft.com/office/drawing/2014/main" id="{3F198C38-45E0-2057-7072-B187C495A8FA}"/>
              </a:ext>
            </a:extLst>
          </p:cNvPr>
          <p:cNvPicPr>
            <a:picLocks noChangeAspect="1"/>
          </p:cNvPicPr>
          <p:nvPr/>
        </p:nvPicPr>
        <p:blipFill>
          <a:blip r:embed="rId4"/>
          <a:stretch>
            <a:fillRect/>
          </a:stretch>
        </p:blipFill>
        <p:spPr>
          <a:xfrm>
            <a:off x="412348" y="1481507"/>
            <a:ext cx="5192504" cy="2349588"/>
          </a:xfrm>
          <a:prstGeom prst="rect">
            <a:avLst/>
          </a:prstGeom>
        </p:spPr>
      </p:pic>
      <p:pic>
        <p:nvPicPr>
          <p:cNvPr id="156" name="Google Shape;156;g216b8c0b0e6_0_26" descr="Text&#10;&#10;Description automatically generated"/>
          <p:cNvPicPr preferRelativeResize="0"/>
          <p:nvPr/>
        </p:nvPicPr>
        <p:blipFill rotWithShape="1">
          <a:blip r:embed="rId5">
            <a:alphaModFix/>
          </a:blip>
          <a:srcRect/>
          <a:stretch/>
        </p:blipFill>
        <p:spPr>
          <a:xfrm>
            <a:off x="2463346" y="1357993"/>
            <a:ext cx="8077200" cy="4524300"/>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fadeDir="5400012" sy="-100000" algn="bl" rotWithShape="0"/>
          </a:effectLst>
        </p:spPr>
      </p:pic>
      <p:sp>
        <p:nvSpPr>
          <p:cNvPr id="157" name="Google Shape;157;g216b8c0b0e6_0_26"/>
          <p:cNvSpPr/>
          <p:nvPr/>
        </p:nvSpPr>
        <p:spPr>
          <a:xfrm>
            <a:off x="2544125" y="1547200"/>
            <a:ext cx="7854600" cy="3998400"/>
          </a:xfrm>
          <a:prstGeom prst="rect">
            <a:avLst/>
          </a:prstGeom>
          <a:solidFill>
            <a:srgbClr val="0C343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g216b8c0b0e6_0_26"/>
          <p:cNvSpPr txBox="1"/>
          <p:nvPr/>
        </p:nvSpPr>
        <p:spPr>
          <a:xfrm>
            <a:off x="2544125" y="1605802"/>
            <a:ext cx="5715870" cy="631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0" i="0" u="none" strike="noStrike" cap="none" dirty="0" err="1">
                <a:solidFill>
                  <a:srgbClr val="FF0000"/>
                </a:solidFill>
                <a:latin typeface="Arial"/>
                <a:ea typeface="Arial"/>
                <a:cs typeface="Arial"/>
                <a:sym typeface="Arial"/>
              </a:rPr>
              <a:t>Ευχ</a:t>
            </a:r>
            <a:r>
              <a:rPr lang="en-US" sz="2900" b="0" i="0" u="none" strike="noStrike" cap="none" dirty="0">
                <a:solidFill>
                  <a:srgbClr val="FF0000"/>
                </a:solidFill>
                <a:latin typeface="Arial"/>
                <a:ea typeface="Arial"/>
                <a:cs typeface="Arial"/>
                <a:sym typeface="Arial"/>
              </a:rPr>
              <a:t>αριστώ για την προσοχή σας</a:t>
            </a:r>
            <a:endParaRPr sz="2900" b="0" i="0" u="none" strike="noStrike" cap="none" dirty="0">
              <a:solidFill>
                <a:srgbClr val="FF0000"/>
              </a:solidFill>
              <a:latin typeface="Arial"/>
              <a:ea typeface="Arial"/>
              <a:cs typeface="Arial"/>
              <a:sym typeface="Arial"/>
            </a:endParaRPr>
          </a:p>
        </p:txBody>
      </p:sp>
      <p:sp>
        <p:nvSpPr>
          <p:cNvPr id="159" name="Google Shape;159;g216b8c0b0e6_0_26"/>
          <p:cNvSpPr txBox="1"/>
          <p:nvPr/>
        </p:nvSpPr>
        <p:spPr>
          <a:xfrm>
            <a:off x="2652978" y="3831095"/>
            <a:ext cx="3799704" cy="147729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2800" b="0" i="0" u="none" strike="noStrike" cap="none" dirty="0" err="1">
                <a:solidFill>
                  <a:srgbClr val="00FFFF"/>
                </a:solidFill>
                <a:latin typeface="Quattrocento Sans"/>
                <a:ea typeface="Quattrocento Sans"/>
                <a:cs typeface="Quattrocento Sans"/>
                <a:sym typeface="Quattrocento Sans"/>
              </a:rPr>
              <a:t>Δημήτριος</a:t>
            </a:r>
            <a:r>
              <a:rPr lang="en-US" sz="2800" b="0" i="0" u="none" strike="noStrike" cap="none" dirty="0">
                <a:solidFill>
                  <a:srgbClr val="00FFFF"/>
                </a:solidFill>
                <a:latin typeface="Quattrocento Sans"/>
                <a:ea typeface="Quattrocento Sans"/>
                <a:cs typeface="Quattrocento Sans"/>
                <a:sym typeface="Quattrocento Sans"/>
              </a:rPr>
              <a:t> Μα</a:t>
            </a:r>
            <a:r>
              <a:rPr lang="en-US" sz="2800" b="0" i="0" u="none" strike="noStrike" cap="none" dirty="0" err="1">
                <a:solidFill>
                  <a:srgbClr val="00FFFF"/>
                </a:solidFill>
                <a:latin typeface="Quattrocento Sans"/>
                <a:ea typeface="Quattrocento Sans"/>
                <a:cs typeface="Quattrocento Sans"/>
                <a:sym typeface="Quattrocento Sans"/>
              </a:rPr>
              <a:t>γέτος</a:t>
            </a:r>
            <a:endParaRPr sz="2800" b="0" i="0" u="none" strike="noStrike" cap="none" dirty="0">
              <a:solidFill>
                <a:srgbClr val="00FFFF"/>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0000"/>
              </a:buClr>
              <a:buSzPts val="1600"/>
              <a:buFont typeface="Arial"/>
              <a:buNone/>
            </a:pPr>
            <a:r>
              <a:rPr lang="en-US" sz="2800" u="none" strike="noStrike" cap="none" dirty="0">
                <a:solidFill>
                  <a:schemeClr val="lt1"/>
                </a:solidFill>
              </a:rPr>
              <a:t>MSc, PhD(c) </a:t>
            </a:r>
            <a:endParaRPr lang="el-GR" sz="2800" u="none" strike="noStrike" cap="none" dirty="0">
              <a:solidFill>
                <a:schemeClr val="lt1"/>
              </a:solidFill>
            </a:endParaRPr>
          </a:p>
          <a:p>
            <a:pPr marL="0" marR="0" lvl="0" indent="0" algn="ctr" rtl="0">
              <a:lnSpc>
                <a:spcPct val="100000"/>
              </a:lnSpc>
              <a:spcBef>
                <a:spcPts val="0"/>
              </a:spcBef>
              <a:spcAft>
                <a:spcPts val="0"/>
              </a:spcAft>
              <a:buClr>
                <a:srgbClr val="000000"/>
              </a:buClr>
              <a:buSzPts val="1600"/>
              <a:buFont typeface="Arial"/>
              <a:buNone/>
            </a:pPr>
            <a:r>
              <a:rPr lang="en-US" sz="2800" b="0" i="0" u="none" strike="noStrike" cap="none" dirty="0">
                <a:solidFill>
                  <a:srgbClr val="00FFFF"/>
                </a:solidFill>
                <a:latin typeface="Quattrocento Sans"/>
                <a:ea typeface="Quattrocento Sans"/>
                <a:cs typeface="Quattrocento Sans"/>
                <a:sym typeface="Quattrocento Sans"/>
              </a:rPr>
              <a:t>dmagetos@unipi.gr</a:t>
            </a:r>
            <a:endParaRPr sz="2800" b="0" i="0" u="none" strike="noStrike" cap="none" dirty="0">
              <a:solidFill>
                <a:srgbClr val="00FFFF"/>
              </a:solidFill>
              <a:latin typeface="Quattrocento Sans"/>
              <a:ea typeface="Quattrocento Sans"/>
              <a:cs typeface="Quattrocento Sans"/>
              <a:sym typeface="Quattrocento Sans"/>
            </a:endParaRPr>
          </a:p>
        </p:txBody>
      </p:sp>
      <p:pic>
        <p:nvPicPr>
          <p:cNvPr id="2" name="Εικόνα 1">
            <a:extLst>
              <a:ext uri="{FF2B5EF4-FFF2-40B4-BE49-F238E27FC236}">
                <a16:creationId xmlns:a16="http://schemas.microsoft.com/office/drawing/2014/main" id="{697D4AE1-FD95-05A6-9A95-6060C320F7D2}"/>
              </a:ext>
            </a:extLst>
          </p:cNvPr>
          <p:cNvPicPr>
            <a:picLocks noChangeAspect="1"/>
          </p:cNvPicPr>
          <p:nvPr/>
        </p:nvPicPr>
        <p:blipFill>
          <a:blip r:embed="rId6"/>
          <a:stretch>
            <a:fillRect/>
          </a:stretch>
        </p:blipFill>
        <p:spPr>
          <a:xfrm>
            <a:off x="7489455" y="6071635"/>
            <a:ext cx="4438650" cy="533400"/>
          </a:xfrm>
          <a:prstGeom prst="rect">
            <a:avLst/>
          </a:prstGeom>
        </p:spPr>
      </p:pic>
      <p:pic>
        <p:nvPicPr>
          <p:cNvPr id="3" name="Εικόνα 2">
            <a:extLst>
              <a:ext uri="{FF2B5EF4-FFF2-40B4-BE49-F238E27FC236}">
                <a16:creationId xmlns:a16="http://schemas.microsoft.com/office/drawing/2014/main" id="{1C5D8379-9531-4D5D-4AE0-639DF4DFE559}"/>
              </a:ext>
            </a:extLst>
          </p:cNvPr>
          <p:cNvPicPr>
            <a:picLocks noChangeAspect="1"/>
          </p:cNvPicPr>
          <p:nvPr/>
        </p:nvPicPr>
        <p:blipFill>
          <a:blip r:embed="rId7"/>
          <a:stretch>
            <a:fillRect/>
          </a:stretch>
        </p:blipFill>
        <p:spPr>
          <a:xfrm>
            <a:off x="22275" y="6257925"/>
            <a:ext cx="3048000" cy="600075"/>
          </a:xfrm>
          <a:prstGeom prst="rect">
            <a:avLst/>
          </a:prstGeom>
        </p:spPr>
      </p:pic>
      <p:sp>
        <p:nvSpPr>
          <p:cNvPr id="6" name="AutoShape 4" descr="Ερωτηματικό Φωτογραφίες Αρχείου, Royalty Free Ερωτηματικό ...">
            <a:extLst>
              <a:ext uri="{FF2B5EF4-FFF2-40B4-BE49-F238E27FC236}">
                <a16:creationId xmlns:a16="http://schemas.microsoft.com/office/drawing/2014/main" id="{737AF847-4505-795E-E1A6-9915668994B0}"/>
              </a:ext>
            </a:extLst>
          </p:cNvPr>
          <p:cNvSpPr>
            <a:spLocks noChangeAspect="1" noChangeArrowheads="1"/>
          </p:cNvSpPr>
          <p:nvPr/>
        </p:nvSpPr>
        <p:spPr bwMode="auto">
          <a:xfrm>
            <a:off x="9758983" y="1232057"/>
            <a:ext cx="2599039" cy="25990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7" name="Εικόνα 6">
            <a:extLst>
              <a:ext uri="{FF2B5EF4-FFF2-40B4-BE49-F238E27FC236}">
                <a16:creationId xmlns:a16="http://schemas.microsoft.com/office/drawing/2014/main" id="{CCA84724-9E6D-62F0-77DE-94C196536938}"/>
              </a:ext>
            </a:extLst>
          </p:cNvPr>
          <p:cNvPicPr>
            <a:picLocks noChangeAspect="1"/>
          </p:cNvPicPr>
          <p:nvPr/>
        </p:nvPicPr>
        <p:blipFill>
          <a:blip r:embed="rId8"/>
          <a:stretch>
            <a:fillRect/>
          </a:stretch>
        </p:blipFill>
        <p:spPr>
          <a:xfrm>
            <a:off x="7639171" y="2215789"/>
            <a:ext cx="2740636" cy="323061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
        <p:cNvGrpSpPr/>
        <p:nvPr/>
      </p:nvGrpSpPr>
      <p:grpSpPr>
        <a:xfrm>
          <a:off x="0" y="0"/>
          <a:ext cx="0" cy="0"/>
          <a:chOff x="0" y="0"/>
          <a:chExt cx="0" cy="0"/>
        </a:xfrm>
      </p:grpSpPr>
      <p:sp>
        <p:nvSpPr>
          <p:cNvPr id="49" name="Google Shape;49;g2161823b8a8_1_49"/>
          <p:cNvSpPr txBox="1">
            <a:spLocks noGrp="1"/>
          </p:cNvSpPr>
          <p:nvPr>
            <p:ph type="title"/>
          </p:nvPr>
        </p:nvSpPr>
        <p:spPr>
          <a:xfrm>
            <a:off x="604837" y="449262"/>
            <a:ext cx="10982400" cy="747600"/>
          </a:xfrm>
          <a:prstGeom prst="rect">
            <a:avLst/>
          </a:prstGeom>
          <a:noFill/>
          <a:ln>
            <a:noFill/>
          </a:ln>
        </p:spPr>
        <p:txBody>
          <a:bodyPr spcFirstLastPara="1" wrap="square" lIns="91425" tIns="45700" rIns="91425" bIns="45700" anchor="ctr" anchorCtr="0">
            <a:noAutofit/>
          </a:bodyPr>
          <a:lstStyle/>
          <a:p>
            <a:pPr marL="215900" marR="0" lvl="0" indent="-215900" algn="ctr" rtl="0">
              <a:lnSpc>
                <a:spcPct val="100000"/>
              </a:lnSpc>
              <a:spcBef>
                <a:spcPts val="0"/>
              </a:spcBef>
              <a:spcAft>
                <a:spcPts val="0"/>
              </a:spcAft>
              <a:buClr>
                <a:schemeClr val="dk1"/>
              </a:buClr>
              <a:buSzPts val="3200"/>
              <a:buFont typeface="Arial"/>
              <a:buNone/>
            </a:pPr>
            <a:r>
              <a:rPr lang="en-US">
                <a:solidFill>
                  <a:srgbClr val="04617B"/>
                </a:solidFill>
                <a:latin typeface="Arial"/>
                <a:ea typeface="Arial"/>
                <a:cs typeface="Arial"/>
                <a:sym typeface="Arial"/>
              </a:rPr>
              <a:t>Περιεχόμενα</a:t>
            </a:r>
            <a:endParaRPr>
              <a:solidFill>
                <a:srgbClr val="04617B"/>
              </a:solidFill>
              <a:latin typeface="Arial"/>
              <a:ea typeface="Arial"/>
              <a:cs typeface="Arial"/>
              <a:sym typeface="Arial"/>
            </a:endParaRPr>
          </a:p>
        </p:txBody>
      </p:sp>
      <p:sp>
        <p:nvSpPr>
          <p:cNvPr id="50" name="Google Shape;50;g2161823b8a8_1_49"/>
          <p:cNvSpPr txBox="1"/>
          <p:nvPr/>
        </p:nvSpPr>
        <p:spPr>
          <a:xfrm>
            <a:off x="968125" y="2413800"/>
            <a:ext cx="5478600" cy="3681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chemeClr val="dk1"/>
              </a:buClr>
              <a:buSzPts val="1100"/>
              <a:buFont typeface="Arial"/>
              <a:buNone/>
            </a:pPr>
            <a:endParaRPr sz="1800" b="0" i="0" u="none" strike="noStrike" cap="none">
              <a:solidFill>
                <a:srgbClr val="000000"/>
              </a:solidFill>
              <a:latin typeface="Arial"/>
              <a:ea typeface="Arial"/>
              <a:cs typeface="Arial"/>
              <a:sym typeface="Arial"/>
            </a:endParaRPr>
          </a:p>
        </p:txBody>
      </p:sp>
      <p:sp>
        <p:nvSpPr>
          <p:cNvPr id="51" name="Google Shape;51;g2161823b8a8_1_49"/>
          <p:cNvSpPr txBox="1"/>
          <p:nvPr/>
        </p:nvSpPr>
        <p:spPr>
          <a:xfrm>
            <a:off x="1105230" y="1483396"/>
            <a:ext cx="3973613" cy="4185731"/>
          </a:xfrm>
          <a:prstGeom prst="rect">
            <a:avLst/>
          </a:prstGeom>
          <a:noFill/>
          <a:ln>
            <a:noFill/>
          </a:ln>
        </p:spPr>
        <p:txBody>
          <a:bodyPr spcFirstLastPara="1" wrap="square" lIns="91425" tIns="91425" rIns="91425" bIns="91425" anchor="t" anchorCtr="0">
            <a:spAutoFit/>
          </a:bodyPr>
          <a:lstStyle/>
          <a:p>
            <a:pPr marL="342900" lvl="0" indent="-342900" algn="l" rtl="0">
              <a:spcBef>
                <a:spcPts val="0"/>
              </a:spcBef>
              <a:spcAft>
                <a:spcPts val="0"/>
              </a:spcAft>
              <a:buFont typeface="Arial" panose="020B0604020202020204" pitchFamily="34" charset="0"/>
              <a:buChar char="•"/>
            </a:pPr>
            <a:r>
              <a:rPr lang="en-US" sz="2000" dirty="0"/>
              <a:t>Εισαγωγή</a:t>
            </a:r>
            <a:endParaRPr sz="2000" dirty="0"/>
          </a:p>
          <a:p>
            <a:pPr marL="342900" lvl="0" indent="-342900" algn="l" rtl="0">
              <a:spcBef>
                <a:spcPts val="0"/>
              </a:spcBef>
              <a:spcAft>
                <a:spcPts val="0"/>
              </a:spcAft>
              <a:buFont typeface="Arial" panose="020B0604020202020204" pitchFamily="34" charset="0"/>
              <a:buChar char="•"/>
            </a:pPr>
            <a:endParaRPr sz="2000" dirty="0"/>
          </a:p>
          <a:p>
            <a:pPr marL="342900" lvl="0" indent="-342900" algn="l" rtl="0">
              <a:spcBef>
                <a:spcPts val="0"/>
              </a:spcBef>
              <a:spcAft>
                <a:spcPts val="0"/>
              </a:spcAft>
              <a:buFont typeface="Arial" panose="020B0604020202020204" pitchFamily="34" charset="0"/>
              <a:buChar char="•"/>
            </a:pPr>
            <a:r>
              <a:rPr lang="en-US" sz="2000" dirty="0"/>
              <a:t>Σκοπός της έρευνας</a:t>
            </a:r>
            <a:endParaRPr sz="2000" dirty="0"/>
          </a:p>
          <a:p>
            <a:pPr marL="342900" lvl="0" indent="-342900" algn="l" rtl="0">
              <a:spcBef>
                <a:spcPts val="0"/>
              </a:spcBef>
              <a:spcAft>
                <a:spcPts val="0"/>
              </a:spcAft>
              <a:buFont typeface="Arial" panose="020B0604020202020204" pitchFamily="34" charset="0"/>
              <a:buChar char="•"/>
            </a:pPr>
            <a:endParaRPr sz="2000" dirty="0"/>
          </a:p>
          <a:p>
            <a:pPr marL="342900" lvl="0" indent="-342900" algn="l" rtl="0">
              <a:spcBef>
                <a:spcPts val="0"/>
              </a:spcBef>
              <a:spcAft>
                <a:spcPts val="0"/>
              </a:spcAft>
              <a:buFont typeface="Arial" panose="020B0604020202020204" pitchFamily="34" charset="0"/>
              <a:buChar char="•"/>
            </a:pPr>
            <a:r>
              <a:rPr lang="en-US" sz="2000" dirty="0"/>
              <a:t>Μεθοδολογία</a:t>
            </a:r>
            <a:r>
              <a:rPr lang="el-GR" sz="2000" dirty="0"/>
              <a:t> έρευνας </a:t>
            </a:r>
          </a:p>
          <a:p>
            <a:pPr lvl="0" algn="l" rtl="0">
              <a:spcBef>
                <a:spcPts val="0"/>
              </a:spcBef>
              <a:spcAft>
                <a:spcPts val="0"/>
              </a:spcAft>
            </a:pPr>
            <a:endParaRPr sz="2000" dirty="0"/>
          </a:p>
          <a:p>
            <a:pPr marL="342900" lvl="0" indent="-342900" algn="l" rtl="0">
              <a:spcBef>
                <a:spcPts val="0"/>
              </a:spcBef>
              <a:spcAft>
                <a:spcPts val="0"/>
              </a:spcAft>
              <a:buFont typeface="Arial" panose="020B0604020202020204" pitchFamily="34" charset="0"/>
              <a:buChar char="•"/>
            </a:pPr>
            <a:r>
              <a:rPr lang="en-US" sz="2000" dirty="0"/>
              <a:t>Απ</a:t>
            </a:r>
            <a:r>
              <a:rPr lang="en-US" sz="2000" dirty="0" err="1"/>
              <a:t>οτελέσμ</a:t>
            </a:r>
            <a:r>
              <a:rPr lang="en-US" sz="2000" dirty="0"/>
              <a:t>ατα </a:t>
            </a:r>
            <a:endParaRPr lang="el-GR" sz="2000" dirty="0"/>
          </a:p>
          <a:p>
            <a:pPr lvl="0" algn="l" rtl="0">
              <a:spcBef>
                <a:spcPts val="0"/>
              </a:spcBef>
              <a:spcAft>
                <a:spcPts val="0"/>
              </a:spcAft>
            </a:pPr>
            <a:endParaRPr lang="en-US" sz="2000" dirty="0"/>
          </a:p>
          <a:p>
            <a:pPr marL="342900" lvl="0" indent="-342900" algn="l" rtl="0">
              <a:spcBef>
                <a:spcPts val="0"/>
              </a:spcBef>
              <a:spcAft>
                <a:spcPts val="0"/>
              </a:spcAft>
              <a:buFont typeface="Arial" panose="020B0604020202020204" pitchFamily="34" charset="0"/>
              <a:buChar char="•"/>
            </a:pPr>
            <a:r>
              <a:rPr lang="el-GR" sz="2000" dirty="0"/>
              <a:t>Προτεινόμενοι πόροι</a:t>
            </a:r>
            <a:endParaRPr sz="2000" dirty="0"/>
          </a:p>
          <a:p>
            <a:pPr marL="342900" lvl="0" indent="-342900" algn="l" rtl="0">
              <a:spcBef>
                <a:spcPts val="0"/>
              </a:spcBef>
              <a:spcAft>
                <a:spcPts val="0"/>
              </a:spcAft>
              <a:buFont typeface="Arial" panose="020B0604020202020204" pitchFamily="34" charset="0"/>
              <a:buChar char="•"/>
            </a:pPr>
            <a:endParaRPr sz="2000" dirty="0"/>
          </a:p>
          <a:p>
            <a:pPr marL="342900" lvl="0" indent="-342900" algn="l" rtl="0">
              <a:spcBef>
                <a:spcPts val="0"/>
              </a:spcBef>
              <a:spcAft>
                <a:spcPts val="0"/>
              </a:spcAft>
              <a:buFont typeface="Arial" panose="020B0604020202020204" pitchFamily="34" charset="0"/>
              <a:buChar char="•"/>
            </a:pPr>
            <a:r>
              <a:rPr lang="en-US" sz="2000" dirty="0"/>
              <a:t>Συμπεράσματα</a:t>
            </a:r>
            <a:endParaRPr sz="2000" dirty="0"/>
          </a:p>
          <a:p>
            <a:pPr marL="342900" lvl="0" indent="-342900" algn="l" rtl="0">
              <a:spcBef>
                <a:spcPts val="0"/>
              </a:spcBef>
              <a:spcAft>
                <a:spcPts val="0"/>
              </a:spcAft>
              <a:buFont typeface="Arial" panose="020B0604020202020204" pitchFamily="34" charset="0"/>
              <a:buChar char="•"/>
            </a:pPr>
            <a:endParaRPr sz="2000" dirty="0"/>
          </a:p>
          <a:p>
            <a:pPr marL="342900" lvl="0" indent="-342900" algn="l" rtl="0">
              <a:spcBef>
                <a:spcPts val="0"/>
              </a:spcBef>
              <a:spcAft>
                <a:spcPts val="0"/>
              </a:spcAft>
              <a:buFont typeface="Arial" panose="020B0604020202020204" pitchFamily="34" charset="0"/>
              <a:buChar char="•"/>
            </a:pPr>
            <a:r>
              <a:rPr lang="en-US" sz="2000" dirty="0" err="1"/>
              <a:t>Μελλοντικ</a:t>
            </a:r>
            <a:r>
              <a:rPr lang="el-GR" sz="2000" dirty="0"/>
              <a:t>ή</a:t>
            </a:r>
            <a:r>
              <a:rPr lang="en-US" sz="2000" dirty="0"/>
              <a:t> </a:t>
            </a:r>
            <a:r>
              <a:rPr lang="en-US" sz="2000" dirty="0" err="1"/>
              <a:t>έρευν</a:t>
            </a:r>
            <a:r>
              <a:rPr lang="el-GR" sz="2000" dirty="0"/>
              <a:t>α</a:t>
            </a:r>
            <a:endParaRPr sz="2000" dirty="0"/>
          </a:p>
        </p:txBody>
      </p:sp>
      <p:pic>
        <p:nvPicPr>
          <p:cNvPr id="52" name="Google Shape;52;g2161823b8a8_1_49"/>
          <p:cNvPicPr preferRelativeResize="0"/>
          <p:nvPr/>
        </p:nvPicPr>
        <p:blipFill>
          <a:blip r:embed="rId4">
            <a:alphaModFix/>
          </a:blip>
          <a:stretch>
            <a:fillRect/>
          </a:stretch>
        </p:blipFill>
        <p:spPr>
          <a:xfrm>
            <a:off x="5260927" y="1452764"/>
            <a:ext cx="6274431" cy="4246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Εικόνα 1">
            <a:extLst>
              <a:ext uri="{FF2B5EF4-FFF2-40B4-BE49-F238E27FC236}">
                <a16:creationId xmlns:a16="http://schemas.microsoft.com/office/drawing/2014/main" id="{53E45036-027E-776B-0C1C-AEDB7DF9B693}"/>
              </a:ext>
            </a:extLst>
          </p:cNvPr>
          <p:cNvPicPr>
            <a:picLocks noChangeAspect="1"/>
          </p:cNvPicPr>
          <p:nvPr/>
        </p:nvPicPr>
        <p:blipFill>
          <a:blip r:embed="rId5"/>
          <a:stretch>
            <a:fillRect/>
          </a:stretch>
        </p:blipFill>
        <p:spPr>
          <a:xfrm>
            <a:off x="7497922" y="6063168"/>
            <a:ext cx="4438650" cy="533400"/>
          </a:xfrm>
          <a:prstGeom prst="rect">
            <a:avLst/>
          </a:prstGeom>
        </p:spPr>
      </p:pic>
      <p:pic>
        <p:nvPicPr>
          <p:cNvPr id="5" name="Εικόνα 4">
            <a:extLst>
              <a:ext uri="{FF2B5EF4-FFF2-40B4-BE49-F238E27FC236}">
                <a16:creationId xmlns:a16="http://schemas.microsoft.com/office/drawing/2014/main" id="{558CEBCA-AE99-53AF-00C7-EF5925808517}"/>
              </a:ext>
            </a:extLst>
          </p:cNvPr>
          <p:cNvPicPr>
            <a:picLocks noChangeAspect="1"/>
          </p:cNvPicPr>
          <p:nvPr/>
        </p:nvPicPr>
        <p:blipFill>
          <a:blip r:embed="rId6"/>
          <a:stretch>
            <a:fillRect/>
          </a:stretch>
        </p:blipFill>
        <p:spPr>
          <a:xfrm>
            <a:off x="22275" y="6257925"/>
            <a:ext cx="3048000" cy="6000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7" name="Google Shape;57;g215f5e0e1bb_0_0"/>
          <p:cNvSpPr txBox="1">
            <a:spLocks noGrp="1"/>
          </p:cNvSpPr>
          <p:nvPr>
            <p:ph type="title"/>
          </p:nvPr>
        </p:nvSpPr>
        <p:spPr>
          <a:xfrm>
            <a:off x="604837" y="449262"/>
            <a:ext cx="10982400" cy="747600"/>
          </a:xfrm>
          <a:prstGeom prst="rect">
            <a:avLst/>
          </a:prstGeom>
          <a:noFill/>
          <a:ln>
            <a:noFill/>
          </a:ln>
        </p:spPr>
        <p:txBody>
          <a:bodyPr spcFirstLastPara="1" wrap="square" lIns="91425" tIns="45700" rIns="91425" bIns="45700" anchor="ctr" anchorCtr="0">
            <a:noAutofit/>
          </a:bodyPr>
          <a:lstStyle/>
          <a:p>
            <a:pPr marL="215900" lvl="0" indent="-215900" algn="ctr" rtl="0">
              <a:lnSpc>
                <a:spcPct val="100000"/>
              </a:lnSpc>
              <a:spcBef>
                <a:spcPts val="0"/>
              </a:spcBef>
              <a:spcAft>
                <a:spcPts val="0"/>
              </a:spcAft>
              <a:buClr>
                <a:schemeClr val="dk1"/>
              </a:buClr>
              <a:buSzPts val="3200"/>
              <a:buNone/>
            </a:pPr>
            <a:r>
              <a:rPr lang="en-US">
                <a:solidFill>
                  <a:srgbClr val="04617B"/>
                </a:solidFill>
                <a:latin typeface="Arial"/>
                <a:ea typeface="Arial"/>
                <a:cs typeface="Arial"/>
                <a:sym typeface="Arial"/>
              </a:rPr>
              <a:t>Εισαγωγή</a:t>
            </a:r>
            <a:endParaRPr/>
          </a:p>
        </p:txBody>
      </p:sp>
      <p:sp>
        <p:nvSpPr>
          <p:cNvPr id="58" name="Google Shape;58;g215f5e0e1bb_0_0"/>
          <p:cNvSpPr txBox="1"/>
          <p:nvPr/>
        </p:nvSpPr>
        <p:spPr>
          <a:xfrm>
            <a:off x="858837" y="2218742"/>
            <a:ext cx="5671785" cy="2245315"/>
          </a:xfrm>
          <a:prstGeom prst="rect">
            <a:avLst/>
          </a:prstGeom>
          <a:noFill/>
          <a:ln>
            <a:noFill/>
          </a:ln>
        </p:spPr>
        <p:txBody>
          <a:bodyPr spcFirstLastPara="1" wrap="square" lIns="90000" tIns="45000" rIns="90000" bIns="45000" anchor="t" anchorCtr="0">
            <a:spAutoFit/>
          </a:bodyPr>
          <a:lstStyle/>
          <a:p>
            <a:pPr marL="0" marR="0" lvl="0" indent="0" rtl="0">
              <a:spcBef>
                <a:spcPts val="0"/>
              </a:spcBef>
              <a:spcAft>
                <a:spcPts val="0"/>
              </a:spcAft>
              <a:buClr>
                <a:srgbClr val="000000"/>
              </a:buClr>
              <a:buSzPts val="1800"/>
              <a:buFont typeface="Arial"/>
              <a:buNone/>
            </a:pPr>
            <a:r>
              <a:rPr lang="en-US" sz="2000" b="0" i="0" u="none" strike="noStrike" cap="none" dirty="0">
                <a:solidFill>
                  <a:srgbClr val="000000"/>
                </a:solidFill>
                <a:sym typeface="Arial"/>
              </a:rPr>
              <a:t>Η </a:t>
            </a:r>
            <a:r>
              <a:rPr lang="en-US" sz="2000" b="0" i="0" u="none" strike="noStrike" cap="none" dirty="0" err="1">
                <a:solidFill>
                  <a:srgbClr val="000000"/>
                </a:solidFill>
                <a:sym typeface="Arial"/>
              </a:rPr>
              <a:t>διδ</a:t>
            </a:r>
            <a:r>
              <a:rPr lang="en-US" sz="2000" b="0" i="0" u="none" strike="noStrike" cap="none" dirty="0">
                <a:solidFill>
                  <a:srgbClr val="000000"/>
                </a:solidFill>
                <a:sym typeface="Arial"/>
              </a:rPr>
              <a:t>ασκαλία και </a:t>
            </a:r>
            <a:r>
              <a:rPr lang="el-GR" sz="2000" b="0" i="0" u="none" strike="noStrike" cap="none" dirty="0">
                <a:solidFill>
                  <a:srgbClr val="000000"/>
                </a:solidFill>
                <a:sym typeface="Arial"/>
              </a:rPr>
              <a:t>η </a:t>
            </a:r>
            <a:r>
              <a:rPr lang="en-US" sz="2000" b="0" i="0" u="none" strike="noStrike" cap="none" dirty="0" err="1">
                <a:solidFill>
                  <a:srgbClr val="000000"/>
                </a:solidFill>
                <a:sym typeface="Arial"/>
              </a:rPr>
              <a:t>μάθηση</a:t>
            </a:r>
            <a:r>
              <a:rPr lang="en-US" sz="2000" b="0" i="0" u="none" strike="noStrike" cap="none" dirty="0">
                <a:solidFill>
                  <a:srgbClr val="000000"/>
                </a:solidFill>
                <a:sym typeface="Arial"/>
              </a:rPr>
              <a:t> </a:t>
            </a:r>
            <a:r>
              <a:rPr lang="el-GR" sz="2000" b="0" i="0" u="none" strike="noStrike" cap="none" dirty="0">
                <a:solidFill>
                  <a:srgbClr val="000000"/>
                </a:solidFill>
                <a:sym typeface="Arial"/>
              </a:rPr>
              <a:t>των </a:t>
            </a:r>
            <a:r>
              <a:rPr lang="en-US" sz="2000" b="0" i="0" u="none" strike="noStrike" cap="none" dirty="0" err="1">
                <a:solidFill>
                  <a:srgbClr val="000000"/>
                </a:solidFill>
                <a:sym typeface="Arial"/>
              </a:rPr>
              <a:t>γνωστικών</a:t>
            </a:r>
            <a:r>
              <a:rPr lang="en-US" sz="2000" b="0" i="0" u="none" strike="noStrike" cap="none" dirty="0">
                <a:solidFill>
                  <a:srgbClr val="000000"/>
                </a:solidFill>
                <a:sym typeface="Arial"/>
              </a:rPr>
              <a:t> αντικειμένων </a:t>
            </a:r>
            <a:r>
              <a:rPr lang="en-US" sz="2000" b="0" i="0" u="none" strike="noStrike" cap="none" dirty="0" err="1">
                <a:solidFill>
                  <a:srgbClr val="000000"/>
                </a:solidFill>
                <a:sym typeface="Arial"/>
              </a:rPr>
              <a:t>της</a:t>
            </a:r>
            <a:r>
              <a:rPr lang="en-US" sz="2000" b="0" i="0" u="none" strike="noStrike" cap="none" dirty="0">
                <a:solidFill>
                  <a:srgbClr val="000000"/>
                </a:solidFill>
                <a:sym typeface="Arial"/>
              </a:rPr>
              <a:t> </a:t>
            </a:r>
            <a:r>
              <a:rPr lang="el-GR" sz="2000" dirty="0"/>
              <a:t>Π</a:t>
            </a:r>
            <a:r>
              <a:rPr lang="en-US" sz="2000" b="0" i="0" u="none" strike="noStrike" cap="none" dirty="0" err="1">
                <a:solidFill>
                  <a:srgbClr val="000000"/>
                </a:solidFill>
                <a:sym typeface="Arial"/>
              </a:rPr>
              <a:t>ληροφορικής</a:t>
            </a:r>
            <a:r>
              <a:rPr lang="el-GR" sz="2000" b="0" i="0" u="none" strike="noStrike" cap="none" dirty="0">
                <a:solidFill>
                  <a:srgbClr val="000000"/>
                </a:solidFill>
                <a:sym typeface="Arial"/>
              </a:rPr>
              <a:t> και της Ηλεκτρονικής</a:t>
            </a:r>
            <a:r>
              <a:rPr lang="en-US" sz="2000" b="0" i="0" u="none" strike="noStrike" cap="none" dirty="0">
                <a:solidFill>
                  <a:srgbClr val="000000"/>
                </a:solidFill>
                <a:sym typeface="Arial"/>
              </a:rPr>
              <a:t>, π</a:t>
            </a:r>
            <a:r>
              <a:rPr lang="en-US" sz="2000" b="0" i="0" u="none" strike="noStrike" cap="none" dirty="0" err="1">
                <a:solidFill>
                  <a:srgbClr val="000000"/>
                </a:solidFill>
                <a:sym typeface="Arial"/>
              </a:rPr>
              <a:t>ροϋ</a:t>
            </a:r>
            <a:r>
              <a:rPr lang="en-US" sz="2000" b="0" i="0" u="none" strike="noStrike" cap="none" dirty="0">
                <a:solidFill>
                  <a:srgbClr val="000000"/>
                </a:solidFill>
                <a:sym typeface="Arial"/>
              </a:rPr>
              <a:t>ποθέτει την ενεργή και βιωματική ενασχόληση των εκπαιδευόμενων, με λογισμικά και υπολογιστικά περιβάλλοντα, τα οποία πρέπει να έχουν κατάλληλα παιδαγωγικά και τεχνολογικά χαρακτηριστικά. </a:t>
            </a:r>
            <a:endParaRPr sz="2000" b="0" i="0" u="none" strike="noStrike" cap="none" dirty="0">
              <a:solidFill>
                <a:srgbClr val="000000"/>
              </a:solidFill>
              <a:sym typeface="Arial"/>
            </a:endParaRPr>
          </a:p>
        </p:txBody>
      </p:sp>
      <p:pic>
        <p:nvPicPr>
          <p:cNvPr id="59" name="Google Shape;59;g215f5e0e1bb_0_0"/>
          <p:cNvPicPr preferRelativeResize="0"/>
          <p:nvPr/>
        </p:nvPicPr>
        <p:blipFill>
          <a:blip r:embed="rId4">
            <a:alphaModFix/>
          </a:blip>
          <a:stretch>
            <a:fillRect/>
          </a:stretch>
        </p:blipFill>
        <p:spPr>
          <a:xfrm>
            <a:off x="6673975" y="1583837"/>
            <a:ext cx="4581525" cy="4371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Εικόνα 1">
            <a:extLst>
              <a:ext uri="{FF2B5EF4-FFF2-40B4-BE49-F238E27FC236}">
                <a16:creationId xmlns:a16="http://schemas.microsoft.com/office/drawing/2014/main" id="{3256871F-2430-B02B-F18E-FEDED5FCE42B}"/>
              </a:ext>
            </a:extLst>
          </p:cNvPr>
          <p:cNvPicPr>
            <a:picLocks noChangeAspect="1"/>
          </p:cNvPicPr>
          <p:nvPr/>
        </p:nvPicPr>
        <p:blipFill>
          <a:blip r:embed="rId5"/>
          <a:stretch>
            <a:fillRect/>
          </a:stretch>
        </p:blipFill>
        <p:spPr>
          <a:xfrm>
            <a:off x="7497922" y="6071635"/>
            <a:ext cx="4438650" cy="533400"/>
          </a:xfrm>
          <a:prstGeom prst="rect">
            <a:avLst/>
          </a:prstGeom>
        </p:spPr>
      </p:pic>
      <p:pic>
        <p:nvPicPr>
          <p:cNvPr id="3" name="Εικόνα 2">
            <a:extLst>
              <a:ext uri="{FF2B5EF4-FFF2-40B4-BE49-F238E27FC236}">
                <a16:creationId xmlns:a16="http://schemas.microsoft.com/office/drawing/2014/main" id="{F8A22FA0-57F9-006F-2CB8-58F73F834E9C}"/>
              </a:ext>
            </a:extLst>
          </p:cNvPr>
          <p:cNvPicPr>
            <a:picLocks noChangeAspect="1"/>
          </p:cNvPicPr>
          <p:nvPr/>
        </p:nvPicPr>
        <p:blipFill>
          <a:blip r:embed="rId6"/>
          <a:stretch>
            <a:fillRect/>
          </a:stretch>
        </p:blipFill>
        <p:spPr>
          <a:xfrm>
            <a:off x="22275" y="6257925"/>
            <a:ext cx="3048000" cy="6000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g21916ee5e62_0_9"/>
          <p:cNvSpPr txBox="1">
            <a:spLocks noGrp="1"/>
          </p:cNvSpPr>
          <p:nvPr>
            <p:ph type="title"/>
          </p:nvPr>
        </p:nvSpPr>
        <p:spPr>
          <a:xfrm>
            <a:off x="604837" y="449262"/>
            <a:ext cx="10982400" cy="747600"/>
          </a:xfrm>
          <a:prstGeom prst="rect">
            <a:avLst/>
          </a:prstGeom>
          <a:noFill/>
          <a:ln>
            <a:noFill/>
          </a:ln>
        </p:spPr>
        <p:txBody>
          <a:bodyPr spcFirstLastPara="1" wrap="square" lIns="91425" tIns="45700" rIns="91425" bIns="45700" anchor="ctr" anchorCtr="0">
            <a:noAutofit/>
          </a:bodyPr>
          <a:lstStyle/>
          <a:p>
            <a:pPr marL="215900" lvl="0" indent="-215900" algn="ctr" rtl="0">
              <a:lnSpc>
                <a:spcPct val="100000"/>
              </a:lnSpc>
              <a:spcBef>
                <a:spcPts val="0"/>
              </a:spcBef>
              <a:spcAft>
                <a:spcPts val="0"/>
              </a:spcAft>
              <a:buClr>
                <a:schemeClr val="dk1"/>
              </a:buClr>
              <a:buSzPts val="3200"/>
              <a:buFont typeface="Constantia"/>
              <a:buNone/>
            </a:pPr>
            <a:r>
              <a:rPr lang="en-US" dirty="0" err="1">
                <a:solidFill>
                  <a:srgbClr val="04617B"/>
                </a:solidFill>
                <a:latin typeface="Arial"/>
                <a:ea typeface="Arial"/>
                <a:cs typeface="Arial"/>
                <a:sym typeface="Arial"/>
              </a:rPr>
              <a:t>Σκο</a:t>
            </a:r>
            <a:r>
              <a:rPr lang="en-US" dirty="0">
                <a:solidFill>
                  <a:srgbClr val="04617B"/>
                </a:solidFill>
                <a:latin typeface="Arial"/>
                <a:ea typeface="Arial"/>
                <a:cs typeface="Arial"/>
                <a:sym typeface="Arial"/>
              </a:rPr>
              <a:t>πός της έρευνας</a:t>
            </a:r>
            <a:endParaRPr sz="1400" dirty="0">
              <a:latin typeface="Arial"/>
              <a:ea typeface="Arial"/>
              <a:cs typeface="Arial"/>
              <a:sym typeface="Arial"/>
            </a:endParaRPr>
          </a:p>
        </p:txBody>
      </p:sp>
      <p:sp>
        <p:nvSpPr>
          <p:cNvPr id="65" name="Google Shape;65;g21916ee5e62_0_9"/>
          <p:cNvSpPr txBox="1"/>
          <p:nvPr/>
        </p:nvSpPr>
        <p:spPr>
          <a:xfrm>
            <a:off x="827012" y="2480161"/>
            <a:ext cx="5887055" cy="2106815"/>
          </a:xfrm>
          <a:prstGeom prst="rect">
            <a:avLst/>
          </a:prstGeom>
          <a:noFill/>
          <a:ln>
            <a:noFill/>
          </a:ln>
        </p:spPr>
        <p:txBody>
          <a:bodyPr spcFirstLastPara="1" wrap="square" lIns="90000" tIns="45000" rIns="90000" bIns="45000" anchor="t" anchorCtr="0">
            <a:spAutoFit/>
          </a:bodyPr>
          <a:lstStyle/>
          <a:p>
            <a:pPr marL="0" marR="0" lvl="0" indent="0" rtl="0">
              <a:lnSpc>
                <a:spcPct val="100000"/>
              </a:lnSpc>
              <a:spcBef>
                <a:spcPts val="0"/>
              </a:spcBef>
              <a:spcAft>
                <a:spcPts val="0"/>
              </a:spcAft>
              <a:buClr>
                <a:schemeClr val="dk1"/>
              </a:buClr>
              <a:buSzPts val="1100"/>
              <a:buFont typeface="Arial"/>
              <a:buNone/>
            </a:pPr>
            <a:r>
              <a:rPr lang="en-US" sz="2000" dirty="0" err="1"/>
              <a:t>Σκο</a:t>
            </a:r>
            <a:r>
              <a:rPr lang="en-US" sz="2000" dirty="0"/>
              <a:t>πός της έρευνας αυτής</a:t>
            </a:r>
            <a:r>
              <a:rPr lang="el-GR" sz="2000" dirty="0"/>
              <a:t> </a:t>
            </a:r>
            <a:r>
              <a:rPr lang="en-US" sz="2000" dirty="0"/>
              <a:t> είναι η</a:t>
            </a:r>
            <a:r>
              <a:rPr lang="en-US" sz="2000" b="0" i="0" u="none" strike="noStrike" cap="none" dirty="0">
                <a:solidFill>
                  <a:srgbClr val="000000"/>
                </a:solidFill>
                <a:sym typeface="Arial"/>
              </a:rPr>
              <a:t> δι</a:t>
            </a:r>
            <a:r>
              <a:rPr lang="en-US" sz="2000" dirty="0"/>
              <a:t>ερεύνηση διαδικτυακών ανοικτών λογισμικών</a:t>
            </a:r>
            <a:r>
              <a:rPr lang="en-US" sz="2000" b="0" i="0" u="none" strike="noStrike" cap="none" dirty="0">
                <a:solidFill>
                  <a:srgbClr val="000000"/>
                </a:solidFill>
                <a:sym typeface="Arial"/>
              </a:rPr>
              <a:t>, </a:t>
            </a:r>
            <a:r>
              <a:rPr lang="en-US" sz="2000" dirty="0"/>
              <a:t>τα οποία να </a:t>
            </a:r>
            <a:r>
              <a:rPr lang="en-US" sz="2000" b="0" i="0" u="none" strike="noStrike" cap="none" dirty="0">
                <a:solidFill>
                  <a:srgbClr val="000000"/>
                </a:solidFill>
                <a:sym typeface="Arial"/>
              </a:rPr>
              <a:t> είναι κατάλληλ</a:t>
            </a:r>
            <a:r>
              <a:rPr lang="en-US" sz="2000" dirty="0"/>
              <a:t>α</a:t>
            </a:r>
            <a:r>
              <a:rPr lang="en-US" sz="2000" b="0" i="0" u="none" strike="noStrike" cap="none" dirty="0">
                <a:solidFill>
                  <a:srgbClr val="000000"/>
                </a:solidFill>
                <a:sym typeface="Arial"/>
              </a:rPr>
              <a:t> για διδακτική χρήση στη δια ζώσης, στην εξ αποστάσεως και στην υβριδική διδασκαλία  μαθ</a:t>
            </a:r>
            <a:r>
              <a:rPr lang="en-US" sz="2000" dirty="0"/>
              <a:t>ημάτων</a:t>
            </a:r>
            <a:r>
              <a:rPr lang="en-US" sz="2000" b="0" i="0" u="none" strike="noStrike" cap="none" dirty="0">
                <a:solidFill>
                  <a:srgbClr val="000000"/>
                </a:solidFill>
                <a:sym typeface="Arial"/>
              </a:rPr>
              <a:t> </a:t>
            </a:r>
            <a:r>
              <a:rPr lang="el-GR" sz="2000" dirty="0"/>
              <a:t>Π</a:t>
            </a:r>
            <a:r>
              <a:rPr lang="en-US" sz="2000" b="0" i="0" u="none" strike="noStrike" cap="none" dirty="0" err="1">
                <a:solidFill>
                  <a:srgbClr val="000000"/>
                </a:solidFill>
                <a:sym typeface="Arial"/>
              </a:rPr>
              <a:t>ληροφορικής</a:t>
            </a:r>
            <a:r>
              <a:rPr lang="en-US" sz="2000" b="0" i="0" u="none" strike="noStrike" cap="none" dirty="0">
                <a:solidFill>
                  <a:srgbClr val="000000"/>
                </a:solidFill>
                <a:sym typeface="Arial"/>
              </a:rPr>
              <a:t> και </a:t>
            </a:r>
            <a:r>
              <a:rPr lang="el-GR" sz="2000" b="0" i="0" u="none" strike="noStrike" cap="none" dirty="0">
                <a:solidFill>
                  <a:srgbClr val="000000"/>
                </a:solidFill>
                <a:sym typeface="Arial"/>
              </a:rPr>
              <a:t>Η</a:t>
            </a:r>
            <a:r>
              <a:rPr lang="en-US" sz="2000" b="0" i="0" u="none" strike="noStrike" cap="none" dirty="0" err="1">
                <a:solidFill>
                  <a:srgbClr val="000000"/>
                </a:solidFill>
                <a:sym typeface="Arial"/>
              </a:rPr>
              <a:t>λεκτρονικώ</a:t>
            </a:r>
            <a:r>
              <a:rPr lang="en-US" sz="2000" dirty="0" err="1"/>
              <a:t>ν</a:t>
            </a:r>
            <a:r>
              <a:rPr lang="en-US" sz="2000" dirty="0"/>
              <a:t>,</a:t>
            </a:r>
            <a:r>
              <a:rPr lang="en-US" sz="2000" b="0" i="0" u="none" strike="noStrike" cap="none" dirty="0">
                <a:solidFill>
                  <a:srgbClr val="000000"/>
                </a:solidFill>
                <a:sym typeface="Arial"/>
              </a:rPr>
              <a:t> των ΕΠΑΛ</a:t>
            </a:r>
            <a:r>
              <a:rPr lang="en-US" sz="2000" dirty="0"/>
              <a:t> και </a:t>
            </a:r>
            <a:r>
              <a:rPr lang="en-US" sz="2000" b="0" i="0" u="none" strike="noStrike" cap="none" dirty="0">
                <a:solidFill>
                  <a:srgbClr val="000000"/>
                </a:solidFill>
                <a:sym typeface="Arial"/>
              </a:rPr>
              <a:t>των ΙΕΚ</a:t>
            </a:r>
            <a:r>
              <a:rPr lang="en-US" sz="2000" dirty="0"/>
              <a:t>.</a:t>
            </a:r>
            <a:endParaRPr sz="2000" dirty="0"/>
          </a:p>
          <a:p>
            <a:pPr marL="0" marR="0" lvl="0" indent="0" algn="just"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Arial"/>
              <a:ea typeface="Arial"/>
              <a:cs typeface="Arial"/>
              <a:sym typeface="Arial"/>
            </a:endParaRPr>
          </a:p>
        </p:txBody>
      </p:sp>
      <p:pic>
        <p:nvPicPr>
          <p:cNvPr id="66" name="Google Shape;66;g21916ee5e62_0_9"/>
          <p:cNvPicPr preferRelativeResize="0"/>
          <p:nvPr/>
        </p:nvPicPr>
        <p:blipFill>
          <a:blip r:embed="rId4">
            <a:alphaModFix/>
          </a:blip>
          <a:stretch>
            <a:fillRect/>
          </a:stretch>
        </p:blipFill>
        <p:spPr>
          <a:xfrm>
            <a:off x="6847500" y="1846012"/>
            <a:ext cx="4410075" cy="3790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Εικόνα 1">
            <a:extLst>
              <a:ext uri="{FF2B5EF4-FFF2-40B4-BE49-F238E27FC236}">
                <a16:creationId xmlns:a16="http://schemas.microsoft.com/office/drawing/2014/main" id="{B1CA3E50-9B0A-5E3C-220E-00ABABEF6B18}"/>
              </a:ext>
            </a:extLst>
          </p:cNvPr>
          <p:cNvPicPr>
            <a:picLocks noChangeAspect="1"/>
          </p:cNvPicPr>
          <p:nvPr/>
        </p:nvPicPr>
        <p:blipFill>
          <a:blip r:embed="rId5"/>
          <a:stretch>
            <a:fillRect/>
          </a:stretch>
        </p:blipFill>
        <p:spPr>
          <a:xfrm>
            <a:off x="7497922" y="6071635"/>
            <a:ext cx="4438650" cy="533400"/>
          </a:xfrm>
          <a:prstGeom prst="rect">
            <a:avLst/>
          </a:prstGeom>
        </p:spPr>
      </p:pic>
      <p:pic>
        <p:nvPicPr>
          <p:cNvPr id="3" name="Εικόνα 2">
            <a:extLst>
              <a:ext uri="{FF2B5EF4-FFF2-40B4-BE49-F238E27FC236}">
                <a16:creationId xmlns:a16="http://schemas.microsoft.com/office/drawing/2014/main" id="{CD82168E-1CFF-2723-6027-0F4D5B5E137C}"/>
              </a:ext>
            </a:extLst>
          </p:cNvPr>
          <p:cNvPicPr>
            <a:picLocks noChangeAspect="1"/>
          </p:cNvPicPr>
          <p:nvPr/>
        </p:nvPicPr>
        <p:blipFill>
          <a:blip r:embed="rId6"/>
          <a:stretch>
            <a:fillRect/>
          </a:stretch>
        </p:blipFill>
        <p:spPr>
          <a:xfrm>
            <a:off x="22275" y="6257925"/>
            <a:ext cx="3048000" cy="6000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g2161823b8a8_1_54"/>
          <p:cNvSpPr txBox="1">
            <a:spLocks noGrp="1"/>
          </p:cNvSpPr>
          <p:nvPr>
            <p:ph type="title"/>
          </p:nvPr>
        </p:nvSpPr>
        <p:spPr>
          <a:xfrm>
            <a:off x="604837" y="449262"/>
            <a:ext cx="10982400" cy="747600"/>
          </a:xfrm>
          <a:prstGeom prst="rect">
            <a:avLst/>
          </a:prstGeom>
          <a:noFill/>
          <a:ln>
            <a:noFill/>
          </a:ln>
        </p:spPr>
        <p:txBody>
          <a:bodyPr spcFirstLastPara="1" wrap="square" lIns="91425" tIns="45700" rIns="91425" bIns="45700" anchor="ctr" anchorCtr="0">
            <a:noAutofit/>
          </a:bodyPr>
          <a:lstStyle/>
          <a:p>
            <a:pPr marL="215900" lvl="0" indent="-215900" algn="ctr" rtl="0">
              <a:lnSpc>
                <a:spcPct val="100000"/>
              </a:lnSpc>
              <a:spcBef>
                <a:spcPts val="0"/>
              </a:spcBef>
              <a:spcAft>
                <a:spcPts val="0"/>
              </a:spcAft>
              <a:buClr>
                <a:schemeClr val="dk1"/>
              </a:buClr>
              <a:buSzPts val="3200"/>
              <a:buFont typeface="Constantia"/>
              <a:buNone/>
            </a:pPr>
            <a:r>
              <a:rPr lang="en-US" dirty="0" err="1">
                <a:solidFill>
                  <a:srgbClr val="04617B"/>
                </a:solidFill>
                <a:latin typeface="Arial"/>
                <a:ea typeface="Arial"/>
                <a:cs typeface="Arial"/>
                <a:sym typeface="Arial"/>
              </a:rPr>
              <a:t>Μεθοδολογί</a:t>
            </a:r>
            <a:r>
              <a:rPr lang="en-US" dirty="0">
                <a:solidFill>
                  <a:srgbClr val="04617B"/>
                </a:solidFill>
                <a:latin typeface="Arial"/>
                <a:ea typeface="Arial"/>
                <a:cs typeface="Arial"/>
                <a:sym typeface="Arial"/>
              </a:rPr>
              <a:t>α της έρευνας</a:t>
            </a:r>
            <a:endParaRPr dirty="0">
              <a:solidFill>
                <a:srgbClr val="04617B"/>
              </a:solidFill>
              <a:latin typeface="Arial"/>
              <a:ea typeface="Arial"/>
              <a:cs typeface="Arial"/>
              <a:sym typeface="Arial"/>
            </a:endParaRPr>
          </a:p>
        </p:txBody>
      </p:sp>
      <p:sp>
        <p:nvSpPr>
          <p:cNvPr id="72" name="Google Shape;72;g2161823b8a8_1_54"/>
          <p:cNvSpPr txBox="1"/>
          <p:nvPr/>
        </p:nvSpPr>
        <p:spPr>
          <a:xfrm>
            <a:off x="395356" y="2418247"/>
            <a:ext cx="6169500" cy="2031295"/>
          </a:xfrm>
          <a:prstGeom prst="rect">
            <a:avLst/>
          </a:prstGeom>
          <a:noFill/>
          <a:ln>
            <a:noFill/>
          </a:ln>
        </p:spPr>
        <p:txBody>
          <a:bodyPr spcFirstLastPara="1" wrap="square" lIns="91425" tIns="91425" rIns="91425" bIns="91425" anchor="t" anchorCtr="0">
            <a:spAutoFit/>
          </a:bodyPr>
          <a:lstStyle/>
          <a:p>
            <a:pPr marL="0" marR="0" lvl="0" indent="0" rtl="0">
              <a:spcBef>
                <a:spcPts val="0"/>
              </a:spcBef>
              <a:spcAft>
                <a:spcPts val="0"/>
              </a:spcAft>
              <a:buClr>
                <a:srgbClr val="000000"/>
              </a:buClr>
              <a:buSzPts val="1400"/>
              <a:buFont typeface="Arial"/>
              <a:buNone/>
            </a:pPr>
            <a:r>
              <a:rPr lang="en-US" sz="2000" b="0" i="0" u="none" strike="noStrike" cap="none" dirty="0" err="1">
                <a:solidFill>
                  <a:srgbClr val="000000"/>
                </a:solidFill>
                <a:sym typeface="Arial"/>
              </a:rPr>
              <a:t>Στην</a:t>
            </a:r>
            <a:r>
              <a:rPr lang="en-US" sz="2000" b="0" i="0" u="none" strike="noStrike" cap="none" dirty="0">
                <a:solidFill>
                  <a:srgbClr val="000000"/>
                </a:solidFill>
                <a:sym typeface="Arial"/>
              </a:rPr>
              <a:t> </a:t>
            </a:r>
            <a:r>
              <a:rPr lang="en-US" sz="2000" b="0" i="0" u="none" strike="noStrike" cap="none" dirty="0" err="1">
                <a:solidFill>
                  <a:srgbClr val="000000"/>
                </a:solidFill>
                <a:sym typeface="Arial"/>
              </a:rPr>
              <a:t>μελέτη</a:t>
            </a:r>
            <a:r>
              <a:rPr lang="en-US" sz="2000" b="0" i="0" u="none" strike="noStrike" cap="none" dirty="0">
                <a:solidFill>
                  <a:srgbClr val="000000"/>
                </a:solidFill>
                <a:sym typeface="Arial"/>
              </a:rPr>
              <a:t> α</a:t>
            </a:r>
            <a:r>
              <a:rPr lang="en-US" sz="2000" b="0" i="0" u="none" strike="noStrike" cap="none" dirty="0" err="1">
                <a:solidFill>
                  <a:srgbClr val="000000"/>
                </a:solidFill>
                <a:sym typeface="Arial"/>
              </a:rPr>
              <a:t>υτή</a:t>
            </a:r>
            <a:r>
              <a:rPr lang="en-US" sz="2000" b="0" i="0" u="none" strike="noStrike" cap="none" dirty="0">
                <a:solidFill>
                  <a:srgbClr val="000000"/>
                </a:solidFill>
                <a:sym typeface="Arial"/>
              </a:rPr>
              <a:t> </a:t>
            </a:r>
            <a:r>
              <a:rPr lang="en-US" sz="2000" b="0" i="0" u="none" strike="noStrike" cap="none" dirty="0" err="1">
                <a:solidFill>
                  <a:srgbClr val="000000"/>
                </a:solidFill>
                <a:sym typeface="Arial"/>
              </a:rPr>
              <a:t>διερευνήσ</a:t>
            </a:r>
            <a:r>
              <a:rPr lang="en-US" sz="2000" b="0" i="0" u="none" strike="noStrike" cap="none" dirty="0">
                <a:solidFill>
                  <a:srgbClr val="000000"/>
                </a:solidFill>
                <a:sym typeface="Arial"/>
              </a:rPr>
              <a:t>αμε </a:t>
            </a:r>
            <a:r>
              <a:rPr lang="el-GR" sz="2000" b="0" i="0" u="none" strike="noStrike" cap="none" dirty="0">
                <a:solidFill>
                  <a:srgbClr val="000000"/>
                </a:solidFill>
                <a:sym typeface="Arial"/>
              </a:rPr>
              <a:t>και </a:t>
            </a:r>
            <a:r>
              <a:rPr lang="en-US" sz="2000" dirty="0"/>
              <a:t>α</a:t>
            </a:r>
            <a:r>
              <a:rPr lang="en-US" sz="2000" dirty="0" err="1"/>
              <a:t>ξιο</a:t>
            </a:r>
            <a:r>
              <a:rPr lang="en-US" sz="2000" dirty="0"/>
              <a:t>ποιήσαμε διδακτικά, </a:t>
            </a:r>
            <a:r>
              <a:rPr lang="el-GR" sz="2000" b="0" i="0" u="none" strike="noStrike" cap="none" dirty="0">
                <a:solidFill>
                  <a:srgbClr val="000000"/>
                </a:solidFill>
                <a:sym typeface="Arial"/>
              </a:rPr>
              <a:t> </a:t>
            </a:r>
            <a:r>
              <a:rPr lang="en-US" sz="2000" b="0" i="0" u="none" strike="noStrike" cap="none" dirty="0">
                <a:solidFill>
                  <a:srgbClr val="000000"/>
                </a:solidFill>
                <a:sym typeface="Arial"/>
              </a:rPr>
              <a:t>π</a:t>
            </a:r>
            <a:r>
              <a:rPr lang="en-US" sz="2000" b="0" i="0" u="none" strike="noStrike" cap="none" dirty="0" err="1">
                <a:solidFill>
                  <a:srgbClr val="000000"/>
                </a:solidFill>
                <a:sym typeface="Arial"/>
              </a:rPr>
              <a:t>όρους</a:t>
            </a:r>
            <a:r>
              <a:rPr lang="en-US" sz="2000" b="0" i="0" u="none" strike="noStrike" cap="none" dirty="0">
                <a:solidFill>
                  <a:srgbClr val="000000"/>
                </a:solidFill>
                <a:sym typeface="Arial"/>
              </a:rPr>
              <a:t> </a:t>
            </a:r>
            <a:r>
              <a:rPr lang="en-US" sz="2000" b="0" i="0" u="none" strike="noStrike" cap="none" dirty="0" err="1">
                <a:solidFill>
                  <a:srgbClr val="000000"/>
                </a:solidFill>
                <a:sym typeface="Arial"/>
              </a:rPr>
              <a:t>δύο</a:t>
            </a:r>
            <a:r>
              <a:rPr lang="en-US" sz="2000" b="0" i="0" u="none" strike="noStrike" cap="none" dirty="0">
                <a:solidFill>
                  <a:srgbClr val="000000"/>
                </a:solidFill>
                <a:sym typeface="Arial"/>
              </a:rPr>
              <a:t> κα</a:t>
            </a:r>
            <a:r>
              <a:rPr lang="en-US" sz="2000" b="0" i="0" u="none" strike="noStrike" cap="none" dirty="0" err="1">
                <a:solidFill>
                  <a:srgbClr val="000000"/>
                </a:solidFill>
                <a:sym typeface="Arial"/>
              </a:rPr>
              <a:t>τηγοριών</a:t>
            </a:r>
            <a:r>
              <a:rPr lang="el-GR" sz="2000" b="0" i="0" u="none" strike="noStrike" cap="none" dirty="0">
                <a:solidFill>
                  <a:srgbClr val="000000"/>
                </a:solidFill>
                <a:sym typeface="Arial"/>
              </a:rPr>
              <a:t> </a:t>
            </a:r>
            <a:r>
              <a:rPr lang="en-US" sz="2000" dirty="0"/>
              <a:t>:</a:t>
            </a:r>
            <a:endParaRPr sz="2000" dirty="0"/>
          </a:p>
          <a:p>
            <a:pPr marL="457200" marR="0" lvl="0" indent="-317500" rtl="0">
              <a:spcBef>
                <a:spcPts val="0"/>
              </a:spcBef>
              <a:spcAft>
                <a:spcPts val="0"/>
              </a:spcAft>
              <a:buSzPts val="1400"/>
              <a:buChar char="●"/>
            </a:pPr>
            <a:r>
              <a:rPr lang="en-US" sz="2000" dirty="0" err="1"/>
              <a:t>λογισμικά</a:t>
            </a:r>
            <a:r>
              <a:rPr lang="en-US" sz="2000" dirty="0"/>
              <a:t> κα</a:t>
            </a:r>
            <a:r>
              <a:rPr lang="en-US" sz="2000" dirty="0" err="1"/>
              <a:t>τηγορί</a:t>
            </a:r>
            <a:r>
              <a:rPr lang="en-US" sz="2000" dirty="0"/>
              <a:t>ας</a:t>
            </a:r>
            <a:r>
              <a:rPr lang="el-GR" sz="2000" dirty="0"/>
              <a:t> λογισμικό ως υπηρεσία - </a:t>
            </a:r>
            <a:r>
              <a:rPr lang="en-US" sz="2000" dirty="0"/>
              <a:t> </a:t>
            </a:r>
            <a:r>
              <a:rPr lang="en-US" sz="2000" b="1" i="0" u="none" strike="noStrike" cap="none" dirty="0">
                <a:solidFill>
                  <a:srgbClr val="000000"/>
                </a:solidFill>
                <a:sym typeface="Arial"/>
              </a:rPr>
              <a:t>SaaS (Software as a Service)</a:t>
            </a:r>
            <a:r>
              <a:rPr lang="en-US" sz="2000" b="0" i="0" u="none" strike="noStrike" cap="none" dirty="0">
                <a:solidFill>
                  <a:srgbClr val="000000"/>
                </a:solidFill>
                <a:sym typeface="Arial"/>
              </a:rPr>
              <a:t> </a:t>
            </a:r>
            <a:endParaRPr sz="2000" dirty="0"/>
          </a:p>
          <a:p>
            <a:pPr marL="457200" marR="0" lvl="0" indent="-317500" rtl="0">
              <a:spcBef>
                <a:spcPts val="0"/>
              </a:spcBef>
              <a:spcAft>
                <a:spcPts val="0"/>
              </a:spcAft>
              <a:buSzPts val="1400"/>
              <a:buChar char="●"/>
            </a:pPr>
            <a:r>
              <a:rPr lang="en-US" sz="2000" dirty="0" err="1"/>
              <a:t>λογισμικά</a:t>
            </a:r>
            <a:r>
              <a:rPr lang="en-US" sz="2000" dirty="0"/>
              <a:t> κα</a:t>
            </a:r>
            <a:r>
              <a:rPr lang="en-US" sz="2000" dirty="0" err="1"/>
              <a:t>τηγορί</a:t>
            </a:r>
            <a:r>
              <a:rPr lang="en-US" sz="2000" dirty="0"/>
              <a:t>ας </a:t>
            </a:r>
            <a:r>
              <a:rPr lang="el-GR" sz="2000" dirty="0"/>
              <a:t>πλατφόρμα ως υπηρεσία - </a:t>
            </a:r>
            <a:r>
              <a:rPr lang="en-US" sz="2000" b="1" i="0" u="none" strike="noStrike" cap="none" dirty="0">
                <a:solidFill>
                  <a:srgbClr val="000000"/>
                </a:solidFill>
                <a:sym typeface="Arial"/>
              </a:rPr>
              <a:t>PaaS (Platform as a Service)</a:t>
            </a:r>
            <a:r>
              <a:rPr lang="en-US" sz="2000" b="0" i="0" u="none" strike="noStrike" cap="none" dirty="0">
                <a:solidFill>
                  <a:srgbClr val="000000"/>
                </a:solidFill>
                <a:sym typeface="Arial"/>
              </a:rPr>
              <a:t> </a:t>
            </a:r>
            <a:endParaRPr sz="2000" b="0" i="0" u="none" strike="noStrike" cap="none" dirty="0">
              <a:solidFill>
                <a:srgbClr val="000000"/>
              </a:solidFill>
              <a:sym typeface="Arial"/>
            </a:endParaRPr>
          </a:p>
        </p:txBody>
      </p:sp>
      <p:pic>
        <p:nvPicPr>
          <p:cNvPr id="73" name="Google Shape;73;g2161823b8a8_1_54"/>
          <p:cNvPicPr preferRelativeResize="0"/>
          <p:nvPr/>
        </p:nvPicPr>
        <p:blipFill>
          <a:blip r:embed="rId4">
            <a:alphaModFix/>
          </a:blip>
          <a:stretch>
            <a:fillRect/>
          </a:stretch>
        </p:blipFill>
        <p:spPr>
          <a:xfrm>
            <a:off x="6536626" y="1577862"/>
            <a:ext cx="5164299" cy="38520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Εικόνα 2">
            <a:extLst>
              <a:ext uri="{FF2B5EF4-FFF2-40B4-BE49-F238E27FC236}">
                <a16:creationId xmlns:a16="http://schemas.microsoft.com/office/drawing/2014/main" id="{AC5B394F-3099-4B5E-72CA-D1EBA80CF90E}"/>
              </a:ext>
            </a:extLst>
          </p:cNvPr>
          <p:cNvPicPr>
            <a:picLocks noChangeAspect="1"/>
          </p:cNvPicPr>
          <p:nvPr/>
        </p:nvPicPr>
        <p:blipFill>
          <a:blip r:embed="rId5"/>
          <a:stretch>
            <a:fillRect/>
          </a:stretch>
        </p:blipFill>
        <p:spPr>
          <a:xfrm>
            <a:off x="7489455" y="6071635"/>
            <a:ext cx="4438650" cy="533400"/>
          </a:xfrm>
          <a:prstGeom prst="rect">
            <a:avLst/>
          </a:prstGeom>
        </p:spPr>
      </p:pic>
      <p:pic>
        <p:nvPicPr>
          <p:cNvPr id="4" name="Εικόνα 3">
            <a:extLst>
              <a:ext uri="{FF2B5EF4-FFF2-40B4-BE49-F238E27FC236}">
                <a16:creationId xmlns:a16="http://schemas.microsoft.com/office/drawing/2014/main" id="{6BCE3828-DAF6-701E-5DD9-5B90DFC851AF}"/>
              </a:ext>
            </a:extLst>
          </p:cNvPr>
          <p:cNvPicPr>
            <a:picLocks noChangeAspect="1"/>
          </p:cNvPicPr>
          <p:nvPr/>
        </p:nvPicPr>
        <p:blipFill>
          <a:blip r:embed="rId6"/>
          <a:stretch>
            <a:fillRect/>
          </a:stretch>
        </p:blipFill>
        <p:spPr>
          <a:xfrm>
            <a:off x="22275" y="6257925"/>
            <a:ext cx="3048000" cy="6000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g2161823b8a8_1_63"/>
          <p:cNvSpPr txBox="1">
            <a:spLocks noGrp="1"/>
          </p:cNvSpPr>
          <p:nvPr>
            <p:ph type="title"/>
          </p:nvPr>
        </p:nvSpPr>
        <p:spPr>
          <a:xfrm>
            <a:off x="604837" y="449262"/>
            <a:ext cx="10982400" cy="747600"/>
          </a:xfrm>
          <a:prstGeom prst="rect">
            <a:avLst/>
          </a:prstGeom>
          <a:noFill/>
          <a:ln>
            <a:noFill/>
          </a:ln>
        </p:spPr>
        <p:txBody>
          <a:bodyPr spcFirstLastPara="1" wrap="square" lIns="91425" tIns="45700" rIns="91425" bIns="45700" anchor="ctr" anchorCtr="0">
            <a:noAutofit/>
          </a:bodyPr>
          <a:lstStyle/>
          <a:p>
            <a:pPr marL="215900" lvl="0" indent="-215900" algn="ctr" rtl="0">
              <a:lnSpc>
                <a:spcPct val="100000"/>
              </a:lnSpc>
              <a:spcBef>
                <a:spcPts val="0"/>
              </a:spcBef>
              <a:spcAft>
                <a:spcPts val="0"/>
              </a:spcAft>
              <a:buClr>
                <a:schemeClr val="dk1"/>
              </a:buClr>
              <a:buSzPts val="3200"/>
              <a:buFont typeface="Constantia"/>
              <a:buNone/>
            </a:pPr>
            <a:r>
              <a:rPr lang="en-US" dirty="0">
                <a:solidFill>
                  <a:srgbClr val="04617B"/>
                </a:solidFill>
                <a:latin typeface="Arial"/>
                <a:ea typeface="Arial"/>
                <a:cs typeface="Arial"/>
                <a:sym typeface="Arial"/>
              </a:rPr>
              <a:t>Απ</a:t>
            </a:r>
            <a:r>
              <a:rPr lang="en-US" dirty="0" err="1">
                <a:solidFill>
                  <a:srgbClr val="04617B"/>
                </a:solidFill>
                <a:latin typeface="Arial"/>
                <a:ea typeface="Arial"/>
                <a:cs typeface="Arial"/>
                <a:sym typeface="Arial"/>
              </a:rPr>
              <a:t>οτελέσμ</a:t>
            </a:r>
            <a:r>
              <a:rPr lang="en-US" dirty="0">
                <a:solidFill>
                  <a:srgbClr val="04617B"/>
                </a:solidFill>
                <a:latin typeface="Arial"/>
                <a:ea typeface="Arial"/>
                <a:cs typeface="Arial"/>
                <a:sym typeface="Arial"/>
              </a:rPr>
              <a:t>ατα</a:t>
            </a:r>
            <a:endParaRPr dirty="0">
              <a:latin typeface="Arial"/>
              <a:ea typeface="Arial"/>
              <a:cs typeface="Arial"/>
              <a:sym typeface="Arial"/>
            </a:endParaRPr>
          </a:p>
        </p:txBody>
      </p:sp>
      <p:pic>
        <p:nvPicPr>
          <p:cNvPr id="2" name="Εικόνα 1">
            <a:extLst>
              <a:ext uri="{FF2B5EF4-FFF2-40B4-BE49-F238E27FC236}">
                <a16:creationId xmlns:a16="http://schemas.microsoft.com/office/drawing/2014/main" id="{0CA19079-0FD1-63DD-D087-8CE98BC6B4D6}"/>
              </a:ext>
            </a:extLst>
          </p:cNvPr>
          <p:cNvPicPr>
            <a:picLocks noChangeAspect="1"/>
          </p:cNvPicPr>
          <p:nvPr/>
        </p:nvPicPr>
        <p:blipFill>
          <a:blip r:embed="rId4"/>
          <a:stretch>
            <a:fillRect/>
          </a:stretch>
        </p:blipFill>
        <p:spPr>
          <a:xfrm>
            <a:off x="7497922" y="6071635"/>
            <a:ext cx="4438650" cy="533400"/>
          </a:xfrm>
          <a:prstGeom prst="rect">
            <a:avLst/>
          </a:prstGeom>
        </p:spPr>
      </p:pic>
      <p:pic>
        <p:nvPicPr>
          <p:cNvPr id="3" name="Εικόνα 2">
            <a:extLst>
              <a:ext uri="{FF2B5EF4-FFF2-40B4-BE49-F238E27FC236}">
                <a16:creationId xmlns:a16="http://schemas.microsoft.com/office/drawing/2014/main" id="{074A51F8-926D-C246-CF05-E26CDDF06A7E}"/>
              </a:ext>
            </a:extLst>
          </p:cNvPr>
          <p:cNvPicPr>
            <a:picLocks noChangeAspect="1"/>
          </p:cNvPicPr>
          <p:nvPr/>
        </p:nvPicPr>
        <p:blipFill>
          <a:blip r:embed="rId5"/>
          <a:stretch>
            <a:fillRect/>
          </a:stretch>
        </p:blipFill>
        <p:spPr>
          <a:xfrm>
            <a:off x="22275" y="6257925"/>
            <a:ext cx="3048000" cy="600075"/>
          </a:xfrm>
          <a:prstGeom prst="rect">
            <a:avLst/>
          </a:prstGeom>
        </p:spPr>
      </p:pic>
      <p:sp>
        <p:nvSpPr>
          <p:cNvPr id="6" name="Rectangle 5"/>
          <p:cNvSpPr/>
          <p:nvPr/>
        </p:nvSpPr>
        <p:spPr>
          <a:xfrm>
            <a:off x="604838" y="1659127"/>
            <a:ext cx="5016734" cy="3785652"/>
          </a:xfrm>
          <a:prstGeom prst="rect">
            <a:avLst/>
          </a:prstGeom>
        </p:spPr>
        <p:txBody>
          <a:bodyPr wrap="square">
            <a:spAutoFit/>
          </a:bodyPr>
          <a:lstStyle/>
          <a:p>
            <a:pPr marL="285750" indent="-285750">
              <a:buFont typeface="Arial" panose="020B0604020202020204" pitchFamily="34" charset="0"/>
              <a:buChar char="•"/>
            </a:pPr>
            <a:r>
              <a:rPr lang="el-GR" sz="1600" dirty="0"/>
              <a:t>Η άμεση χρήση λογισμικών</a:t>
            </a:r>
            <a:r>
              <a:rPr lang="en-US" sz="1600" dirty="0"/>
              <a:t> </a:t>
            </a:r>
            <a:r>
              <a:rPr lang="el-GR" sz="1600" dirty="0"/>
              <a:t>μέσω του διαδικτύου, απαλλάσσει τα σχολεία από την ανάγκη τεχνικής υποστήριξης και ακριβού εξοπλισμού. </a:t>
            </a:r>
          </a:p>
          <a:p>
            <a:pPr marL="285750" indent="-285750">
              <a:buFont typeface="Arial" panose="020B0604020202020204" pitchFamily="34" charset="0"/>
              <a:buChar char="•"/>
            </a:pPr>
            <a:r>
              <a:rPr lang="el-GR" sz="1600" dirty="0"/>
              <a:t>Ο εκπαιδευτικός μπορεί να ασχοληθεί αποκλειστικά με το διδακτικό του έργο και όχι με ζητήματα που αφορούν την εξασφάλιση αδειών, ενημέρωση λογισμικού και επισκευή υπολογιστών. </a:t>
            </a:r>
            <a:endParaRPr lang="en-US" sz="1600" dirty="0"/>
          </a:p>
          <a:p>
            <a:pPr marL="285750" indent="-285750">
              <a:buFont typeface="Arial" panose="020B0604020202020204" pitchFamily="34" charset="0"/>
              <a:buChar char="•"/>
            </a:pPr>
            <a:r>
              <a:rPr lang="el-GR" sz="1600" dirty="0"/>
              <a:t>Στην εξ αποστάσεως εκπαίδευση, οι μαθητές δεν χρειάζεται να εγκαθιστούν τα απαραίτητα λογισμικά στις συσκευές τους. </a:t>
            </a:r>
            <a:endParaRPr lang="en-US" sz="1600" dirty="0"/>
          </a:p>
          <a:p>
            <a:pPr marL="285750" indent="-285750">
              <a:buFont typeface="Arial" panose="020B0604020202020204" pitchFamily="34" charset="0"/>
              <a:buChar char="•"/>
            </a:pPr>
            <a:r>
              <a:rPr lang="el-GR" sz="1600" dirty="0"/>
              <a:t>Οι πόροι διατίθονται από τους δημιουργούς τους ελεύθερα για εκπαιδευτική χρήση, παρέχουν τεκμηρίωση και εκπαιδευτικό υλικό, το οποίο όμως</a:t>
            </a:r>
            <a:r>
              <a:rPr lang="en-US" sz="1600" dirty="0"/>
              <a:t> </a:t>
            </a:r>
            <a:r>
              <a:rPr lang="el-GR" sz="1600" dirty="0"/>
              <a:t>είναι κυρίως στην αγγλική γλώσσα.</a:t>
            </a:r>
          </a:p>
        </p:txBody>
      </p:sp>
      <p:pic>
        <p:nvPicPr>
          <p:cNvPr id="7" name="Picture 6"/>
          <p:cNvPicPr>
            <a:picLocks noChangeAspect="1"/>
          </p:cNvPicPr>
          <p:nvPr/>
        </p:nvPicPr>
        <p:blipFill>
          <a:blip r:embed="rId6"/>
          <a:stretch>
            <a:fillRect/>
          </a:stretch>
        </p:blipFill>
        <p:spPr>
          <a:xfrm>
            <a:off x="5907819" y="1961270"/>
            <a:ext cx="5818156" cy="32878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13" name="Rectangle 12"/>
          <p:cNvSpPr/>
          <p:nvPr/>
        </p:nvSpPr>
        <p:spPr>
          <a:xfrm>
            <a:off x="6572423" y="2362836"/>
            <a:ext cx="4022822" cy="3462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sz="1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Rectangle 3"/>
          <p:cNvSpPr/>
          <p:nvPr/>
        </p:nvSpPr>
        <p:spPr>
          <a:xfrm>
            <a:off x="1194564" y="2362836"/>
            <a:ext cx="4022822" cy="3462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8" name="Google Shape;78;g2161823b8a8_1_63"/>
          <p:cNvSpPr txBox="1">
            <a:spLocks noGrp="1"/>
          </p:cNvSpPr>
          <p:nvPr>
            <p:ph type="title"/>
          </p:nvPr>
        </p:nvSpPr>
        <p:spPr>
          <a:xfrm>
            <a:off x="604837" y="449262"/>
            <a:ext cx="10982400" cy="747600"/>
          </a:xfrm>
          <a:prstGeom prst="rect">
            <a:avLst/>
          </a:prstGeom>
          <a:noFill/>
          <a:ln>
            <a:noFill/>
          </a:ln>
        </p:spPr>
        <p:txBody>
          <a:bodyPr spcFirstLastPara="1" wrap="square" lIns="91425" tIns="45700" rIns="91425" bIns="45700" anchor="ctr" anchorCtr="0">
            <a:noAutofit/>
          </a:bodyPr>
          <a:lstStyle/>
          <a:p>
            <a:pPr marL="215900" indent="-215900" algn="ctr">
              <a:lnSpc>
                <a:spcPct val="100000"/>
              </a:lnSpc>
              <a:buClr>
                <a:schemeClr val="dk1"/>
              </a:buClr>
              <a:buSzPts val="3200"/>
            </a:pPr>
            <a:br>
              <a:rPr lang="en-US" dirty="0">
                <a:solidFill>
                  <a:schemeClr val="accent1">
                    <a:lumMod val="75000"/>
                  </a:schemeClr>
                </a:solidFill>
                <a:latin typeface="+mj-lt"/>
              </a:rPr>
            </a:br>
            <a:r>
              <a:rPr lang="el-GR" dirty="0">
                <a:solidFill>
                  <a:schemeClr val="accent1">
                    <a:lumMod val="75000"/>
                  </a:schemeClr>
                </a:solidFill>
                <a:latin typeface="+mj-lt"/>
              </a:rPr>
              <a:t>Προτεινόμενοι πόροι</a:t>
            </a:r>
            <a:br>
              <a:rPr lang="el-GR" dirty="0">
                <a:solidFill>
                  <a:schemeClr val="accent1">
                    <a:lumMod val="75000"/>
                  </a:schemeClr>
                </a:solidFill>
                <a:latin typeface="+mj-lt"/>
              </a:rPr>
            </a:br>
            <a:endParaRPr dirty="0">
              <a:latin typeface="+mj-lt"/>
              <a:ea typeface="Arial"/>
              <a:cs typeface="Arial"/>
              <a:sym typeface="Arial"/>
            </a:endParaRPr>
          </a:p>
        </p:txBody>
      </p:sp>
      <p:pic>
        <p:nvPicPr>
          <p:cNvPr id="79" name="Google Shape;79;g2161823b8a8_1_63"/>
          <p:cNvPicPr preferRelativeResize="0"/>
          <p:nvPr/>
        </p:nvPicPr>
        <p:blipFill rotWithShape="1">
          <a:blip r:embed="rId4">
            <a:alphaModFix/>
          </a:blip>
          <a:srcRect/>
          <a:stretch/>
        </p:blipFill>
        <p:spPr>
          <a:xfrm>
            <a:off x="1686816" y="2799004"/>
            <a:ext cx="2905832" cy="800349"/>
          </a:xfrm>
          <a:prstGeom prst="rect">
            <a:avLst/>
          </a:prstGeom>
          <a:noFill/>
          <a:ln>
            <a:noFill/>
          </a:ln>
        </p:spPr>
      </p:pic>
      <p:pic>
        <p:nvPicPr>
          <p:cNvPr id="80" name="Google Shape;80;g2161823b8a8_1_63"/>
          <p:cNvPicPr preferRelativeResize="0"/>
          <p:nvPr/>
        </p:nvPicPr>
        <p:blipFill rotWithShape="1">
          <a:blip r:embed="rId5">
            <a:alphaModFix/>
          </a:blip>
          <a:srcRect/>
          <a:stretch/>
        </p:blipFill>
        <p:spPr>
          <a:xfrm>
            <a:off x="6862069" y="3100058"/>
            <a:ext cx="1360492" cy="708424"/>
          </a:xfrm>
          <a:prstGeom prst="rect">
            <a:avLst/>
          </a:prstGeom>
          <a:noFill/>
          <a:ln>
            <a:noFill/>
          </a:ln>
        </p:spPr>
      </p:pic>
      <p:pic>
        <p:nvPicPr>
          <p:cNvPr id="81" name="Google Shape;81;g2161823b8a8_1_63"/>
          <p:cNvPicPr preferRelativeResize="0"/>
          <p:nvPr/>
        </p:nvPicPr>
        <p:blipFill rotWithShape="1">
          <a:blip r:embed="rId6">
            <a:alphaModFix/>
          </a:blip>
          <a:srcRect/>
          <a:stretch/>
        </p:blipFill>
        <p:spPr>
          <a:xfrm>
            <a:off x="1366112" y="4280936"/>
            <a:ext cx="1940119" cy="697849"/>
          </a:xfrm>
          <a:prstGeom prst="rect">
            <a:avLst/>
          </a:prstGeom>
          <a:noFill/>
          <a:ln>
            <a:noFill/>
          </a:ln>
        </p:spPr>
      </p:pic>
      <p:pic>
        <p:nvPicPr>
          <p:cNvPr id="82" name="Google Shape;82;g2161823b8a8_1_63"/>
          <p:cNvPicPr preferRelativeResize="0"/>
          <p:nvPr/>
        </p:nvPicPr>
        <p:blipFill rotWithShape="1">
          <a:blip r:embed="rId7">
            <a:alphaModFix/>
          </a:blip>
          <a:srcRect/>
          <a:stretch/>
        </p:blipFill>
        <p:spPr>
          <a:xfrm>
            <a:off x="6795805" y="4397072"/>
            <a:ext cx="1493019" cy="654544"/>
          </a:xfrm>
          <a:prstGeom prst="rect">
            <a:avLst/>
          </a:prstGeom>
          <a:noFill/>
          <a:ln>
            <a:noFill/>
          </a:ln>
        </p:spPr>
      </p:pic>
      <p:pic>
        <p:nvPicPr>
          <p:cNvPr id="83" name="Google Shape;83;g2161823b8a8_1_63"/>
          <p:cNvPicPr preferRelativeResize="0"/>
          <p:nvPr/>
        </p:nvPicPr>
        <p:blipFill rotWithShape="1">
          <a:blip r:embed="rId8">
            <a:alphaModFix/>
          </a:blip>
          <a:srcRect/>
          <a:stretch/>
        </p:blipFill>
        <p:spPr>
          <a:xfrm>
            <a:off x="8754425" y="3088510"/>
            <a:ext cx="1626001" cy="708424"/>
          </a:xfrm>
          <a:prstGeom prst="rect">
            <a:avLst/>
          </a:prstGeom>
          <a:noFill/>
          <a:ln>
            <a:noFill/>
          </a:ln>
        </p:spPr>
      </p:pic>
      <p:pic>
        <p:nvPicPr>
          <p:cNvPr id="84" name="Google Shape;84;g2161823b8a8_1_63"/>
          <p:cNvPicPr preferRelativeResize="0"/>
          <p:nvPr/>
        </p:nvPicPr>
        <p:blipFill rotWithShape="1">
          <a:blip r:embed="rId9">
            <a:alphaModFix/>
          </a:blip>
          <a:srcRect/>
          <a:stretch/>
        </p:blipFill>
        <p:spPr>
          <a:xfrm>
            <a:off x="8710692" y="4397072"/>
            <a:ext cx="1713465" cy="654544"/>
          </a:xfrm>
          <a:prstGeom prst="rect">
            <a:avLst/>
          </a:prstGeom>
          <a:noFill/>
          <a:ln>
            <a:noFill/>
          </a:ln>
        </p:spPr>
      </p:pic>
      <p:pic>
        <p:nvPicPr>
          <p:cNvPr id="2" name="Εικόνα 1">
            <a:extLst>
              <a:ext uri="{FF2B5EF4-FFF2-40B4-BE49-F238E27FC236}">
                <a16:creationId xmlns:a16="http://schemas.microsoft.com/office/drawing/2014/main" id="{0CA19079-0FD1-63DD-D087-8CE98BC6B4D6}"/>
              </a:ext>
            </a:extLst>
          </p:cNvPr>
          <p:cNvPicPr>
            <a:picLocks noChangeAspect="1"/>
          </p:cNvPicPr>
          <p:nvPr/>
        </p:nvPicPr>
        <p:blipFill>
          <a:blip r:embed="rId10"/>
          <a:stretch>
            <a:fillRect/>
          </a:stretch>
        </p:blipFill>
        <p:spPr>
          <a:xfrm>
            <a:off x="7497922" y="6071635"/>
            <a:ext cx="4438650" cy="533400"/>
          </a:xfrm>
          <a:prstGeom prst="rect">
            <a:avLst/>
          </a:prstGeom>
        </p:spPr>
      </p:pic>
      <p:pic>
        <p:nvPicPr>
          <p:cNvPr id="3" name="Εικόνα 2">
            <a:extLst>
              <a:ext uri="{FF2B5EF4-FFF2-40B4-BE49-F238E27FC236}">
                <a16:creationId xmlns:a16="http://schemas.microsoft.com/office/drawing/2014/main" id="{074A51F8-926D-C246-CF05-E26CDDF06A7E}"/>
              </a:ext>
            </a:extLst>
          </p:cNvPr>
          <p:cNvPicPr>
            <a:picLocks noChangeAspect="1"/>
          </p:cNvPicPr>
          <p:nvPr/>
        </p:nvPicPr>
        <p:blipFill>
          <a:blip r:embed="rId11"/>
          <a:stretch>
            <a:fillRect/>
          </a:stretch>
        </p:blipFill>
        <p:spPr>
          <a:xfrm>
            <a:off x="22275" y="6257925"/>
            <a:ext cx="3048000" cy="600075"/>
          </a:xfrm>
          <a:prstGeom prst="rect">
            <a:avLst/>
          </a:prstGeom>
        </p:spPr>
      </p:pic>
      <p:pic>
        <p:nvPicPr>
          <p:cNvPr id="5" name="Picture 4"/>
          <p:cNvPicPr>
            <a:picLocks noChangeAspect="1"/>
          </p:cNvPicPr>
          <p:nvPr/>
        </p:nvPicPr>
        <p:blipFill>
          <a:blip r:embed="rId12"/>
          <a:stretch>
            <a:fillRect/>
          </a:stretch>
        </p:blipFill>
        <p:spPr>
          <a:xfrm>
            <a:off x="3494243" y="4269854"/>
            <a:ext cx="1341226" cy="724833"/>
          </a:xfrm>
          <a:prstGeom prst="rect">
            <a:avLst/>
          </a:prstGeom>
        </p:spPr>
      </p:pic>
      <p:sp>
        <p:nvSpPr>
          <p:cNvPr id="6" name="TextBox 5"/>
          <p:cNvSpPr txBox="1"/>
          <p:nvPr/>
        </p:nvSpPr>
        <p:spPr>
          <a:xfrm>
            <a:off x="1657306" y="1516079"/>
            <a:ext cx="3200943"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endParaRPr lang="en-US" b="1" spc="50" dirty="0">
              <a:ln w="0"/>
              <a:solidFill>
                <a:schemeClr val="bg2"/>
              </a:solidFill>
              <a:effectLst>
                <a:innerShdw blurRad="63500" dist="50800" dir="13500000">
                  <a:srgbClr val="000000">
                    <a:alpha val="50000"/>
                  </a:srgbClr>
                </a:innerShdw>
              </a:effectLst>
            </a:endParaRPr>
          </a:p>
          <a:p>
            <a:r>
              <a:rPr lang="en-US" b="1" spc="50" dirty="0">
                <a:ln w="0"/>
                <a:solidFill>
                  <a:schemeClr val="bg2"/>
                </a:solidFill>
                <a:effectLst>
                  <a:innerShdw blurRad="63500" dist="50800" dir="13500000">
                    <a:srgbClr val="000000">
                      <a:alpha val="50000"/>
                    </a:srgbClr>
                  </a:innerShdw>
                </a:effectLst>
              </a:rPr>
              <a:t>SaaS (</a:t>
            </a:r>
            <a:r>
              <a:rPr lang="el-GR" b="1" spc="50" dirty="0">
                <a:ln w="0"/>
                <a:solidFill>
                  <a:schemeClr val="bg2"/>
                </a:solidFill>
                <a:effectLst>
                  <a:innerShdw blurRad="63500" dist="50800" dir="13500000">
                    <a:srgbClr val="000000">
                      <a:alpha val="50000"/>
                    </a:srgbClr>
                  </a:innerShdw>
                </a:effectLst>
              </a:rPr>
              <a:t>Λογισμικό ως υπηρεσία)</a:t>
            </a:r>
          </a:p>
          <a:p>
            <a:endParaRPr lang="el-GR" b="1" spc="50" dirty="0">
              <a:ln w="0"/>
              <a:solidFill>
                <a:schemeClr val="bg2"/>
              </a:solidFill>
              <a:effectLst>
                <a:innerShdw blurRad="63500" dist="50800" dir="13500000">
                  <a:srgbClr val="000000">
                    <a:alpha val="50000"/>
                  </a:srgbClr>
                </a:innerShdw>
              </a:effectLst>
            </a:endParaRPr>
          </a:p>
        </p:txBody>
      </p:sp>
      <p:sp>
        <p:nvSpPr>
          <p:cNvPr id="16" name="TextBox 15"/>
          <p:cNvSpPr txBox="1"/>
          <p:nvPr/>
        </p:nvSpPr>
        <p:spPr>
          <a:xfrm>
            <a:off x="6936969" y="1505519"/>
            <a:ext cx="3200943" cy="73866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b="1" spc="50" dirty="0">
              <a:ln w="0"/>
              <a:solidFill>
                <a:schemeClr val="bg2"/>
              </a:solidFill>
              <a:effectLst>
                <a:innerShdw blurRad="63500" dist="50800" dir="13500000">
                  <a:srgbClr val="000000">
                    <a:alpha val="50000"/>
                  </a:srgbClr>
                </a:innerShdw>
              </a:effectLst>
            </a:endParaRPr>
          </a:p>
          <a:p>
            <a:r>
              <a:rPr lang="en-US" dirty="0">
                <a:ln w="0"/>
                <a:solidFill>
                  <a:schemeClr val="accent1"/>
                </a:solidFill>
                <a:effectLst>
                  <a:outerShdw blurRad="38100" dist="25400" dir="5400000" algn="ctr" rotWithShape="0">
                    <a:srgbClr val="6E747A">
                      <a:alpha val="43000"/>
                    </a:srgbClr>
                  </a:outerShdw>
                </a:effectLst>
              </a:rPr>
              <a:t>   PaaS (</a:t>
            </a:r>
            <a:r>
              <a:rPr lang="el-GR" dirty="0">
                <a:ln w="0"/>
                <a:solidFill>
                  <a:schemeClr val="accent1"/>
                </a:solidFill>
                <a:effectLst>
                  <a:outerShdw blurRad="38100" dist="25400" dir="5400000" algn="ctr" rotWithShape="0">
                    <a:srgbClr val="6E747A">
                      <a:alpha val="43000"/>
                    </a:srgbClr>
                  </a:outerShdw>
                </a:effectLst>
              </a:rPr>
              <a:t>Λογισμικό ως πλατφόρμα)</a:t>
            </a:r>
          </a:p>
          <a:p>
            <a:endParaRPr lang="el-GR"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54833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g215d3115dea_0_26"/>
          <p:cNvSpPr txBox="1">
            <a:spLocks noGrp="1"/>
          </p:cNvSpPr>
          <p:nvPr>
            <p:ph type="title"/>
          </p:nvPr>
        </p:nvSpPr>
        <p:spPr>
          <a:xfrm>
            <a:off x="604837" y="449262"/>
            <a:ext cx="10982400" cy="74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B3838"/>
              </a:buClr>
              <a:buSzPts val="2800"/>
              <a:buFont typeface="Quattrocento Sans"/>
              <a:buNone/>
            </a:pPr>
            <a:r>
              <a:rPr lang="en-US" dirty="0" err="1">
                <a:solidFill>
                  <a:srgbClr val="04617B"/>
                </a:solidFill>
                <a:latin typeface="Arial"/>
                <a:ea typeface="Arial"/>
                <a:cs typeface="Arial"/>
                <a:sym typeface="Arial"/>
              </a:rPr>
              <a:t>Δίκτυ</a:t>
            </a:r>
            <a:r>
              <a:rPr lang="en-US" dirty="0">
                <a:solidFill>
                  <a:srgbClr val="04617B"/>
                </a:solidFill>
                <a:latin typeface="Arial"/>
                <a:ea typeface="Arial"/>
                <a:cs typeface="Arial"/>
                <a:sym typeface="Arial"/>
              </a:rPr>
              <a:t>α υπολογιστών, Packet </a:t>
            </a:r>
            <a:r>
              <a:rPr lang="el-GR" dirty="0">
                <a:solidFill>
                  <a:srgbClr val="04617B"/>
                </a:solidFill>
                <a:latin typeface="Arial"/>
                <a:ea typeface="Arial"/>
                <a:cs typeface="Arial"/>
                <a:sym typeface="Arial"/>
              </a:rPr>
              <a:t>Τ</a:t>
            </a:r>
            <a:r>
              <a:rPr lang="en-US" dirty="0">
                <a:solidFill>
                  <a:srgbClr val="04617B"/>
                </a:solidFill>
                <a:latin typeface="Arial"/>
                <a:ea typeface="Arial"/>
                <a:cs typeface="Arial"/>
                <a:sym typeface="Arial"/>
              </a:rPr>
              <a:t>racer </a:t>
            </a:r>
            <a:r>
              <a:rPr lang="el-GR" dirty="0">
                <a:solidFill>
                  <a:srgbClr val="04617B"/>
                </a:solidFill>
                <a:latin typeface="Arial"/>
                <a:ea typeface="Arial"/>
                <a:cs typeface="Arial"/>
                <a:sym typeface="Arial"/>
              </a:rPr>
              <a:t>Α</a:t>
            </a:r>
            <a:r>
              <a:rPr lang="en-US" dirty="0" err="1">
                <a:solidFill>
                  <a:srgbClr val="04617B"/>
                </a:solidFill>
                <a:latin typeface="Arial"/>
                <a:ea typeface="Arial"/>
                <a:cs typeface="Arial"/>
                <a:sym typeface="Arial"/>
              </a:rPr>
              <a:t>nywhere</a:t>
            </a:r>
            <a:endParaRPr dirty="0">
              <a:solidFill>
                <a:srgbClr val="04617B"/>
              </a:solidFill>
              <a:latin typeface="Arial"/>
              <a:ea typeface="Arial"/>
              <a:cs typeface="Arial"/>
              <a:sym typeface="Arial"/>
            </a:endParaRPr>
          </a:p>
        </p:txBody>
      </p:sp>
      <p:sp>
        <p:nvSpPr>
          <p:cNvPr id="91" name="Google Shape;91;g215d3115dea_0_26"/>
          <p:cNvSpPr txBox="1">
            <a:spLocks noGrp="1"/>
          </p:cNvSpPr>
          <p:nvPr>
            <p:ph type="body" idx="1"/>
          </p:nvPr>
        </p:nvSpPr>
        <p:spPr>
          <a:xfrm>
            <a:off x="321734" y="1334029"/>
            <a:ext cx="3996266" cy="3953000"/>
          </a:xfrm>
          <a:prstGeom prst="rect">
            <a:avLst/>
          </a:prstGeom>
          <a:noFill/>
          <a:ln>
            <a:noFill/>
          </a:ln>
        </p:spPr>
        <p:txBody>
          <a:bodyPr spcFirstLastPara="1" wrap="square" lIns="91425" tIns="45700" rIns="91425" bIns="45700" anchor="t" anchorCtr="0">
            <a:noAutofit/>
          </a:bodyPr>
          <a:lstStyle/>
          <a:p>
            <a:pPr marL="457200" marR="0" lvl="1" indent="0" algn="l" rtl="0">
              <a:lnSpc>
                <a:spcPct val="150000"/>
              </a:lnSpc>
              <a:spcBef>
                <a:spcPts val="0"/>
              </a:spcBef>
              <a:spcAft>
                <a:spcPts val="0"/>
              </a:spcAft>
              <a:buClr>
                <a:schemeClr val="dk1"/>
              </a:buClr>
              <a:buSzPts val="1200"/>
              <a:buFont typeface="Quattrocento Sans"/>
              <a:buNone/>
            </a:pPr>
            <a:endParaRPr sz="900" b="0" i="0" u="none" strike="noStrike" cap="none" dirty="0">
              <a:solidFill>
                <a:schemeClr val="dk1"/>
              </a:solidFill>
              <a:latin typeface="Quattrocento Sans"/>
              <a:ea typeface="Quattrocento Sans"/>
              <a:cs typeface="Quattrocento Sans"/>
              <a:sym typeface="Quattrocento Sans"/>
            </a:endParaRPr>
          </a:p>
          <a:p>
            <a:pPr marL="457200" marR="0" lvl="1" indent="-47625" algn="l" rtl="0">
              <a:lnSpc>
                <a:spcPct val="150000"/>
              </a:lnSpc>
              <a:spcBef>
                <a:spcPts val="1800"/>
              </a:spcBef>
              <a:spcAft>
                <a:spcPts val="0"/>
              </a:spcAft>
              <a:buClr>
                <a:schemeClr val="dk1"/>
              </a:buClr>
              <a:buSzPts val="1200"/>
              <a:buFont typeface="Arial"/>
              <a:buNone/>
            </a:pPr>
            <a:r>
              <a:rPr lang="el-GR" sz="1600" dirty="0">
                <a:solidFill>
                  <a:srgbClr val="000000"/>
                </a:solidFill>
                <a:latin typeface="Arial"/>
                <a:ea typeface="Arial"/>
                <a:cs typeface="Arial"/>
                <a:sym typeface="Arial"/>
              </a:rPr>
              <a:t>Το </a:t>
            </a:r>
            <a:r>
              <a:rPr lang="en-US" sz="1600" dirty="0">
                <a:solidFill>
                  <a:srgbClr val="000000"/>
                </a:solidFill>
                <a:latin typeface="Arial"/>
                <a:ea typeface="Arial"/>
                <a:cs typeface="Arial"/>
                <a:sym typeface="Arial"/>
              </a:rPr>
              <a:t>Packet Tracer Anywhere </a:t>
            </a:r>
            <a:r>
              <a:rPr lang="el-GR" sz="1600" dirty="0">
                <a:solidFill>
                  <a:srgbClr val="000000"/>
                </a:solidFill>
                <a:latin typeface="Arial"/>
                <a:ea typeface="Arial"/>
                <a:cs typeface="Arial"/>
                <a:sym typeface="Arial"/>
              </a:rPr>
              <a:t>αξιοποιήθηκε σε μαθήματα δικτύων υπολογιστών και αξιολογήθηκε από εκπαιδευόμενους στην επαγγελματική κατάρτιση και από φοιτητές του τμήματος Πληροφορικής του Πανεπιστημίου Πειραιώς, καθώς και από εκπαιδευτικούς πληροφορικής, για την ευκολία χρήσης του και την χρησιμότητά του.</a:t>
            </a:r>
            <a:endParaRPr sz="1600" dirty="0">
              <a:solidFill>
                <a:srgbClr val="000000"/>
              </a:solidFill>
              <a:latin typeface="Arial"/>
              <a:ea typeface="Arial"/>
              <a:cs typeface="Arial"/>
              <a:sym typeface="Arial"/>
            </a:endParaRPr>
          </a:p>
        </p:txBody>
      </p:sp>
      <p:pic>
        <p:nvPicPr>
          <p:cNvPr id="92" name="Google Shape;92;g215d3115dea_0_26"/>
          <p:cNvPicPr preferRelativeResize="0"/>
          <p:nvPr/>
        </p:nvPicPr>
        <p:blipFill rotWithShape="1">
          <a:blip r:embed="rId4">
            <a:alphaModFix/>
          </a:blip>
          <a:srcRect/>
          <a:stretch/>
        </p:blipFill>
        <p:spPr>
          <a:xfrm>
            <a:off x="4746930" y="1997785"/>
            <a:ext cx="6570066" cy="3495563"/>
          </a:xfrm>
          <a:prstGeom prst="rect">
            <a:avLst/>
          </a:prstGeom>
          <a:noFill/>
          <a:ln w="38100" cap="flat" cmpd="sng">
            <a:solidFill>
              <a:schemeClr val="dk2"/>
            </a:solidFill>
            <a:prstDash val="solid"/>
            <a:round/>
            <a:headEnd type="none" w="sm" len="sm"/>
            <a:tailEnd type="none" w="sm" len="sm"/>
          </a:ln>
        </p:spPr>
      </p:pic>
      <p:pic>
        <p:nvPicPr>
          <p:cNvPr id="2" name="Εικόνα 1">
            <a:extLst>
              <a:ext uri="{FF2B5EF4-FFF2-40B4-BE49-F238E27FC236}">
                <a16:creationId xmlns:a16="http://schemas.microsoft.com/office/drawing/2014/main" id="{AEBA01CF-A380-4D1C-D75E-09190F70FAA7}"/>
              </a:ext>
            </a:extLst>
          </p:cNvPr>
          <p:cNvPicPr>
            <a:picLocks noChangeAspect="1"/>
          </p:cNvPicPr>
          <p:nvPr/>
        </p:nvPicPr>
        <p:blipFill>
          <a:blip r:embed="rId5"/>
          <a:stretch>
            <a:fillRect/>
          </a:stretch>
        </p:blipFill>
        <p:spPr>
          <a:xfrm>
            <a:off x="7489455" y="6071635"/>
            <a:ext cx="4438650" cy="533400"/>
          </a:xfrm>
          <a:prstGeom prst="rect">
            <a:avLst/>
          </a:prstGeom>
        </p:spPr>
      </p:pic>
      <p:pic>
        <p:nvPicPr>
          <p:cNvPr id="3" name="Εικόνα 2">
            <a:extLst>
              <a:ext uri="{FF2B5EF4-FFF2-40B4-BE49-F238E27FC236}">
                <a16:creationId xmlns:a16="http://schemas.microsoft.com/office/drawing/2014/main" id="{65F8778F-5087-7ACD-F6AF-ABFA6A6408E4}"/>
              </a:ext>
            </a:extLst>
          </p:cNvPr>
          <p:cNvPicPr>
            <a:picLocks noChangeAspect="1"/>
          </p:cNvPicPr>
          <p:nvPr/>
        </p:nvPicPr>
        <p:blipFill>
          <a:blip r:embed="rId6"/>
          <a:stretch>
            <a:fillRect/>
          </a:stretch>
        </p:blipFill>
        <p:spPr>
          <a:xfrm>
            <a:off x="22275" y="6257925"/>
            <a:ext cx="3048000" cy="6000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604837" y="449262"/>
            <a:ext cx="10982325" cy="74771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B3838"/>
              </a:buClr>
              <a:buSzPts val="2800"/>
              <a:buFont typeface="Quattrocento Sans"/>
              <a:buNone/>
            </a:pPr>
            <a:r>
              <a:rPr lang="en-US">
                <a:solidFill>
                  <a:srgbClr val="04617B"/>
                </a:solidFill>
                <a:latin typeface="Arial"/>
                <a:ea typeface="Arial"/>
                <a:cs typeface="Arial"/>
                <a:sym typeface="Arial"/>
              </a:rPr>
              <a:t>Μοντελοποίηση συστημάτων, draw.io</a:t>
            </a:r>
            <a:endParaRPr>
              <a:solidFill>
                <a:srgbClr val="04617B"/>
              </a:solidFill>
              <a:latin typeface="Arial"/>
              <a:ea typeface="Arial"/>
              <a:cs typeface="Arial"/>
              <a:sym typeface="Arial"/>
            </a:endParaRPr>
          </a:p>
        </p:txBody>
      </p:sp>
      <p:pic>
        <p:nvPicPr>
          <p:cNvPr id="98" name="Google Shape;98;p3"/>
          <p:cNvPicPr preferRelativeResize="0"/>
          <p:nvPr/>
        </p:nvPicPr>
        <p:blipFill rotWithShape="1">
          <a:blip r:embed="rId4">
            <a:alphaModFix/>
          </a:blip>
          <a:srcRect/>
          <a:stretch/>
        </p:blipFill>
        <p:spPr>
          <a:xfrm>
            <a:off x="4866198" y="1739399"/>
            <a:ext cx="6546564" cy="3683390"/>
          </a:xfrm>
          <a:prstGeom prst="rect">
            <a:avLst/>
          </a:prstGeom>
          <a:noFill/>
          <a:ln w="38100" cap="flat" cmpd="sng">
            <a:solidFill>
              <a:schemeClr val="dk2"/>
            </a:solidFill>
            <a:prstDash val="solid"/>
            <a:round/>
            <a:headEnd type="none" w="sm" len="sm"/>
            <a:tailEnd type="none" w="sm" len="sm"/>
          </a:ln>
        </p:spPr>
      </p:pic>
      <p:pic>
        <p:nvPicPr>
          <p:cNvPr id="3" name="Εικόνα 2">
            <a:extLst>
              <a:ext uri="{FF2B5EF4-FFF2-40B4-BE49-F238E27FC236}">
                <a16:creationId xmlns:a16="http://schemas.microsoft.com/office/drawing/2014/main" id="{351FC93F-C3C1-BC14-6834-0F97C681E8D1}"/>
              </a:ext>
            </a:extLst>
          </p:cNvPr>
          <p:cNvPicPr>
            <a:picLocks noChangeAspect="1"/>
          </p:cNvPicPr>
          <p:nvPr/>
        </p:nvPicPr>
        <p:blipFill>
          <a:blip r:embed="rId5"/>
          <a:stretch>
            <a:fillRect/>
          </a:stretch>
        </p:blipFill>
        <p:spPr>
          <a:xfrm>
            <a:off x="22275" y="6257925"/>
            <a:ext cx="3048000" cy="600075"/>
          </a:xfrm>
          <a:prstGeom prst="rect">
            <a:avLst/>
          </a:prstGeom>
        </p:spPr>
      </p:pic>
      <p:sp>
        <p:nvSpPr>
          <p:cNvPr id="6" name="Google Shape;91;g215d3115dea_0_26"/>
          <p:cNvSpPr txBox="1">
            <a:spLocks noGrp="1"/>
          </p:cNvSpPr>
          <p:nvPr>
            <p:ph type="body" idx="1"/>
          </p:nvPr>
        </p:nvSpPr>
        <p:spPr>
          <a:xfrm>
            <a:off x="604837" y="1907110"/>
            <a:ext cx="3490085" cy="3006795"/>
          </a:xfrm>
          <a:prstGeom prst="rect">
            <a:avLst/>
          </a:prstGeom>
          <a:noFill/>
          <a:ln>
            <a:noFill/>
          </a:ln>
        </p:spPr>
        <p:txBody>
          <a:bodyPr spcFirstLastPara="1" wrap="square" lIns="91425" tIns="45700" rIns="91425" bIns="45700" anchor="t" anchorCtr="0">
            <a:normAutofit lnSpcReduction="10000"/>
          </a:bodyPr>
          <a:lstStyle/>
          <a:p>
            <a:pPr marL="457200" marR="0" lvl="1" indent="0" algn="l" rtl="0">
              <a:lnSpc>
                <a:spcPct val="150000"/>
              </a:lnSpc>
              <a:spcBef>
                <a:spcPts val="0"/>
              </a:spcBef>
              <a:spcAft>
                <a:spcPts val="0"/>
              </a:spcAft>
              <a:buClr>
                <a:schemeClr val="dk1"/>
              </a:buClr>
              <a:buSzPts val="1200"/>
              <a:buFont typeface="Quattrocento Sans"/>
              <a:buNone/>
            </a:pPr>
            <a:endParaRPr sz="1200" b="0" i="0" u="none" strike="noStrike" cap="none" dirty="0">
              <a:solidFill>
                <a:schemeClr val="dk1"/>
              </a:solidFill>
              <a:latin typeface="Quattrocento Sans"/>
              <a:ea typeface="Quattrocento Sans"/>
              <a:cs typeface="Quattrocento Sans"/>
              <a:sym typeface="Quattrocento Sans"/>
            </a:endParaRPr>
          </a:p>
          <a:p>
            <a:pPr marL="457200" marR="0" lvl="1" indent="-47625" algn="l" rtl="0">
              <a:lnSpc>
                <a:spcPct val="150000"/>
              </a:lnSpc>
              <a:spcBef>
                <a:spcPts val="1800"/>
              </a:spcBef>
              <a:spcAft>
                <a:spcPts val="0"/>
              </a:spcAft>
              <a:buClr>
                <a:schemeClr val="dk1"/>
              </a:buClr>
              <a:buSzPts val="1200"/>
              <a:buFont typeface="Arial"/>
              <a:buNone/>
            </a:pPr>
            <a:r>
              <a:rPr lang="el-GR" sz="1600" dirty="0">
                <a:solidFill>
                  <a:srgbClr val="000000"/>
                </a:solidFill>
                <a:latin typeface="Arial"/>
                <a:ea typeface="Arial"/>
                <a:cs typeface="Arial"/>
              </a:rPr>
              <a:t>Το διαδικτυακό λογισμικό </a:t>
            </a:r>
            <a:r>
              <a:rPr lang="en-US" sz="1600" dirty="0">
                <a:solidFill>
                  <a:srgbClr val="000000"/>
                </a:solidFill>
                <a:latin typeface="Arial"/>
                <a:ea typeface="Arial"/>
                <a:cs typeface="Arial"/>
              </a:rPr>
              <a:t>draw.io </a:t>
            </a:r>
            <a:r>
              <a:rPr lang="el-GR" sz="1600" dirty="0">
                <a:solidFill>
                  <a:srgbClr val="000000"/>
                </a:solidFill>
                <a:latin typeface="Arial"/>
                <a:ea typeface="Arial"/>
                <a:cs typeface="Arial"/>
              </a:rPr>
              <a:t>αξιοποιήθηκε σε μαθήματα ανάλυσης-σχεδίασης συστημάτων, σε εκπαιδευόμενους στην επαγγελματική εκπαίδευση και κατάρτιση.</a:t>
            </a:r>
            <a:endParaRPr sz="1600" dirty="0">
              <a:solidFill>
                <a:srgbClr val="000000"/>
              </a:solidFill>
              <a:latin typeface="Arial"/>
              <a:ea typeface="Arial"/>
              <a:cs typeface="Arial"/>
            </a:endParaRPr>
          </a:p>
        </p:txBody>
      </p:sp>
      <p:pic>
        <p:nvPicPr>
          <p:cNvPr id="7" name="Εικόνα 1">
            <a:extLst>
              <a:ext uri="{FF2B5EF4-FFF2-40B4-BE49-F238E27FC236}">
                <a16:creationId xmlns:a16="http://schemas.microsoft.com/office/drawing/2014/main" id="{AEBA01CF-A380-4D1C-D75E-09190F70FAA7}"/>
              </a:ext>
            </a:extLst>
          </p:cNvPr>
          <p:cNvPicPr>
            <a:picLocks noChangeAspect="1"/>
          </p:cNvPicPr>
          <p:nvPr/>
        </p:nvPicPr>
        <p:blipFill>
          <a:blip r:embed="rId6"/>
          <a:stretch>
            <a:fillRect/>
          </a:stretch>
        </p:blipFill>
        <p:spPr>
          <a:xfrm>
            <a:off x="7489455" y="6071635"/>
            <a:ext cx="4438650" cy="533400"/>
          </a:xfrm>
          <a:prstGeom prst="rect">
            <a:avLst/>
          </a:prstGeom>
        </p:spPr>
      </p:pic>
    </p:spTree>
  </p:cSld>
  <p:clrMapOvr>
    <a:masterClrMapping/>
  </p:clrMapOvr>
</p:sld>
</file>

<file path=ppt/theme/theme1.xml><?xml version="1.0" encoding="utf-8"?>
<a:theme xmlns:a="http://schemas.openxmlformats.org/drawingml/2006/main" name="1_Get Started with 3D">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Get Started with 3D">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Get Started with 3D">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674</Words>
  <Application>Microsoft Office PowerPoint</Application>
  <PresentationFormat>Ευρεία οθόνη</PresentationFormat>
  <Paragraphs>94</Paragraphs>
  <Slides>17</Slides>
  <Notes>17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3</vt:i4>
      </vt:variant>
      <vt:variant>
        <vt:lpstr>Τίτλοι διαφανειών</vt:lpstr>
      </vt:variant>
      <vt:variant>
        <vt:i4>17</vt:i4>
      </vt:variant>
    </vt:vector>
  </HeadingPairs>
  <TitlesOfParts>
    <vt:vector size="24" baseType="lpstr">
      <vt:lpstr>Constantia</vt:lpstr>
      <vt:lpstr>Arial</vt:lpstr>
      <vt:lpstr>Calibri</vt:lpstr>
      <vt:lpstr>Quattrocento Sans</vt:lpstr>
      <vt:lpstr>1_Get Started with 3D</vt:lpstr>
      <vt:lpstr>4_Get Started with 3D</vt:lpstr>
      <vt:lpstr>2_Get Started with 3D</vt:lpstr>
      <vt:lpstr>Διαδικτυακοί Ανοικτοί Πόροι για διδακτική αξιοποίηση   στα πλαίσια της ηλεκτρονικής μάθησης</vt:lpstr>
      <vt:lpstr>Περιεχόμενα</vt:lpstr>
      <vt:lpstr>Εισαγωγή</vt:lpstr>
      <vt:lpstr>Σκοπός της έρευνας</vt:lpstr>
      <vt:lpstr>Μεθοδολογία της έρευνας</vt:lpstr>
      <vt:lpstr>Αποτελέσματα</vt:lpstr>
      <vt:lpstr> Προτεινόμενοι πόροι </vt:lpstr>
      <vt:lpstr>Δίκτυα υπολογιστών, Packet Τracer Αnywhere</vt:lpstr>
      <vt:lpstr>Μοντελοποίηση συστημάτων, draw.io</vt:lpstr>
      <vt:lpstr>Λειτουργικά συστήματα, onworks.net</vt:lpstr>
      <vt:lpstr>Γλώσσες Προγραμματισμού, JDoodle </vt:lpstr>
      <vt:lpstr> Βάσεις Δεδομένων, SQL</vt:lpstr>
      <vt:lpstr>Τεχνολογίες Διαδικτύου, jsfiddle</vt:lpstr>
      <vt:lpstr>Ανάπτυξη mobile εφαρμογών, Τhunkable</vt:lpstr>
      <vt:lpstr>Συμπεράσματα</vt:lpstr>
      <vt:lpstr>Μελλοντική έρευνα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Διαδικτυακοί Ανοικτοί Πόροι για διδακτική αξιοποίηση   στα πλαίσια της ηλεκτρονικής μάθησης</dc:title>
  <dc:creator>cdoulig</dc:creator>
  <cp:lastModifiedBy>user</cp:lastModifiedBy>
  <cp:revision>38</cp:revision>
  <dcterms:created xsi:type="dcterms:W3CDTF">2020-04-14T18:38:29Z</dcterms:created>
  <dcterms:modified xsi:type="dcterms:W3CDTF">2023-03-15T14:28:22Z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