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5"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CBAD92E-D904-4E46-94C1-884F65171E8E}" type="datetimeFigureOut">
              <a:rPr lang="el-GR" smtClean="0"/>
              <a:pPr/>
              <a:t>23/10/2014</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5EFA35B-8E5F-4327-8A0C-B9A568832E80}"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9CBAD92E-D904-4E46-94C1-884F65171E8E}" type="datetimeFigureOut">
              <a:rPr lang="el-GR" smtClean="0"/>
              <a:pPr/>
              <a:t>23/10/2014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5EFA35B-8E5F-4327-8A0C-B9A568832E8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9CBAD92E-D904-4E46-94C1-884F65171E8E}" type="datetimeFigureOut">
              <a:rPr lang="el-GR" smtClean="0"/>
              <a:pPr/>
              <a:t>23/10/2014</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5EFA35B-8E5F-4327-8A0C-B9A568832E8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9CBAD92E-D904-4E46-94C1-884F65171E8E}" type="datetimeFigureOut">
              <a:rPr lang="el-GR" smtClean="0"/>
              <a:pPr/>
              <a:t>23/10/2014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5EFA35B-8E5F-4327-8A0C-B9A568832E8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CBAD92E-D904-4E46-94C1-884F65171E8E}" type="datetimeFigureOut">
              <a:rPr lang="el-GR" smtClean="0"/>
              <a:pPr/>
              <a:t>23/10/2014</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05EFA35B-8E5F-4327-8A0C-B9A568832E80}"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9CBAD92E-D904-4E46-94C1-884F65171E8E}" type="datetimeFigureOut">
              <a:rPr lang="el-GR" smtClean="0"/>
              <a:pPr/>
              <a:t>23/10/2014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5EFA35B-8E5F-4327-8A0C-B9A568832E8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9CBAD92E-D904-4E46-94C1-884F65171E8E}" type="datetimeFigureOut">
              <a:rPr lang="el-GR" smtClean="0"/>
              <a:pPr/>
              <a:t>23/10/2014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05EFA35B-8E5F-4327-8A0C-B9A568832E8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9CBAD92E-D904-4E46-94C1-884F65171E8E}" type="datetimeFigureOut">
              <a:rPr lang="el-GR" smtClean="0"/>
              <a:pPr/>
              <a:t>23/10/2014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05EFA35B-8E5F-4327-8A0C-B9A568832E8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9CBAD92E-D904-4E46-94C1-884F65171E8E}" type="datetimeFigureOut">
              <a:rPr lang="el-GR" smtClean="0"/>
              <a:pPr/>
              <a:t>23/10/2014</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05EFA35B-8E5F-4327-8A0C-B9A568832E8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9CBAD92E-D904-4E46-94C1-884F65171E8E}" type="datetimeFigureOut">
              <a:rPr lang="el-GR" smtClean="0"/>
              <a:pPr/>
              <a:t>23/10/2014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5EFA35B-8E5F-4327-8A0C-B9A568832E8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9CBAD92E-D904-4E46-94C1-884F65171E8E}" type="datetimeFigureOut">
              <a:rPr lang="el-GR" smtClean="0"/>
              <a:pPr/>
              <a:t>23/10/2014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5EFA35B-8E5F-4327-8A0C-B9A568832E80}"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CBAD92E-D904-4E46-94C1-884F65171E8E}" type="datetimeFigureOut">
              <a:rPr lang="el-GR" smtClean="0"/>
              <a:pPr/>
              <a:t>23/10/2014</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5EFA35B-8E5F-4327-8A0C-B9A568832E8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https://www.youtube.com/watch?v=lUtnas5ScS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BgZX9xBK7v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sz="4800" dirty="0" err="1" smtClean="0"/>
              <a:t>Παιδικη</a:t>
            </a:r>
            <a:r>
              <a:rPr lang="el-GR" sz="4800" dirty="0" smtClean="0"/>
              <a:t> </a:t>
            </a:r>
            <a:r>
              <a:rPr lang="el-GR" sz="4800" dirty="0" err="1" smtClean="0"/>
              <a:t>παχυσαρκια</a:t>
            </a:r>
            <a:endParaRPr lang="el-GR" sz="4800" dirty="0"/>
          </a:p>
        </p:txBody>
      </p:sp>
      <p:sp>
        <p:nvSpPr>
          <p:cNvPr id="3" name="2 - Υπότιτλος"/>
          <p:cNvSpPr>
            <a:spLocks noGrp="1"/>
          </p:cNvSpPr>
          <p:nvPr>
            <p:ph type="subTitle" idx="1"/>
          </p:nvPr>
        </p:nvSpPr>
        <p:spPr>
          <a:xfrm>
            <a:off x="2928926" y="3539864"/>
            <a:ext cx="5540294" cy="2389466"/>
          </a:xfrm>
        </p:spPr>
        <p:txBody>
          <a:bodyPr>
            <a:normAutofit/>
          </a:bodyPr>
          <a:lstStyle/>
          <a:p>
            <a:r>
              <a:rPr lang="el-GR" sz="3200" dirty="0" smtClean="0"/>
              <a:t>2</a:t>
            </a:r>
            <a:r>
              <a:rPr lang="el-GR" sz="3200" baseline="30000" dirty="0" smtClean="0"/>
              <a:t>ο</a:t>
            </a:r>
            <a:r>
              <a:rPr lang="el-GR" sz="3200" dirty="0" smtClean="0"/>
              <a:t> Γυμνάσιο</a:t>
            </a:r>
          </a:p>
          <a:p>
            <a:r>
              <a:rPr lang="el-GR" sz="3200" dirty="0" smtClean="0"/>
              <a:t> Ξυλοκάστρου</a:t>
            </a:r>
          </a:p>
          <a:p>
            <a:endParaRPr lang="el-GR" sz="3200" dirty="0" smtClean="0"/>
          </a:p>
          <a:p>
            <a:r>
              <a:rPr lang="el-GR" sz="3200" dirty="0" smtClean="0"/>
              <a:t>24/10/2014</a:t>
            </a:r>
            <a:endParaRPr lang="el-GR"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cap="none" dirty="0" smtClean="0"/>
              <a:t>Επιπτώσεις της παιδικής παχυσαρκίας</a:t>
            </a:r>
            <a:endParaRPr lang="el-GR" cap="none" dirty="0"/>
          </a:p>
        </p:txBody>
      </p:sp>
      <p:sp>
        <p:nvSpPr>
          <p:cNvPr id="3" name="2 - Θέση περιεχομένου"/>
          <p:cNvSpPr>
            <a:spLocks noGrp="1"/>
          </p:cNvSpPr>
          <p:nvPr>
            <p:ph idx="1"/>
          </p:nvPr>
        </p:nvSpPr>
        <p:spPr/>
        <p:txBody>
          <a:bodyPr/>
          <a:lstStyle/>
          <a:p>
            <a:r>
              <a:rPr lang="el-GR" dirty="0" smtClean="0"/>
              <a:t>τα παχύσαρκα παιδιά έχουν μεγαλύτερες πιθανότητες να εμφανίσουν:</a:t>
            </a:r>
          </a:p>
          <a:p>
            <a:r>
              <a:rPr lang="el-GR" b="1" dirty="0" smtClean="0">
                <a:solidFill>
                  <a:srgbClr val="0070C0"/>
                </a:solidFill>
              </a:rPr>
              <a:t>Ψυχολογικά και κοινωνικά προβλήματα:</a:t>
            </a:r>
            <a:r>
              <a:rPr lang="el-GR" dirty="0" smtClean="0">
                <a:solidFill>
                  <a:srgbClr val="0070C0"/>
                </a:solidFill>
              </a:rPr>
              <a:t> </a:t>
            </a:r>
            <a:r>
              <a:rPr lang="el-GR" dirty="0" smtClean="0"/>
              <a:t/>
            </a:r>
            <a:br>
              <a:rPr lang="el-GR" dirty="0" smtClean="0"/>
            </a:br>
            <a:r>
              <a:rPr lang="el-GR" b="1" dirty="0" smtClean="0"/>
              <a:t>• </a:t>
            </a:r>
            <a:r>
              <a:rPr lang="el-GR" dirty="0" smtClean="0"/>
              <a:t>Χαμηλή αυτοεκτίμηση </a:t>
            </a:r>
            <a:br>
              <a:rPr lang="el-GR" dirty="0" smtClean="0"/>
            </a:br>
            <a:r>
              <a:rPr lang="el-GR" b="1" dirty="0" smtClean="0"/>
              <a:t>• </a:t>
            </a:r>
            <a:r>
              <a:rPr lang="el-GR" dirty="0" smtClean="0"/>
              <a:t>Αρνητική εικόνα σώματος </a:t>
            </a:r>
            <a:br>
              <a:rPr lang="el-GR" dirty="0" smtClean="0"/>
            </a:br>
            <a:r>
              <a:rPr lang="el-GR" b="1" dirty="0" smtClean="0"/>
              <a:t>• </a:t>
            </a:r>
            <a:r>
              <a:rPr lang="el-GR" dirty="0" smtClean="0"/>
              <a:t>Κατάθλιψη </a:t>
            </a:r>
            <a:br>
              <a:rPr lang="el-GR" dirty="0" smtClean="0"/>
            </a:br>
            <a:r>
              <a:rPr lang="el-GR" b="1" dirty="0" smtClean="0"/>
              <a:t>• </a:t>
            </a:r>
            <a:r>
              <a:rPr lang="el-GR" dirty="0" smtClean="0"/>
              <a:t>Στιγματισμός </a:t>
            </a:r>
            <a:br>
              <a:rPr lang="el-GR" dirty="0" smtClean="0"/>
            </a:br>
            <a:r>
              <a:rPr lang="el-GR" b="1" dirty="0" smtClean="0"/>
              <a:t>• </a:t>
            </a:r>
            <a:r>
              <a:rPr lang="el-GR" dirty="0" smtClean="0"/>
              <a:t>Περιθωριοποίηση </a:t>
            </a:r>
            <a:br>
              <a:rPr lang="el-GR" dirty="0" smtClean="0"/>
            </a:br>
            <a:r>
              <a:rPr lang="el-GR" b="1" dirty="0" smtClean="0"/>
              <a:t>• </a:t>
            </a:r>
            <a:r>
              <a:rPr lang="el-GR" dirty="0" smtClean="0"/>
              <a:t>Κοινωνικός αποκλεισμός </a:t>
            </a:r>
            <a:br>
              <a:rPr lang="el-GR" dirty="0" smtClean="0"/>
            </a:br>
            <a:r>
              <a:rPr lang="el-GR" b="1" dirty="0" smtClean="0"/>
              <a:t>• </a:t>
            </a:r>
            <a:r>
              <a:rPr lang="el-GR" dirty="0" smtClean="0"/>
              <a:t>Πειράγματα και εκφοβισμός </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cap="none" dirty="0" smtClean="0"/>
              <a:t>Επιπτώσεις της παιδικής παχυσαρκίας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b="1" dirty="0" smtClean="0">
                <a:solidFill>
                  <a:srgbClr val="0070C0"/>
                </a:solidFill>
              </a:rPr>
              <a:t>Σωματικά Προβλήματα:</a:t>
            </a:r>
            <a:r>
              <a:rPr lang="el-GR" dirty="0" smtClean="0"/>
              <a:t/>
            </a:r>
            <a:br>
              <a:rPr lang="el-GR" dirty="0" smtClean="0"/>
            </a:br>
            <a:r>
              <a:rPr lang="el-GR" b="1" dirty="0" smtClean="0"/>
              <a:t>• </a:t>
            </a:r>
            <a:r>
              <a:rPr lang="el-GR" dirty="0" smtClean="0"/>
              <a:t>Υψηλή αρτηριακή πίεση</a:t>
            </a:r>
            <a:br>
              <a:rPr lang="el-GR" dirty="0" smtClean="0"/>
            </a:br>
            <a:r>
              <a:rPr lang="el-GR" b="1" dirty="0" smtClean="0"/>
              <a:t>• </a:t>
            </a:r>
            <a:r>
              <a:rPr lang="el-GR" dirty="0" smtClean="0"/>
              <a:t>Υψηλή χοληστερόλη</a:t>
            </a:r>
            <a:br>
              <a:rPr lang="el-GR" dirty="0" smtClean="0"/>
            </a:br>
            <a:r>
              <a:rPr lang="el-GR" b="1" dirty="0" smtClean="0"/>
              <a:t>• </a:t>
            </a:r>
            <a:r>
              <a:rPr lang="el-GR" dirty="0" smtClean="0"/>
              <a:t>Διαταραγμένη ανοχή στη γλυκόζη &amp; αντίσταση στην ινσουλίνη</a:t>
            </a:r>
            <a:br>
              <a:rPr lang="el-GR" dirty="0" smtClean="0"/>
            </a:br>
            <a:r>
              <a:rPr lang="el-GR" b="1" dirty="0" smtClean="0"/>
              <a:t>• </a:t>
            </a:r>
            <a:r>
              <a:rPr lang="el-GR" dirty="0" smtClean="0"/>
              <a:t>Διαβήτης τύπου ΙΙ </a:t>
            </a:r>
            <a:br>
              <a:rPr lang="el-GR" dirty="0" smtClean="0"/>
            </a:br>
            <a:r>
              <a:rPr lang="el-GR" b="1" dirty="0" smtClean="0"/>
              <a:t>• </a:t>
            </a:r>
            <a:r>
              <a:rPr lang="el-GR" dirty="0" smtClean="0"/>
              <a:t>Άπνοια ύπνου </a:t>
            </a:r>
            <a:br>
              <a:rPr lang="el-GR" dirty="0" smtClean="0"/>
            </a:br>
            <a:r>
              <a:rPr lang="el-GR" b="1" dirty="0" smtClean="0"/>
              <a:t>• </a:t>
            </a:r>
            <a:r>
              <a:rPr lang="el-GR" dirty="0" smtClean="0"/>
              <a:t>Άσθμα </a:t>
            </a:r>
            <a:br>
              <a:rPr lang="el-GR" dirty="0" smtClean="0"/>
            </a:br>
            <a:r>
              <a:rPr lang="el-GR" b="1" dirty="0" smtClean="0"/>
              <a:t>• </a:t>
            </a:r>
            <a:r>
              <a:rPr lang="el-GR" dirty="0" smtClean="0"/>
              <a:t>Πόνους στις αρθρώσεις </a:t>
            </a:r>
            <a:br>
              <a:rPr lang="el-GR" dirty="0" smtClean="0"/>
            </a:br>
            <a:r>
              <a:rPr lang="el-GR" b="1" dirty="0" smtClean="0"/>
              <a:t>• </a:t>
            </a:r>
            <a:r>
              <a:rPr lang="el-GR" dirty="0" err="1" smtClean="0"/>
              <a:t>Μυοσκελετικά</a:t>
            </a:r>
            <a:r>
              <a:rPr lang="el-GR" dirty="0" smtClean="0"/>
              <a:t> προβλήματα (προβλήματα στην ανάπτυξη του σκελετού)</a:t>
            </a:r>
            <a:br>
              <a:rPr lang="el-GR" dirty="0" smtClean="0"/>
            </a:br>
            <a:r>
              <a:rPr lang="el-GR" b="1" dirty="0" smtClean="0"/>
              <a:t>• </a:t>
            </a:r>
            <a:r>
              <a:rPr lang="el-GR" dirty="0" smtClean="0"/>
              <a:t>Χολολιθίαση (πέτρες στη χολή) </a:t>
            </a:r>
            <a:br>
              <a:rPr lang="el-GR" dirty="0" smtClean="0"/>
            </a:br>
            <a:r>
              <a:rPr lang="el-GR" b="1" dirty="0" smtClean="0"/>
              <a:t>• </a:t>
            </a:r>
            <a:r>
              <a:rPr lang="el-GR" dirty="0" err="1" smtClean="0"/>
              <a:t>Γαστροοισοφαγική</a:t>
            </a:r>
            <a:r>
              <a:rPr lang="el-GR" dirty="0" smtClean="0"/>
              <a:t> παλινδρόμηση (π.χ. καούρες στο στομάχι) </a:t>
            </a:r>
            <a:br>
              <a:rPr lang="el-GR" dirty="0" smtClean="0"/>
            </a:br>
            <a:r>
              <a:rPr lang="el-GR" b="1" dirty="0" smtClean="0"/>
              <a:t>• </a:t>
            </a:r>
            <a:r>
              <a:rPr lang="el-GR" dirty="0" smtClean="0"/>
              <a:t>Δερματικές παθήσεις </a:t>
            </a:r>
            <a:br>
              <a:rPr lang="el-GR" dirty="0" smtClean="0"/>
            </a:br>
            <a:r>
              <a:rPr lang="el-GR" b="1" dirty="0" smtClean="0"/>
              <a:t>• </a:t>
            </a:r>
            <a:r>
              <a:rPr lang="el-GR" dirty="0" smtClean="0"/>
              <a:t>Διαταραχές στον έμμηνο κύκλο </a:t>
            </a:r>
            <a:br>
              <a:rPr lang="el-GR" dirty="0" smtClean="0"/>
            </a:br>
            <a:r>
              <a:rPr lang="el-GR" b="1" dirty="0" smtClean="0"/>
              <a:t>• </a:t>
            </a:r>
            <a:r>
              <a:rPr lang="el-GR" dirty="0" smtClean="0"/>
              <a:t>Διαταραχές στην ισορροπία του σώματος </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cap="none" dirty="0" smtClean="0"/>
              <a:t>Κίνδυνοι στη μετέπειτα ζωή</a:t>
            </a:r>
            <a:endParaRPr lang="el-GR" cap="none" dirty="0"/>
          </a:p>
        </p:txBody>
      </p:sp>
      <p:sp>
        <p:nvSpPr>
          <p:cNvPr id="3" name="2 - Θέση περιεχομένου"/>
          <p:cNvSpPr>
            <a:spLocks noGrp="1"/>
          </p:cNvSpPr>
          <p:nvPr>
            <p:ph idx="1"/>
          </p:nvPr>
        </p:nvSpPr>
        <p:spPr/>
        <p:txBody>
          <a:bodyPr/>
          <a:lstStyle/>
          <a:p>
            <a:r>
              <a:rPr lang="el-GR" dirty="0" smtClean="0"/>
              <a:t>Τα παχύσαρκα παιδιά έχουν μεγαλύτερη πιθανότητα να γίνουν παχύσαρκοι ενήλικες και η παχυσαρκία στους ενήλικες σχετίζεται με πληθώρα προβλημάτων υγείας, όπως:</a:t>
            </a:r>
          </a:p>
          <a:p>
            <a:pPr>
              <a:buFont typeface="Wingdings" pitchFamily="2" charset="2"/>
              <a:buChar char="Ø"/>
            </a:pPr>
            <a:r>
              <a:rPr lang="el-GR" dirty="0" smtClean="0"/>
              <a:t> η υπέρταση</a:t>
            </a:r>
          </a:p>
          <a:p>
            <a:pPr>
              <a:buFont typeface="Wingdings" pitchFamily="2" charset="2"/>
              <a:buChar char="Ø"/>
            </a:pPr>
            <a:r>
              <a:rPr lang="el-GR" dirty="0" smtClean="0"/>
              <a:t>ο σακχαρώδης διαβήτης</a:t>
            </a:r>
          </a:p>
          <a:p>
            <a:pPr>
              <a:buFont typeface="Wingdings" pitchFamily="2" charset="2"/>
              <a:buChar char="Ø"/>
            </a:pPr>
            <a:r>
              <a:rPr lang="el-GR" dirty="0" smtClean="0"/>
              <a:t>τα καρδιαγγειακά νοσήματα και </a:t>
            </a:r>
          </a:p>
          <a:p>
            <a:pPr>
              <a:buFont typeface="Wingdings" pitchFamily="2" charset="2"/>
              <a:buChar char="Ø"/>
            </a:pPr>
            <a:r>
              <a:rPr lang="el-GR" dirty="0" smtClean="0"/>
              <a:t>ορισμένοι τύποι καρκίνου.</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dimitra\Desktop\23_epiptoseis_clip_image002_0002.jpg"/>
          <p:cNvPicPr>
            <a:picLocks noGrp="1" noChangeAspect="1" noChangeArrowheads="1"/>
          </p:cNvPicPr>
          <p:nvPr>
            <p:ph idx="1"/>
          </p:nvPr>
        </p:nvPicPr>
        <p:blipFill>
          <a:blip r:embed="rId2"/>
          <a:srcRect/>
          <a:stretch>
            <a:fillRect/>
          </a:stretch>
        </p:blipFill>
        <p:spPr bwMode="auto">
          <a:xfrm>
            <a:off x="0" y="0"/>
            <a:ext cx="81439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7239000" cy="1143000"/>
          </a:xfrm>
        </p:spPr>
        <p:txBody>
          <a:bodyPr/>
          <a:lstStyle/>
          <a:p>
            <a:r>
              <a:rPr lang="el-GR" cap="none" dirty="0" smtClean="0"/>
              <a:t>Τι πρέπει </a:t>
            </a:r>
            <a:r>
              <a:rPr lang="el-GR" cap="none" smtClean="0"/>
              <a:t>να τρώμε?</a:t>
            </a:r>
            <a:endParaRPr lang="el-GR" cap="none" dirty="0"/>
          </a:p>
        </p:txBody>
      </p:sp>
      <p:sp>
        <p:nvSpPr>
          <p:cNvPr id="5" name="4 - Θέση περιεχομένου"/>
          <p:cNvSpPr>
            <a:spLocks noGrp="1"/>
          </p:cNvSpPr>
          <p:nvPr>
            <p:ph idx="1"/>
          </p:nvPr>
        </p:nvSpPr>
        <p:spPr/>
        <p:txBody>
          <a:bodyPr/>
          <a:lstStyle/>
          <a:p>
            <a:r>
              <a:rPr lang="el-GR" dirty="0" smtClean="0"/>
              <a:t>Ένα </a:t>
            </a:r>
            <a:r>
              <a:rPr lang="el-GR" b="1" dirty="0" smtClean="0"/>
              <a:t>πλήρες και ισορροπημένο πρωινό</a:t>
            </a:r>
            <a:r>
              <a:rPr lang="el-GR" dirty="0" smtClean="0"/>
              <a:t> από τις τρεις ομάδες τροφίμων που φαίνονται παρακάτω</a:t>
            </a:r>
            <a:r>
              <a:rPr lang="en-US" dirty="0" smtClean="0"/>
              <a:t> </a:t>
            </a:r>
            <a:r>
              <a:rPr lang="el-GR" dirty="0" smtClean="0"/>
              <a:t>και που είναι αναγκαία για το ξεκίνημα της ημέρας:</a:t>
            </a:r>
          </a:p>
          <a:p>
            <a:endParaRPr lang="el-GR" dirty="0"/>
          </a:p>
        </p:txBody>
      </p:sp>
      <p:pic>
        <p:nvPicPr>
          <p:cNvPr id="4" name="3 - Εικόνα" descr="proino.jpg"/>
          <p:cNvPicPr>
            <a:picLocks noChangeAspect="1"/>
          </p:cNvPicPr>
          <p:nvPr/>
        </p:nvPicPr>
        <p:blipFill>
          <a:blip r:embed="rId2"/>
          <a:stretch>
            <a:fillRect/>
          </a:stretch>
        </p:blipFill>
        <p:spPr>
          <a:xfrm>
            <a:off x="214282" y="3357562"/>
            <a:ext cx="7708900" cy="29019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cap="none" dirty="0" smtClean="0"/>
              <a:t>Γενικές συμβουλές για τη διατροφή του παιδιού</a:t>
            </a:r>
            <a:endParaRPr lang="el-GR" cap="none" dirty="0"/>
          </a:p>
        </p:txBody>
      </p:sp>
      <p:pic>
        <p:nvPicPr>
          <p:cNvPr id="4" name="3 - Θέση περιεχομένου" descr="60_menu_4.jpg"/>
          <p:cNvPicPr>
            <a:picLocks noGrp="1" noChangeAspect="1"/>
          </p:cNvPicPr>
          <p:nvPr>
            <p:ph idx="1"/>
          </p:nvPr>
        </p:nvPicPr>
        <p:blipFill>
          <a:blip r:embed="rId2"/>
          <a:stretch>
            <a:fillRect/>
          </a:stretch>
        </p:blipFill>
        <p:spPr>
          <a:xfrm>
            <a:off x="357158" y="1643050"/>
            <a:ext cx="7643866" cy="485778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sz="2800" dirty="0" smtClean="0"/>
              <a:t>Πρέπει να καταναλώνονται 5 μικρά γεύματα ημερησίως</a:t>
            </a:r>
          </a:p>
          <a:p>
            <a:r>
              <a:rPr lang="el-GR" sz="2800" dirty="0" smtClean="0"/>
              <a:t>Προτιμώνται φρούτα και λαχανικά εποχής</a:t>
            </a:r>
          </a:p>
          <a:p>
            <a:r>
              <a:rPr lang="el-GR" sz="2800" dirty="0" smtClean="0"/>
              <a:t>Προτιμώνται τα δημητριακά ολικής άλεσης</a:t>
            </a:r>
          </a:p>
          <a:p>
            <a:r>
              <a:rPr lang="el-GR" sz="2800" dirty="0" smtClean="0"/>
              <a:t>Αποφυγή ζαχαρούχων αναψυκτικών</a:t>
            </a:r>
          </a:p>
          <a:p>
            <a:r>
              <a:rPr lang="el-GR" sz="2800" dirty="0" smtClean="0"/>
              <a:t> Αποφυγή τυποποιημένων τροφίμων</a:t>
            </a:r>
          </a:p>
          <a:p>
            <a:r>
              <a:rPr lang="el-GR" sz="2800" dirty="0" smtClean="0"/>
              <a:t>Προτιμούμαι το μαγειρευτό φαγητό της μαμάς </a:t>
            </a:r>
          </a:p>
          <a:p>
            <a:r>
              <a:rPr lang="el-GR" sz="2800" dirty="0" smtClean="0">
                <a:solidFill>
                  <a:schemeClr val="accent6">
                    <a:lumMod val="75000"/>
                  </a:schemeClr>
                </a:solidFill>
              </a:rPr>
              <a:t>Υιοθετούμε καλές διατροφικές συνήθειες</a:t>
            </a:r>
          </a:p>
          <a:p>
            <a:r>
              <a:rPr lang="el-GR" sz="2800" dirty="0" smtClean="0">
                <a:solidFill>
                  <a:schemeClr val="accent6">
                    <a:lumMod val="75000"/>
                  </a:schemeClr>
                </a:solidFill>
              </a:rPr>
              <a:t>Βάζουμε την σωματική άσκηση στην καθημερινή μας ζωή </a:t>
            </a:r>
          </a:p>
          <a:p>
            <a:endParaRPr lang="el-GR" dirty="0" smtClean="0"/>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cap="none" dirty="0" smtClean="0"/>
              <a:t>Με απλά λόγια!!</a:t>
            </a:r>
            <a:endParaRPr lang="el-GR" cap="none" dirty="0"/>
          </a:p>
        </p:txBody>
      </p:sp>
      <p:pic>
        <p:nvPicPr>
          <p:cNvPr id="4" name="3 - Θέση περιεχομένου" descr="piramida.jpg"/>
          <p:cNvPicPr>
            <a:picLocks noGrp="1" noChangeAspect="1"/>
          </p:cNvPicPr>
          <p:nvPr>
            <p:ph idx="1"/>
          </p:nvPr>
        </p:nvPicPr>
        <p:blipFill>
          <a:blip r:embed="rId2"/>
          <a:stretch>
            <a:fillRect/>
          </a:stretch>
        </p:blipFill>
        <p:spPr>
          <a:xfrm>
            <a:off x="485775" y="1500174"/>
            <a:ext cx="7181850" cy="514353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cap="none" dirty="0" smtClean="0"/>
              <a:t>Η Πυραμίδα της Φυσικής Δραστηριότητας</a:t>
            </a:r>
            <a:endParaRPr lang="el-GR" cap="none" dirty="0"/>
          </a:p>
        </p:txBody>
      </p:sp>
      <p:pic>
        <p:nvPicPr>
          <p:cNvPr id="4" name="3 - Θέση περιεχομένου" descr="pyramide physical activity.png"/>
          <p:cNvPicPr>
            <a:picLocks noGrp="1" noChangeAspect="1"/>
          </p:cNvPicPr>
          <p:nvPr>
            <p:ph idx="1"/>
          </p:nvPr>
        </p:nvPicPr>
        <p:blipFill>
          <a:blip r:embed="rId2"/>
          <a:stretch>
            <a:fillRect/>
          </a:stretch>
        </p:blipFill>
        <p:spPr>
          <a:xfrm>
            <a:off x="285720" y="1428736"/>
            <a:ext cx="7786741" cy="54292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cap="none" dirty="0" smtClean="0"/>
              <a:t>Με απλά λόγια!!!</a:t>
            </a:r>
            <a:endParaRPr lang="el-GR" cap="none" dirty="0"/>
          </a:p>
        </p:txBody>
      </p:sp>
      <p:sp>
        <p:nvSpPr>
          <p:cNvPr id="3" name="2 - Θέση περιεχομένου"/>
          <p:cNvSpPr>
            <a:spLocks noGrp="1"/>
          </p:cNvSpPr>
          <p:nvPr>
            <p:ph idx="1"/>
          </p:nvPr>
        </p:nvSpPr>
        <p:spPr/>
        <p:txBody>
          <a:bodyPr/>
          <a:lstStyle/>
          <a:p>
            <a:r>
              <a:rPr lang="el-GR" dirty="0" smtClean="0"/>
              <a:t>Στα </a:t>
            </a:r>
            <a:r>
              <a:rPr lang="el-GR" dirty="0" err="1" smtClean="0"/>
              <a:t>φρουτάκια</a:t>
            </a:r>
            <a:r>
              <a:rPr lang="el-GR" dirty="0" smtClean="0"/>
              <a:t> λέμε ΝΑΙ</a:t>
            </a:r>
          </a:p>
          <a:p>
            <a:r>
              <a:rPr lang="el-GR" dirty="0" smtClean="0"/>
              <a:t>Στις σαλάτες λέμε ΝΑΙ</a:t>
            </a:r>
          </a:p>
          <a:p>
            <a:r>
              <a:rPr lang="el-GR" dirty="0" smtClean="0"/>
              <a:t>Στη ντομάτα λέμε ΝΑΙ</a:t>
            </a:r>
          </a:p>
          <a:p>
            <a:r>
              <a:rPr lang="el-GR" dirty="0" smtClean="0"/>
              <a:t>Στο σταφύλι λέμε ΝΑΙ</a:t>
            </a:r>
          </a:p>
          <a:p>
            <a:pPr>
              <a:buNone/>
            </a:pPr>
            <a:endParaRPr lang="el-GR" dirty="0" smtClean="0"/>
          </a:p>
          <a:p>
            <a:r>
              <a:rPr lang="el-GR" dirty="0" smtClean="0"/>
              <a:t>ΌΧΙ λέμε στα κακά λίπη</a:t>
            </a:r>
          </a:p>
          <a:p>
            <a:r>
              <a:rPr lang="el-GR" dirty="0" smtClean="0"/>
              <a:t>ΌΧΙ λέμε στα γλυκά</a:t>
            </a:r>
          </a:p>
          <a:p>
            <a:endParaRPr lang="el-GR" dirty="0" smtClean="0"/>
          </a:p>
          <a:p>
            <a:r>
              <a:rPr lang="el-GR" dirty="0" smtClean="0"/>
              <a:t>ΝΑΙ λέμε στην άσκηση</a:t>
            </a:r>
            <a:endParaRPr lang="el-GR" dirty="0"/>
          </a:p>
        </p:txBody>
      </p:sp>
      <p:pic>
        <p:nvPicPr>
          <p:cNvPr id="4" name="3 - Εικόνα" descr="frui.jpg"/>
          <p:cNvPicPr>
            <a:picLocks noChangeAspect="1"/>
          </p:cNvPicPr>
          <p:nvPr/>
        </p:nvPicPr>
        <p:blipFill>
          <a:blip r:embed="rId2"/>
          <a:stretch>
            <a:fillRect/>
          </a:stretch>
        </p:blipFill>
        <p:spPr>
          <a:xfrm>
            <a:off x="4500562" y="357166"/>
            <a:ext cx="3286148" cy="2809875"/>
          </a:xfrm>
          <a:prstGeom prst="rect">
            <a:avLst/>
          </a:prstGeom>
        </p:spPr>
      </p:pic>
      <p:pic>
        <p:nvPicPr>
          <p:cNvPr id="5" name="4 - Εικόνα" descr="bad-fat-537x350.jpg"/>
          <p:cNvPicPr>
            <a:picLocks noChangeAspect="1"/>
          </p:cNvPicPr>
          <p:nvPr/>
        </p:nvPicPr>
        <p:blipFill>
          <a:blip r:embed="rId3"/>
          <a:stretch>
            <a:fillRect/>
          </a:stretch>
        </p:blipFill>
        <p:spPr>
          <a:xfrm>
            <a:off x="4500562" y="3500438"/>
            <a:ext cx="3286148" cy="3047998"/>
          </a:xfrm>
          <a:prstGeom prst="rect">
            <a:avLst/>
          </a:prstGeom>
        </p:spPr>
      </p:pic>
      <p:cxnSp>
        <p:nvCxnSpPr>
          <p:cNvPr id="7" name="6 - Ευθεία γραμμή σύνδεσης"/>
          <p:cNvCxnSpPr/>
          <p:nvPr/>
        </p:nvCxnSpPr>
        <p:spPr>
          <a:xfrm flipV="1">
            <a:off x="4143372" y="3286124"/>
            <a:ext cx="3857652" cy="33575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a:off x="4143372" y="3429000"/>
            <a:ext cx="3929090" cy="321471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a:t>
            </a:r>
            <a:r>
              <a:rPr lang="el-GR" dirty="0" err="1" smtClean="0"/>
              <a:t>σημαινει</a:t>
            </a:r>
            <a:r>
              <a:rPr lang="el-GR" dirty="0" smtClean="0"/>
              <a:t> </a:t>
            </a:r>
            <a:r>
              <a:rPr lang="el-GR" dirty="0" err="1" smtClean="0"/>
              <a:t>παχυσαρκια</a:t>
            </a:r>
            <a:r>
              <a:rPr lang="el-GR" dirty="0" smtClean="0"/>
              <a:t>?</a:t>
            </a:r>
            <a:endParaRPr lang="el-GR" dirty="0"/>
          </a:p>
        </p:txBody>
      </p:sp>
      <p:sp>
        <p:nvSpPr>
          <p:cNvPr id="3" name="2 - Θέση περιεχομένου"/>
          <p:cNvSpPr>
            <a:spLocks noGrp="1"/>
          </p:cNvSpPr>
          <p:nvPr>
            <p:ph idx="1"/>
          </p:nvPr>
        </p:nvSpPr>
        <p:spPr/>
        <p:txBody>
          <a:bodyPr/>
          <a:lstStyle/>
          <a:p>
            <a:r>
              <a:rPr lang="el-GR" dirty="0" smtClean="0"/>
              <a:t>Παχύς+ σάρκα</a:t>
            </a:r>
          </a:p>
          <a:p>
            <a:pPr>
              <a:buNone/>
            </a:pPr>
            <a:endParaRPr lang="el-GR" dirty="0" smtClean="0"/>
          </a:p>
          <a:p>
            <a:r>
              <a:rPr lang="el-GR" dirty="0" smtClean="0"/>
              <a:t>Σύμφωνα με τον Παγκόσμιο Οργανισμό Υγείας, ως «υπέρβαρο» και «παχυσαρκία» ορίζεται η μη φυσιολογική ή υπερβολική συσσώρευση σωματικού λίπους που μπορεί να επηρεάσει δυσμενώς την υγεία ενός ατόμου.</a:t>
            </a:r>
            <a:br>
              <a:rPr lang="el-GR" dirty="0" smtClean="0"/>
            </a:b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357166"/>
            <a:ext cx="7696200" cy="1428760"/>
          </a:xfrm>
        </p:spPr>
        <p:txBody>
          <a:bodyPr>
            <a:normAutofit fontScale="90000"/>
          </a:bodyPr>
          <a:lstStyle/>
          <a:p>
            <a:r>
              <a:rPr lang="el-GR" cap="none" dirty="0" smtClean="0"/>
              <a:t>Και επειδή μια εικόνα= χίλιες λέξεις ας δούμε το παρακάτω βίντεο</a:t>
            </a:r>
            <a:endParaRPr lang="el-GR" cap="none" dirty="0"/>
          </a:p>
        </p:txBody>
      </p:sp>
      <p:sp>
        <p:nvSpPr>
          <p:cNvPr id="3" name="2 - Θέση περιεχομένου"/>
          <p:cNvSpPr>
            <a:spLocks noGrp="1"/>
          </p:cNvSpPr>
          <p:nvPr>
            <p:ph idx="1"/>
          </p:nvPr>
        </p:nvSpPr>
        <p:spPr>
          <a:xfrm>
            <a:off x="457200" y="2000240"/>
            <a:ext cx="7239000" cy="4455496"/>
          </a:xfrm>
        </p:spPr>
        <p:txBody>
          <a:bodyPr/>
          <a:lstStyle/>
          <a:p>
            <a:r>
              <a:rPr lang="en-US" dirty="0" smtClean="0">
                <a:hlinkClick r:id="rId2"/>
              </a:rPr>
              <a:t>https</a:t>
            </a:r>
            <a:r>
              <a:rPr lang="en-US" dirty="0" smtClean="0">
                <a:hlinkClick r:id="rId2"/>
              </a:rPr>
              <a:t>://www.youtube.com/watch?v=lUtnas5ScSE</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n-US" smtClean="0">
                <a:hlinkClick r:id="rId2"/>
              </a:rPr>
              <a:t>https</a:t>
            </a:r>
            <a:r>
              <a:rPr lang="en-US" dirty="0" smtClean="0">
                <a:hlinkClick r:id="rId2"/>
              </a:rPr>
              <a:t>://</a:t>
            </a:r>
            <a:r>
              <a:rPr lang="en-US" dirty="0" err="1" smtClean="0">
                <a:hlinkClick r:id="rId2"/>
              </a:rPr>
              <a:t>www.youtube.com</a:t>
            </a:r>
            <a:r>
              <a:rPr lang="en-US" dirty="0" smtClean="0">
                <a:hlinkClick r:id="rId2"/>
              </a:rPr>
              <a:t>/</a:t>
            </a:r>
            <a:r>
              <a:rPr lang="en-US" dirty="0" err="1" smtClean="0">
                <a:hlinkClick r:id="rId2"/>
              </a:rPr>
              <a:t>watch?v</a:t>
            </a:r>
            <a:r>
              <a:rPr lang="en-US" dirty="0" smtClean="0">
                <a:hlinkClick r:id="rId2"/>
              </a:rPr>
              <a:t>=BgZX9xBK7vk</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Ο </a:t>
            </a:r>
            <a:r>
              <a:rPr lang="el-GR" dirty="0" smtClean="0">
                <a:solidFill>
                  <a:schemeClr val="accent6">
                    <a:lumMod val="75000"/>
                  </a:schemeClr>
                </a:solidFill>
              </a:rPr>
              <a:t>Δείκτης Μάζας Σώματος (ΔΜΣ) </a:t>
            </a:r>
            <a:r>
              <a:rPr lang="el-GR" dirty="0" smtClean="0"/>
              <a:t>είναι ένας κοινά αποδεκτός και ευρέως χρησιμοποιούμενος δείκτης για την αξιολόγηση του υπέρβαρου και της παχυσαρκίας και χρησιμοποιείται τόσο σε ενήλικες όσο και σε παιδιά. Υπολογίζεται πολύ εύκολα με βάση το βάρος και το ύψος: </a:t>
            </a:r>
            <a:r>
              <a:rPr lang="el-GR" b="1" dirty="0" smtClean="0"/>
              <a:t/>
            </a:r>
            <a:br>
              <a:rPr lang="el-GR" b="1" dirty="0" smtClean="0"/>
            </a:br>
            <a:r>
              <a:rPr lang="el-GR" b="1" dirty="0" smtClean="0"/>
              <a:t>ΔΜΣ = Βάρος (κιλά) / Ύψος(μέτρα)</a:t>
            </a:r>
            <a:r>
              <a:rPr lang="el-GR" b="1" baseline="30000" dirty="0" smtClean="0"/>
              <a:t>2</a:t>
            </a:r>
            <a:r>
              <a:rPr lang="el-GR" b="1" dirty="0" smtClean="0"/>
              <a:t> </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85794"/>
            <a:ext cx="7239000" cy="1143000"/>
          </a:xfrm>
        </p:spPr>
        <p:txBody>
          <a:bodyPr>
            <a:normAutofit fontScale="90000"/>
          </a:bodyPr>
          <a:lstStyle/>
          <a:p>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err="1" smtClean="0"/>
              <a:t>Παγκοσμιωσ</a:t>
            </a:r>
            <a:r>
              <a:rPr lang="el-GR" dirty="0" smtClean="0"/>
              <a:t>…</a:t>
            </a:r>
            <a:br>
              <a:rPr lang="el-GR" dirty="0" smtClean="0"/>
            </a:br>
            <a:endParaRPr lang="el-GR" dirty="0"/>
          </a:p>
        </p:txBody>
      </p:sp>
      <p:sp>
        <p:nvSpPr>
          <p:cNvPr id="3" name="2 - Θέση περιεχομένου"/>
          <p:cNvSpPr>
            <a:spLocks noGrp="1"/>
          </p:cNvSpPr>
          <p:nvPr>
            <p:ph idx="1"/>
          </p:nvPr>
        </p:nvSpPr>
        <p:spPr>
          <a:xfrm>
            <a:off x="457200" y="2285992"/>
            <a:ext cx="7239000" cy="4169744"/>
          </a:xfrm>
        </p:spPr>
        <p:txBody>
          <a:bodyPr/>
          <a:lstStyle/>
          <a:p>
            <a:r>
              <a:rPr lang="el-GR" dirty="0" smtClean="0"/>
              <a:t>Η παχυσαρκία αποτελεί παγκόσμιο πρόβλημα της δημόσιας υγείας. Το 2010 υπολογίστηκε ότι 43 εκατομμύρια παιδιά ηλικίας κάτω των 5 ετών ήταν υπέρβαρα ή παχύσαρκα και αυτός ο αριθμός αναμένεται να αυξηθεί σε 60 εκατομμύρια μέχρι το 2020. </a:t>
            </a:r>
            <a:br>
              <a:rPr lang="el-GR" dirty="0" smtClean="0"/>
            </a:b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Στην </a:t>
            </a:r>
            <a:r>
              <a:rPr lang="el-GR" dirty="0" err="1" smtClean="0"/>
              <a:t>Ευρωπη</a:t>
            </a:r>
            <a:r>
              <a:rPr lang="el-GR" dirty="0" smtClean="0"/>
              <a:t>…</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Στην Ευρωπαϊκή Ένωση, το ποσοστό των παιδιών προσχολικής ηλικίας που είναι υπέρβαρα και παχύσαρκα ποικίλει από χώρα σε χώρα. Μεγαλύτερα ποσοστά υπέρβαρου και παχυσαρκίας παρατηρούνται στις Μεσογειακές χώρες και στα νησιά της Μεγάλης Βρετανίας. Για παράδειγμα, στη Ρουμανία το ποσοστό των παιδιών που είναι παχύσαρκα στην ηλικία των 4 ετών  υπολογίζεται στο 11,8%, ενώ στην Ισπανία στο 32,3%. </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Στην </a:t>
            </a:r>
            <a:r>
              <a:rPr lang="el-GR" dirty="0" err="1" smtClean="0"/>
              <a:t>Ελλαδα</a:t>
            </a:r>
            <a:r>
              <a:rPr lang="el-GR" dirty="0" smtClean="0"/>
              <a:t>…</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Ελάχιστες μελέτες έχουν πραγματοποιηθεί με σκοπό τη διερεύνηση της παχυσαρκίας. Δεδομένα που δημοσιεύθηκαν το 2007, υποδεικνύουν ότι το 21.3% των παιδιών 2-5 ετών ήταν υπέρβαρα ή παχύσαρκα, ενώ το ποσοστό αυτό φάνηκε να αυξάνεται όσο αυξανόταν η ηλικία. Έτσι, ενώ το 20.9% των παιδιών ήταν υπέρβαρα ή παχύσαρκα στην ηλικία των 2 ετών, το αντίστοιχο ποσοστό στα παιδιά 3 ετών ήταν 23.8% και στην ηλικία των 4 ετών 27.3%. </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7239000" cy="1143000"/>
          </a:xfrm>
        </p:spPr>
        <p:txBody>
          <a:bodyPr>
            <a:normAutofit/>
          </a:bodyPr>
          <a:lstStyle/>
          <a:p>
            <a:r>
              <a:rPr lang="el-GR" cap="none" dirty="0" smtClean="0"/>
              <a:t>Αίτια της παιδικής παχυσαρκίας</a:t>
            </a:r>
            <a:endParaRPr lang="el-GR" cap="none" dirty="0"/>
          </a:p>
        </p:txBody>
      </p:sp>
      <p:pic>
        <p:nvPicPr>
          <p:cNvPr id="1028" name="Picture 4" descr="C:\Users\dimitra\Desktop\thermides.jpg"/>
          <p:cNvPicPr>
            <a:picLocks noGrp="1" noChangeAspect="1" noChangeArrowheads="1"/>
          </p:cNvPicPr>
          <p:nvPr>
            <p:ph idx="1"/>
          </p:nvPr>
        </p:nvPicPr>
        <p:blipFill>
          <a:blip r:embed="rId2"/>
          <a:srcRect/>
          <a:stretch>
            <a:fillRect/>
          </a:stretch>
        </p:blipFill>
        <p:spPr bwMode="auto">
          <a:xfrm>
            <a:off x="928663" y="1357298"/>
            <a:ext cx="6215106" cy="44444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Ο μεταβολισμός, τα γονίδια και το περιβάλλον ενός ατόμου είναι παράγοντες που επηρεάζουν την ισορροπία της ζυγαριάς συμβάλλοντας είτε προστατευτικά είτε επιβαρυντικά στην ανάπτυξη της παχυσαρκίας.</a:t>
            </a:r>
          </a:p>
          <a:p>
            <a:pPr>
              <a:buNone/>
            </a:pPr>
            <a:r>
              <a:rPr lang="el-GR" dirty="0" smtClean="0"/>
              <a:t/>
            </a:r>
            <a:br>
              <a:rPr lang="el-GR" dirty="0" smtClean="0"/>
            </a:br>
            <a:endParaRPr lang="el-GR" dirty="0"/>
          </a:p>
        </p:txBody>
      </p:sp>
      <p:pic>
        <p:nvPicPr>
          <p:cNvPr id="5" name="4 - Εικόνα" descr="scales-of-justice.jpg"/>
          <p:cNvPicPr>
            <a:picLocks noChangeAspect="1"/>
          </p:cNvPicPr>
          <p:nvPr/>
        </p:nvPicPr>
        <p:blipFill>
          <a:blip r:embed="rId2" cstate="print"/>
          <a:stretch>
            <a:fillRect/>
          </a:stretch>
        </p:blipFill>
        <p:spPr>
          <a:xfrm>
            <a:off x="3286116" y="3857628"/>
            <a:ext cx="4364208" cy="250033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357166"/>
            <a:ext cx="7481918" cy="1143000"/>
          </a:xfrm>
        </p:spPr>
        <p:txBody>
          <a:bodyPr>
            <a:noAutofit/>
          </a:bodyPr>
          <a:lstStyle/>
          <a:p>
            <a:r>
              <a:rPr lang="el-GR" sz="2800" cap="none" dirty="0" smtClean="0"/>
              <a:t>Με τον όρο περιβάλλον εννοείται ένα πλήθος από παράγοντες που εμπλέκονται στη ζωή του </a:t>
            </a:r>
            <a:endParaRPr lang="el-GR" sz="2800" cap="none" dirty="0"/>
          </a:p>
        </p:txBody>
      </p:sp>
      <p:sp>
        <p:nvSpPr>
          <p:cNvPr id="3" name="2 - Θέση περιεχομένου"/>
          <p:cNvSpPr>
            <a:spLocks noGrp="1"/>
          </p:cNvSpPr>
          <p:nvPr>
            <p:ph idx="1"/>
          </p:nvPr>
        </p:nvSpPr>
        <p:spPr/>
        <p:txBody>
          <a:bodyPr/>
          <a:lstStyle/>
          <a:p>
            <a:r>
              <a:rPr lang="el-GR" dirty="0" smtClean="0"/>
              <a:t>ΔΜΣ μητέρας πριν την εγκυμοσύνη</a:t>
            </a:r>
          </a:p>
          <a:p>
            <a:r>
              <a:rPr lang="el-GR" dirty="0" smtClean="0"/>
              <a:t>Καπνιστικές συνήθειες μητέρας κατά τη διάρκεια της εγκυμοσύνης</a:t>
            </a:r>
          </a:p>
          <a:p>
            <a:r>
              <a:rPr lang="el-GR" dirty="0" smtClean="0"/>
              <a:t> Έκθεση σε περιβαλλοντικούς ρύπους</a:t>
            </a:r>
          </a:p>
          <a:p>
            <a:r>
              <a:rPr lang="el-GR" dirty="0" smtClean="0"/>
              <a:t>Θηλασμός </a:t>
            </a:r>
          </a:p>
          <a:p>
            <a:r>
              <a:rPr lang="el-GR" dirty="0" smtClean="0"/>
              <a:t>Ρυθμός ανάπτυξης στη βρεφική ηλικία</a:t>
            </a:r>
          </a:p>
          <a:p>
            <a:r>
              <a:rPr lang="el-GR" dirty="0" smtClean="0">
                <a:solidFill>
                  <a:schemeClr val="accent6">
                    <a:lumMod val="50000"/>
                  </a:schemeClr>
                </a:solidFill>
              </a:rPr>
              <a:t>Χρόνος </a:t>
            </a:r>
            <a:r>
              <a:rPr lang="el-GR" dirty="0" smtClean="0">
                <a:solidFill>
                  <a:schemeClr val="accent6">
                    <a:lumMod val="50000"/>
                  </a:schemeClr>
                </a:solidFill>
              </a:rPr>
              <a:t>τηλεθέασης</a:t>
            </a:r>
            <a:endParaRPr lang="el-GR" dirty="0" smtClean="0">
              <a:solidFill>
                <a:schemeClr val="accent6">
                  <a:lumMod val="50000"/>
                </a:schemeClr>
              </a:solidFill>
            </a:endParaRPr>
          </a:p>
          <a:p>
            <a:r>
              <a:rPr lang="el-GR" dirty="0" smtClean="0">
                <a:solidFill>
                  <a:schemeClr val="accent6">
                    <a:lumMod val="50000"/>
                  </a:schemeClr>
                </a:solidFill>
              </a:rPr>
              <a:t>Διατροφικές συνήθειες παιδιού </a:t>
            </a:r>
          </a:p>
          <a:p>
            <a:r>
              <a:rPr lang="el-GR" dirty="0" smtClean="0">
                <a:solidFill>
                  <a:schemeClr val="accent6">
                    <a:lumMod val="50000"/>
                  </a:schemeClr>
                </a:solidFill>
              </a:rPr>
              <a:t>Η μειωμένη σωματική δραστηριότητα</a:t>
            </a:r>
            <a:endParaRPr lang="el-GR" dirty="0">
              <a:solidFill>
                <a:schemeClr val="accent6">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143</TotalTime>
  <Words>553</Words>
  <Application>Microsoft Office PowerPoint</Application>
  <PresentationFormat>Προβολή στην οθόνη (4:3)</PresentationFormat>
  <Paragraphs>66</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Αφθονία</vt:lpstr>
      <vt:lpstr>Παιδικη παχυσαρκια</vt:lpstr>
      <vt:lpstr>Τι σημαινει παχυσαρκια?</vt:lpstr>
      <vt:lpstr>Διαφάνεια 3</vt:lpstr>
      <vt:lpstr>      Παγκοσμιωσ… </vt:lpstr>
      <vt:lpstr>Στην Ευρωπη… </vt:lpstr>
      <vt:lpstr>Στην Ελλαδα… </vt:lpstr>
      <vt:lpstr>Αίτια της παιδικής παχυσαρκίας</vt:lpstr>
      <vt:lpstr>Διαφάνεια 8</vt:lpstr>
      <vt:lpstr>Με τον όρο περιβάλλον εννοείται ένα πλήθος από παράγοντες που εμπλέκονται στη ζωή του </vt:lpstr>
      <vt:lpstr>Επιπτώσεις της παιδικής παχυσαρκίας</vt:lpstr>
      <vt:lpstr>Επιπτώσεις της παιδικής παχυσαρκίας</vt:lpstr>
      <vt:lpstr>Κίνδυνοι στη μετέπειτα ζωή</vt:lpstr>
      <vt:lpstr>Διαφάνεια 13</vt:lpstr>
      <vt:lpstr>Τι πρέπει να τρώμε?</vt:lpstr>
      <vt:lpstr>Γενικές συμβουλές για τη διατροφή του παιδιού</vt:lpstr>
      <vt:lpstr>!!!!</vt:lpstr>
      <vt:lpstr>Με απλά λόγια!!</vt:lpstr>
      <vt:lpstr>Η Πυραμίδα της Φυσικής Δραστηριότητας</vt:lpstr>
      <vt:lpstr>Με απλά λόγια!!!</vt:lpstr>
      <vt:lpstr>Και επειδή μια εικόνα= χίλιες λέξεις ας δούμε το παρακάτω βίντεο</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Παιδικη παχυσαρκια</dc:title>
  <dc:creator>dimitra</dc:creator>
  <cp:lastModifiedBy>dimitra</cp:lastModifiedBy>
  <cp:revision>16</cp:revision>
  <dcterms:created xsi:type="dcterms:W3CDTF">2014-10-21T18:20:31Z</dcterms:created>
  <dcterms:modified xsi:type="dcterms:W3CDTF">2014-10-23T18:52:57Z</dcterms:modified>
</cp:coreProperties>
</file>